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charts/chart7.xml" ContentType="application/vnd.openxmlformats-officedocument.drawingml.char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charts/chart3.xml" ContentType="application/vnd.openxmlformats-officedocument.drawingml.chart+xml"/>
  <Override PartName="/ppt/charts/chart5.xml" ContentType="application/vnd.openxmlformats-officedocument.drawingml.chart+xml"/>
  <Override PartName="/ppt/diagrams/colors6.xml" ContentType="application/vnd.openxmlformats-officedocument.drawingml.diagramColor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notesSlides/notesSlide1.xml" ContentType="application/vnd.openxmlformats-officedocument.presentationml.notesSlide+xml"/>
  <Override PartName="/ppt/diagrams/quickStyle5.xml" ContentType="application/vnd.openxmlformats-officedocument.drawingml.diagramStyl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charts/chart6.xml" ContentType="application/vnd.openxmlformats-officedocument.drawingml.chart+xml"/>
  <Override PartName="/ppt/charts/chart10.xml" ContentType="application/vnd.openxmlformats-officedocument.drawingml.chart+xml"/>
  <Override PartName="/ppt/diagrams/data5.xml" ContentType="application/vnd.openxmlformats-officedocument.drawingml.diagramData+xml"/>
  <Override PartName="/ppt/diagrams/data3.xml" ContentType="application/vnd.openxmlformats-officedocument.drawingml.diagramData+xml"/>
  <Override PartName="/ppt/charts/chart4.xml" ContentType="application/vnd.openxmlformats-officedocument.drawingml.chart+xml"/>
  <Override PartName="/ppt/diagrams/colors5.xml" ContentType="application/vnd.openxmlformats-officedocument.drawingml.diagramColors+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charts/chart2.xml" ContentType="application/vnd.openxmlformats-officedocument.drawingml.chart+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2">
  <p:sldMasterIdLst>
    <p:sldMasterId id="2147483780" r:id="rId1"/>
  </p:sldMasterIdLst>
  <p:notesMasterIdLst>
    <p:notesMasterId r:id="rId40"/>
  </p:notesMasterIdLst>
  <p:sldIdLst>
    <p:sldId id="256" r:id="rId2"/>
    <p:sldId id="257" r:id="rId3"/>
    <p:sldId id="258" r:id="rId4"/>
    <p:sldId id="259" r:id="rId5"/>
    <p:sldId id="260" r:id="rId6"/>
    <p:sldId id="261" r:id="rId7"/>
    <p:sldId id="262" r:id="rId8"/>
    <p:sldId id="263" r:id="rId9"/>
    <p:sldId id="264" r:id="rId10"/>
    <p:sldId id="265" r:id="rId11"/>
    <p:sldId id="269" r:id="rId12"/>
    <p:sldId id="266" r:id="rId13"/>
    <p:sldId id="267" r:id="rId14"/>
    <p:sldId id="268" r:id="rId15"/>
    <p:sldId id="271" r:id="rId16"/>
    <p:sldId id="272" r:id="rId17"/>
    <p:sldId id="270"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08FB837D-C827-4EFA-A057-4D05807E0F7C}" styleName="نمط ذو سمات 1 - تمييز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ED083AE6-46FA-4A59-8FB0-9F97EB10719F}" styleName="نمط فاتح 3 - تمييز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p:scale>
          <a:sx n="60" d="100"/>
          <a:sy n="60" d="100"/>
        </p:scale>
        <p:origin x="-1644" y="-14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1575;&#1604;&#1605;&#1589;&#1606;&#1601;1"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Users\majed\Desktop\&#1575;&#1604;&#1589;&#1601;&#1608;&#1601;%20&#1575;&#1604;&#1571;&#1608;&#1604;&#1610;&#1577;%20-&#1587;&#1601;&#1585;\&#1575;&#1604;&#1589;&#1601;%20&#1575;&#1604;&#1579;&#1575;&#1604;&#1579;.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Users\majed\Desktop\&#1575;&#1604;&#1589;&#1601;&#1608;&#1601;%20&#1575;&#1604;&#1571;&#1608;&#1604;&#1610;&#1577;%20-&#1587;&#1601;&#1585;\&#1575;&#1604;&#1589;&#1601;%20&#1575;&#1604;&#1579;&#1575;&#1604;&#1579;.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Users\majed\Desktop\&#1575;&#1604;&#1589;&#1601;&#1608;&#1601;%20&#1575;&#1604;&#1571;&#1608;&#1604;&#1610;&#1577;%20-&#1587;&#1601;&#1585;\&#1575;&#1604;&#1589;&#1601;%20&#1575;&#1604;&#1579;&#1575;&#1604;&#1579;.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1575;&#1604;&#1605;&#1589;&#1606;&#1601;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1575;&#1604;&#1605;&#1589;&#1606;&#1601;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1575;&#1604;&#1605;&#1589;&#1606;&#1601;1"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majed\Desktop\&#1575;&#1604;&#1589;&#1601;&#1608;&#1601;%20&#1575;&#1604;&#1571;&#1608;&#1604;&#1610;&#1577;%20-&#1587;&#1601;&#1585;\&#1575;&#1604;&#1589;&#1601;%20&#1575;&#1604;&#1579;&#1575;&#1606;&#1610;.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majed\Desktop\&#1575;&#1604;&#1589;&#1601;&#1608;&#1601;%20&#1575;&#1604;&#1571;&#1608;&#1604;&#1610;&#1577;%20-&#1587;&#1601;&#1585;\&#1575;&#1604;&#1589;&#1601;%20&#1575;&#1604;&#1579;&#1575;&#1606;&#1610;.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majed\Desktop\&#1575;&#1604;&#1589;&#1601;&#1608;&#1601;%20&#1575;&#1604;&#1571;&#1608;&#1604;&#1610;&#1577;%20-&#1587;&#1601;&#1585;\&#1575;&#1604;&#1589;&#1601;%20&#1575;&#1604;&#1579;&#1575;&#1606;&#1610;.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majed\Desktop\&#1575;&#1604;&#1589;&#1601;&#1608;&#1601;%20&#1575;&#1604;&#1571;&#1608;&#1604;&#1610;&#1577;%20-&#1587;&#1601;&#1585;\&#1575;&#1604;&#1589;&#1601;%20&#1575;&#1604;&#1579;&#1575;&#1606;&#1610;.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majed\Desktop\&#1575;&#1604;&#1589;&#1601;&#1608;&#1601;%20&#1575;&#1604;&#1571;&#1608;&#1604;&#1610;&#1577;%20-&#1587;&#1601;&#1585;\&#1575;&#1604;&#1589;&#1601;%20&#1575;&#1604;&#1579;&#1575;&#1604;&#1579;.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ar-SA"/>
  <c:style val="29"/>
  <c:chart>
    <c:title>
      <c:tx>
        <c:rich>
          <a:bodyPr rot="0" vert="horz"/>
          <a:lstStyle/>
          <a:p>
            <a:pPr>
              <a:defRPr/>
            </a:pPr>
            <a:r>
              <a:rPr lang="ar-SA" dirty="0"/>
              <a:t>الصف الأول الابتدائي</a:t>
            </a:r>
          </a:p>
        </c:rich>
      </c:tx>
      <c:layout/>
    </c:title>
    <c:plotArea>
      <c:layout/>
      <c:barChart>
        <c:barDir val="col"/>
        <c:grouping val="clustered"/>
        <c:ser>
          <c:idx val="0"/>
          <c:order val="0"/>
          <c:cat>
            <c:strRef>
              <c:f>ورقة1!$H$6:$X$6</c:f>
              <c:strCache>
                <c:ptCount val="17"/>
                <c:pt idx="0">
                  <c:v>1- نطق الحروف بأصواتها القصيرة:</c:v>
                </c:pt>
                <c:pt idx="1">
                  <c:v>2- نطق الحروف بأصواتها الطويلة:</c:v>
                </c:pt>
                <c:pt idx="2">
                  <c:v>3- نطق الحروف بأصواتها الساكنة:</c:v>
                </c:pt>
                <c:pt idx="3">
                  <c:v>4- قراءة كلمة من حروف سبق دراستها :</c:v>
                </c:pt>
                <c:pt idx="4">
                  <c:v>5- قراءة جمل ومقاطع قراءة مسترسلة:</c:v>
                </c:pt>
                <c:pt idx="5">
                  <c:v>6- قراءة نص مشكول:</c:v>
                </c:pt>
                <c:pt idx="6">
                  <c:v>7- رسم الحروف بأشكالها المختلفة:</c:v>
                </c:pt>
                <c:pt idx="7">
                  <c:v>8- رسم الحروف بحركاتها المختلفة:</c:v>
                </c:pt>
                <c:pt idx="8">
                  <c:v>9-كتابة الحروف بأشكالها المختلفة من الذاكرة القريبة :</c:v>
                </c:pt>
                <c:pt idx="9">
                  <c:v>10-كتابة الحروف بأشكالها المختلفة من الذاكرة البعيدة:</c:v>
                </c:pt>
                <c:pt idx="10">
                  <c:v>11- كتابة كلمات فيها ظواهر لغوية من الذاكرة القريبة :</c:v>
                </c:pt>
                <c:pt idx="11">
                  <c:v>12- كتابة كلمات فيها ظواهر لغوية من الذاكرة البعيدة :</c:v>
                </c:pt>
                <c:pt idx="12">
                  <c:v>13- كتابة جمل من الذاكرة القريبة :</c:v>
                </c:pt>
                <c:pt idx="13">
                  <c:v>14- كتابة جمل من الذاكرة البعيدة :</c:v>
                </c:pt>
                <c:pt idx="14">
                  <c:v>15- استنتاج المعنى العام للنص المسموع :</c:v>
                </c:pt>
                <c:pt idx="15">
                  <c:v>16- وصف المشاهدات اليومية في حدود عشر كلمات :</c:v>
                </c:pt>
                <c:pt idx="16">
                  <c:v>total</c:v>
                </c:pt>
              </c:strCache>
            </c:strRef>
          </c:cat>
          <c:val>
            <c:numRef>
              <c:f>ورقة1!$H$9:$X$9</c:f>
              <c:numCache>
                <c:formatCode>###0.00</c:formatCode>
                <c:ptCount val="17"/>
                <c:pt idx="0">
                  <c:v>1.8426395939086295</c:v>
                </c:pt>
                <c:pt idx="1">
                  <c:v>1.8680203045685286</c:v>
                </c:pt>
                <c:pt idx="2">
                  <c:v>1.8324873096446701</c:v>
                </c:pt>
                <c:pt idx="3">
                  <c:v>1.9035532994923856</c:v>
                </c:pt>
                <c:pt idx="4">
                  <c:v>1.8121827411167524</c:v>
                </c:pt>
                <c:pt idx="5">
                  <c:v>1.8274111675126898</c:v>
                </c:pt>
                <c:pt idx="6">
                  <c:v>1.8883248730964468</c:v>
                </c:pt>
                <c:pt idx="7">
                  <c:v>1.873096446700508</c:v>
                </c:pt>
                <c:pt idx="8">
                  <c:v>1.883248730964467</c:v>
                </c:pt>
                <c:pt idx="9">
                  <c:v>1.8324873096446701</c:v>
                </c:pt>
                <c:pt idx="10">
                  <c:v>1.9035532994923856</c:v>
                </c:pt>
                <c:pt idx="11">
                  <c:v>1.8375634517766497</c:v>
                </c:pt>
                <c:pt idx="12">
                  <c:v>1.8020304568527921</c:v>
                </c:pt>
                <c:pt idx="13">
                  <c:v>1.7614213197969539</c:v>
                </c:pt>
                <c:pt idx="14">
                  <c:v>1.8324873096446701</c:v>
                </c:pt>
                <c:pt idx="15">
                  <c:v>1.883248730964467</c:v>
                </c:pt>
                <c:pt idx="16" formatCode="###0.0000">
                  <c:v>1.8489847715736041</c:v>
                </c:pt>
              </c:numCache>
            </c:numRef>
          </c:val>
          <c:extLst xmlns:c16r2="http://schemas.microsoft.com/office/drawing/2015/06/chart">
            <c:ext xmlns:c16="http://schemas.microsoft.com/office/drawing/2014/chart" uri="{C3380CC4-5D6E-409C-BE32-E72D297353CC}">
              <c16:uniqueId val="{00000000-2DD1-400A-A314-9E2A03348D82}"/>
            </c:ext>
          </c:extLst>
        </c:ser>
        <c:gapWidth val="219"/>
        <c:overlap val="-27"/>
        <c:axId val="130052864"/>
        <c:axId val="130054784"/>
      </c:barChart>
      <c:catAx>
        <c:axId val="130052864"/>
        <c:scaling>
          <c:orientation val="maxMin"/>
        </c:scaling>
        <c:axPos val="b"/>
        <c:numFmt formatCode="General" sourceLinked="1"/>
        <c:majorTickMark val="none"/>
        <c:tickLblPos val="nextTo"/>
        <c:txPr>
          <a:bodyPr rot="-60000000" vert="horz"/>
          <a:lstStyle/>
          <a:p>
            <a:pPr>
              <a:defRPr/>
            </a:pPr>
            <a:endParaRPr lang="ar-SA"/>
          </a:p>
        </c:txPr>
        <c:crossAx val="130054784"/>
        <c:crosses val="autoZero"/>
        <c:auto val="1"/>
        <c:lblAlgn val="ctr"/>
        <c:lblOffset val="100"/>
      </c:catAx>
      <c:valAx>
        <c:axId val="130054784"/>
        <c:scaling>
          <c:orientation val="minMax"/>
        </c:scaling>
        <c:axPos val="r"/>
        <c:majorGridlines/>
        <c:numFmt formatCode="###0.00" sourceLinked="1"/>
        <c:majorTickMark val="none"/>
        <c:tickLblPos val="nextTo"/>
        <c:txPr>
          <a:bodyPr rot="-60000000" vert="horz"/>
          <a:lstStyle/>
          <a:p>
            <a:pPr>
              <a:defRPr/>
            </a:pPr>
            <a:endParaRPr lang="ar-SA"/>
          </a:p>
        </c:txPr>
        <c:crossAx val="130052864"/>
        <c:crosses val="autoZero"/>
        <c:crossBetween val="between"/>
      </c:valAx>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pieChart>
        <c:varyColors val="1"/>
        <c:ser>
          <c:idx val="0"/>
          <c:order val="0"/>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7145-4388-B0A6-815BEDD5D7EA}"/>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7145-4388-B0A6-815BEDD5D7EA}"/>
              </c:ext>
            </c:extLst>
          </c:dPt>
          <c:cat>
            <c:strRef>
              <c:f>ورقة4!$B$2:$C$2</c:f>
              <c:strCache>
                <c:ptCount val="2"/>
                <c:pt idx="0">
                  <c:v>ذكر</c:v>
                </c:pt>
                <c:pt idx="1">
                  <c:v>أنثى</c:v>
                </c:pt>
              </c:strCache>
            </c:strRef>
          </c:cat>
          <c:val>
            <c:numRef>
              <c:f>ورقة4!$B$3:$C$3</c:f>
              <c:numCache>
                <c:formatCode>###0</c:formatCode>
                <c:ptCount val="2"/>
                <c:pt idx="0">
                  <c:v>77</c:v>
                </c:pt>
                <c:pt idx="1">
                  <c:v>110</c:v>
                </c:pt>
              </c:numCache>
            </c:numRef>
          </c:val>
          <c:extLst xmlns:c16r2="http://schemas.microsoft.com/office/drawing/2015/06/chart">
            <c:ext xmlns:c16="http://schemas.microsoft.com/office/drawing/2014/chart" uri="{C3380CC4-5D6E-409C-BE32-E72D297353CC}">
              <c16:uniqueId val="{00000004-7145-4388-B0A6-815BEDD5D7EA}"/>
            </c:ext>
          </c:extLst>
        </c:ser>
        <c:firstSliceAng val="360"/>
      </c:pieChart>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ar-SA"/>
    </a:p>
  </c:txPr>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pieChart>
        <c:varyColors val="1"/>
        <c:ser>
          <c:idx val="0"/>
          <c:order val="0"/>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5A57-4A86-9E40-D53A0CFC2B7A}"/>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5A57-4A86-9E40-D53A0CFC2B7A}"/>
              </c:ext>
            </c:extLst>
          </c:dPt>
          <c:dPt>
            <c:idx val="2"/>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5A57-4A86-9E40-D53A0CFC2B7A}"/>
              </c:ext>
            </c:extLst>
          </c:dPt>
          <c:cat>
            <c:strRef>
              <c:f>ورقة5!$B$2:$D$2</c:f>
              <c:strCache>
                <c:ptCount val="3"/>
                <c:pt idx="0">
                  <c:v>دبلوم</c:v>
                </c:pt>
                <c:pt idx="1">
                  <c:v>بكالوريوس</c:v>
                </c:pt>
                <c:pt idx="2">
                  <c:v>دراسات عليا</c:v>
                </c:pt>
              </c:strCache>
            </c:strRef>
          </c:cat>
          <c:val>
            <c:numRef>
              <c:f>ورقة5!$B$3:$D$3</c:f>
              <c:numCache>
                <c:formatCode>###0</c:formatCode>
                <c:ptCount val="3"/>
                <c:pt idx="0">
                  <c:v>58</c:v>
                </c:pt>
                <c:pt idx="1">
                  <c:v>122</c:v>
                </c:pt>
                <c:pt idx="2">
                  <c:v>7</c:v>
                </c:pt>
              </c:numCache>
            </c:numRef>
          </c:val>
          <c:extLst xmlns:c16r2="http://schemas.microsoft.com/office/drawing/2015/06/chart">
            <c:ext xmlns:c16="http://schemas.microsoft.com/office/drawing/2014/chart" uri="{C3380CC4-5D6E-409C-BE32-E72D297353CC}">
              <c16:uniqueId val="{00000006-5A57-4A86-9E40-D53A0CFC2B7A}"/>
            </c:ext>
          </c:extLst>
        </c:ser>
        <c:firstSliceAng val="360"/>
      </c:pieChart>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ar-SA"/>
    </a:p>
  </c:tx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pieChart>
        <c:varyColors val="1"/>
        <c:ser>
          <c:idx val="0"/>
          <c:order val="0"/>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1FD9-4F13-9EDB-A0697D25D83A}"/>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1FD9-4F13-9EDB-A0697D25D83A}"/>
              </c:ext>
            </c:extLst>
          </c:dPt>
          <c:dPt>
            <c:idx val="2"/>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1FD9-4F13-9EDB-A0697D25D83A}"/>
              </c:ext>
            </c:extLst>
          </c:dPt>
          <c:cat>
            <c:strRef>
              <c:f>ورقة7!$B$2:$D$2</c:f>
              <c:strCache>
                <c:ptCount val="3"/>
                <c:pt idx="0">
                  <c:v>أقل من خمس سنوات</c:v>
                </c:pt>
                <c:pt idx="1">
                  <c:v>من خمس سنوات إلى أقل من عشر سنوات</c:v>
                </c:pt>
                <c:pt idx="2">
                  <c:v>عشر سنوات فأكثر</c:v>
                </c:pt>
              </c:strCache>
            </c:strRef>
          </c:cat>
          <c:val>
            <c:numRef>
              <c:f>ورقة7!$B$3:$D$3</c:f>
              <c:numCache>
                <c:formatCode>###0</c:formatCode>
                <c:ptCount val="3"/>
                <c:pt idx="0">
                  <c:v>62</c:v>
                </c:pt>
                <c:pt idx="1">
                  <c:v>38</c:v>
                </c:pt>
                <c:pt idx="2">
                  <c:v>87</c:v>
                </c:pt>
              </c:numCache>
            </c:numRef>
          </c:val>
          <c:extLst xmlns:c16r2="http://schemas.microsoft.com/office/drawing/2015/06/chart">
            <c:ext xmlns:c16="http://schemas.microsoft.com/office/drawing/2014/chart" uri="{C3380CC4-5D6E-409C-BE32-E72D297353CC}">
              <c16:uniqueId val="{00000006-1FD9-4F13-9EDB-A0697D25D83A}"/>
            </c:ext>
          </c:extLst>
        </c:ser>
        <c:firstSliceAng val="360"/>
      </c:pieChart>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ar-SA"/>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manualLayout>
          <c:layoutTarget val="inner"/>
          <c:xMode val="edge"/>
          <c:yMode val="edge"/>
          <c:x val="0.28279565281078539"/>
          <c:y val="5.6737588652482268E-2"/>
          <c:w val="0.43440813741778567"/>
          <c:h val="0.58075017218592362"/>
        </c:manualLayout>
      </c:layout>
      <c:pieChart>
        <c:varyColors val="1"/>
        <c:ser>
          <c:idx val="0"/>
          <c:order val="0"/>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5E69-4F7E-849F-4CC924BCA36F}"/>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5E69-4F7E-849F-4CC924BCA36F}"/>
              </c:ext>
            </c:extLst>
          </c:dPt>
          <c:cat>
            <c:strRef>
              <c:f>ورقة2!$F$6:$G$6</c:f>
              <c:strCache>
                <c:ptCount val="2"/>
                <c:pt idx="0">
                  <c:v>ذكر</c:v>
                </c:pt>
                <c:pt idx="1">
                  <c:v>أنثى</c:v>
                </c:pt>
              </c:strCache>
            </c:strRef>
          </c:cat>
          <c:val>
            <c:numRef>
              <c:f>ورقة2!$F$7:$G$7</c:f>
              <c:numCache>
                <c:formatCode>General</c:formatCode>
                <c:ptCount val="2"/>
                <c:pt idx="0">
                  <c:v>112</c:v>
                </c:pt>
                <c:pt idx="1">
                  <c:v>85</c:v>
                </c:pt>
              </c:numCache>
            </c:numRef>
          </c:val>
          <c:extLst xmlns:c16r2="http://schemas.microsoft.com/office/drawing/2015/06/chart">
            <c:ext xmlns:c16="http://schemas.microsoft.com/office/drawing/2014/chart" uri="{C3380CC4-5D6E-409C-BE32-E72D297353CC}">
              <c16:uniqueId val="{00000004-5E69-4F7E-849F-4CC924BCA36F}"/>
            </c:ext>
          </c:extLst>
        </c:ser>
        <c:firstSliceAng val="360"/>
      </c:pieChart>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ar-SA"/>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pieChart>
        <c:varyColors val="1"/>
        <c:ser>
          <c:idx val="0"/>
          <c:order val="0"/>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0013-4AA6-9009-55E6FABC1A66}"/>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0013-4AA6-9009-55E6FABC1A66}"/>
              </c:ext>
            </c:extLst>
          </c:dPt>
          <c:dPt>
            <c:idx val="2"/>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0013-4AA6-9009-55E6FABC1A66}"/>
              </c:ext>
            </c:extLst>
          </c:dPt>
          <c:cat>
            <c:strRef>
              <c:f>ورقة2!$H$6:$J$6</c:f>
              <c:strCache>
                <c:ptCount val="3"/>
                <c:pt idx="0">
                  <c:v>دبلوم</c:v>
                </c:pt>
                <c:pt idx="1">
                  <c:v>بكالوريوس</c:v>
                </c:pt>
                <c:pt idx="2">
                  <c:v>دراسات عليا</c:v>
                </c:pt>
              </c:strCache>
            </c:strRef>
          </c:cat>
          <c:val>
            <c:numRef>
              <c:f>ورقة2!$H$7:$J$7</c:f>
              <c:numCache>
                <c:formatCode>General</c:formatCode>
                <c:ptCount val="3"/>
                <c:pt idx="0">
                  <c:v>49</c:v>
                </c:pt>
                <c:pt idx="1">
                  <c:v>142</c:v>
                </c:pt>
                <c:pt idx="2">
                  <c:v>6</c:v>
                </c:pt>
              </c:numCache>
            </c:numRef>
          </c:val>
          <c:extLst xmlns:c16r2="http://schemas.microsoft.com/office/drawing/2015/06/chart">
            <c:ext xmlns:c16="http://schemas.microsoft.com/office/drawing/2014/chart" uri="{C3380CC4-5D6E-409C-BE32-E72D297353CC}">
              <c16:uniqueId val="{00000006-0013-4AA6-9009-55E6FABC1A66}"/>
            </c:ext>
          </c:extLst>
        </c:ser>
        <c:firstSliceAng val="360"/>
      </c:pieChart>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ar-SA"/>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pieChart>
        <c:varyColors val="1"/>
        <c:ser>
          <c:idx val="0"/>
          <c:order val="0"/>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C8BA-4457-89A4-9420508C2238}"/>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C8BA-4457-89A4-9420508C2238}"/>
              </c:ext>
            </c:extLst>
          </c:dPt>
          <c:dPt>
            <c:idx val="2"/>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C8BA-4457-89A4-9420508C2238}"/>
              </c:ext>
            </c:extLst>
          </c:dPt>
          <c:cat>
            <c:strRef>
              <c:f>ورقة2!$K$6:$M$6</c:f>
              <c:strCache>
                <c:ptCount val="3"/>
                <c:pt idx="0">
                  <c:v>أقل من خمس سنوات</c:v>
                </c:pt>
                <c:pt idx="1">
                  <c:v>من خمس سنوات إلى أقل من عشر سنوات</c:v>
                </c:pt>
                <c:pt idx="2">
                  <c:v>من عشر سنوات فأكثر</c:v>
                </c:pt>
              </c:strCache>
            </c:strRef>
          </c:cat>
          <c:val>
            <c:numRef>
              <c:f>ورقة2!$K$7:$M$7</c:f>
              <c:numCache>
                <c:formatCode>General</c:formatCode>
                <c:ptCount val="3"/>
                <c:pt idx="0">
                  <c:v>47</c:v>
                </c:pt>
                <c:pt idx="1">
                  <c:v>50</c:v>
                </c:pt>
                <c:pt idx="2">
                  <c:v>100</c:v>
                </c:pt>
              </c:numCache>
            </c:numRef>
          </c:val>
          <c:extLst xmlns:c16r2="http://schemas.microsoft.com/office/drawing/2015/06/chart">
            <c:ext xmlns:c16="http://schemas.microsoft.com/office/drawing/2014/chart" uri="{C3380CC4-5D6E-409C-BE32-E72D297353CC}">
              <c16:uniqueId val="{00000006-C8BA-4457-89A4-9420508C2238}"/>
            </c:ext>
          </c:extLst>
        </c:ser>
        <c:firstSliceAng val="360"/>
      </c:pieChart>
      <c:spPr>
        <a:noFill/>
        <a:ln>
          <a:noFill/>
        </a:ln>
        <a:effectLst/>
      </c:spPr>
    </c:plotArea>
    <c:legend>
      <c:legendPos val="b"/>
      <c:layout/>
      <c:spPr>
        <a:noFill/>
        <a:ln>
          <a:noFill/>
        </a:ln>
        <a:effectLst/>
      </c:spPr>
      <c:txPr>
        <a:bodyPr rot="0" vert="horz"/>
        <a:lstStyle/>
        <a:p>
          <a:pPr>
            <a:defRPr/>
          </a:pPr>
          <a:endParaRPr lang="ar-SA"/>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000"/>
      </a:pPr>
      <a:endParaRPr lang="ar-SA"/>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ar-SA"/>
  <c:style val="29"/>
  <c:chart>
    <c:autoTitleDeleted val="1"/>
    <c:plotArea>
      <c:layout/>
      <c:barChart>
        <c:barDir val="col"/>
        <c:grouping val="clustered"/>
        <c:ser>
          <c:idx val="0"/>
          <c:order val="0"/>
          <c:cat>
            <c:strRef>
              <c:f>ورقة2!$E$8:$E$17</c:f>
              <c:strCache>
                <c:ptCount val="10"/>
                <c:pt idx="0">
                  <c:v>1- قراءة نص مشكول:</c:v>
                </c:pt>
                <c:pt idx="1">
                  <c:v>2- استنتاج المعنى العام لما يقرأ:</c:v>
                </c:pt>
                <c:pt idx="2">
                  <c:v>3- كتابة كلمات تحوي ظواهر لغوية من الذاكرة القريبة:</c:v>
                </c:pt>
                <c:pt idx="3">
                  <c:v>4- كتابة كلمات تحوي ظواهر لغوية من الذاكرة البعيدة :</c:v>
                </c:pt>
                <c:pt idx="4">
                  <c:v>5- رسم كلمات تحوي ظواهر لغوية ( تنوين) :</c:v>
                </c:pt>
                <c:pt idx="5">
                  <c:v>6- رسم كلمات تحوي ظواهر لغوية ( الهمزة المتوسطة) :</c:v>
                </c:pt>
                <c:pt idx="6">
                  <c:v>7- استنتاج المعنى العام للنص المسموع :</c:v>
                </c:pt>
                <c:pt idx="7">
                  <c:v>8- وصف المشاهدات اليومية في حدود عشر كلمات :</c:v>
                </c:pt>
                <c:pt idx="8">
                  <c:v>9-التعبير شفهيا عن أحداث قصة مصورة :</c:v>
                </c:pt>
                <c:pt idx="9">
                  <c:v>المتوسط العام</c:v>
                </c:pt>
              </c:strCache>
            </c:strRef>
          </c:cat>
          <c:val>
            <c:numRef>
              <c:f>ورقة2!$F$8:$F$17</c:f>
              <c:numCache>
                <c:formatCode>###0.00</c:formatCode>
                <c:ptCount val="10"/>
                <c:pt idx="0">
                  <c:v>1.8591549295774654</c:v>
                </c:pt>
                <c:pt idx="1">
                  <c:v>1.9225352112676057</c:v>
                </c:pt>
                <c:pt idx="2">
                  <c:v>1.9647887323943662</c:v>
                </c:pt>
                <c:pt idx="3">
                  <c:v>1.6760563380281697</c:v>
                </c:pt>
                <c:pt idx="4">
                  <c:v>1.929577464788734</c:v>
                </c:pt>
                <c:pt idx="5">
                  <c:v>1.7535211267605635</c:v>
                </c:pt>
                <c:pt idx="6">
                  <c:v>2.0915492957746467</c:v>
                </c:pt>
                <c:pt idx="7">
                  <c:v>2.0845070422535223</c:v>
                </c:pt>
                <c:pt idx="8">
                  <c:v>2.0422535211267592</c:v>
                </c:pt>
                <c:pt idx="9" formatCode="###0.0000">
                  <c:v>1.9248826291079812</c:v>
                </c:pt>
              </c:numCache>
            </c:numRef>
          </c:val>
          <c:extLst xmlns:c16r2="http://schemas.microsoft.com/office/drawing/2015/06/chart">
            <c:ext xmlns:c16="http://schemas.microsoft.com/office/drawing/2014/chart" uri="{C3380CC4-5D6E-409C-BE32-E72D297353CC}">
              <c16:uniqueId val="{00000000-1F53-402C-AADB-F4B72053A2EE}"/>
            </c:ext>
          </c:extLst>
        </c:ser>
        <c:gapWidth val="219"/>
        <c:overlap val="-27"/>
        <c:axId val="165414784"/>
        <c:axId val="165544320"/>
      </c:barChart>
      <c:catAx>
        <c:axId val="165414784"/>
        <c:scaling>
          <c:orientation val="maxMin"/>
        </c:scaling>
        <c:axPos val="b"/>
        <c:numFmt formatCode="General" sourceLinked="1"/>
        <c:majorTickMark val="none"/>
        <c:tickLblPos val="nextTo"/>
        <c:txPr>
          <a:bodyPr rot="-60000000" vert="horz"/>
          <a:lstStyle/>
          <a:p>
            <a:pPr>
              <a:defRPr/>
            </a:pPr>
            <a:endParaRPr lang="ar-SA"/>
          </a:p>
        </c:txPr>
        <c:crossAx val="165544320"/>
        <c:crosses val="autoZero"/>
        <c:auto val="1"/>
        <c:lblAlgn val="ctr"/>
        <c:lblOffset val="100"/>
      </c:catAx>
      <c:valAx>
        <c:axId val="165544320"/>
        <c:scaling>
          <c:orientation val="minMax"/>
        </c:scaling>
        <c:axPos val="r"/>
        <c:majorGridlines/>
        <c:numFmt formatCode="###0.00" sourceLinked="1"/>
        <c:majorTickMark val="none"/>
        <c:tickLblPos val="nextTo"/>
        <c:txPr>
          <a:bodyPr rot="-60000000" vert="horz"/>
          <a:lstStyle/>
          <a:p>
            <a:pPr>
              <a:defRPr/>
            </a:pPr>
            <a:endParaRPr lang="ar-SA"/>
          </a:p>
        </c:txPr>
        <c:crossAx val="165414784"/>
        <c:crosses val="autoZero"/>
        <c:crossBetween val="between"/>
      </c:valAx>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pieChart>
        <c:varyColors val="1"/>
        <c:ser>
          <c:idx val="0"/>
          <c:order val="0"/>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FAD2-478C-BE8C-E3DB38A81D3E}"/>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FAD2-478C-BE8C-E3DB38A81D3E}"/>
              </c:ext>
            </c:extLst>
          </c:dPt>
          <c:cat>
            <c:strRef>
              <c:f>ورقة2!$I$7:$J$7</c:f>
              <c:strCache>
                <c:ptCount val="2"/>
                <c:pt idx="0">
                  <c:v>ذكر</c:v>
                </c:pt>
                <c:pt idx="1">
                  <c:v>أنثى</c:v>
                </c:pt>
              </c:strCache>
            </c:strRef>
          </c:cat>
          <c:val>
            <c:numRef>
              <c:f>ورقة2!$I$8:$J$8</c:f>
              <c:numCache>
                <c:formatCode>General</c:formatCode>
                <c:ptCount val="2"/>
                <c:pt idx="0">
                  <c:v>60</c:v>
                </c:pt>
                <c:pt idx="1">
                  <c:v>82</c:v>
                </c:pt>
              </c:numCache>
            </c:numRef>
          </c:val>
          <c:extLst xmlns:c16r2="http://schemas.microsoft.com/office/drawing/2015/06/chart">
            <c:ext xmlns:c16="http://schemas.microsoft.com/office/drawing/2014/chart" uri="{C3380CC4-5D6E-409C-BE32-E72D297353CC}">
              <c16:uniqueId val="{00000004-FAD2-478C-BE8C-E3DB38A81D3E}"/>
            </c:ext>
          </c:extLst>
        </c:ser>
        <c:firstSliceAng val="360"/>
      </c:pieChart>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ar-SA"/>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pieChart>
        <c:varyColors val="1"/>
        <c:ser>
          <c:idx val="0"/>
          <c:order val="0"/>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5317-4705-A6F9-C08889914633}"/>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5317-4705-A6F9-C08889914633}"/>
              </c:ext>
            </c:extLst>
          </c:dPt>
          <c:dPt>
            <c:idx val="2"/>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5317-4705-A6F9-C08889914633}"/>
              </c:ext>
            </c:extLst>
          </c:dPt>
          <c:cat>
            <c:strRef>
              <c:f>ورقة2!$K$7:$M$7</c:f>
              <c:strCache>
                <c:ptCount val="3"/>
                <c:pt idx="0">
                  <c:v>دبلوم</c:v>
                </c:pt>
                <c:pt idx="1">
                  <c:v>بكالوريوس</c:v>
                </c:pt>
                <c:pt idx="2">
                  <c:v>دراسات عليا</c:v>
                </c:pt>
              </c:strCache>
            </c:strRef>
          </c:cat>
          <c:val>
            <c:numRef>
              <c:f>ورقة2!$K$8:$M$8</c:f>
              <c:numCache>
                <c:formatCode>General</c:formatCode>
                <c:ptCount val="3"/>
                <c:pt idx="0">
                  <c:v>49</c:v>
                </c:pt>
                <c:pt idx="1">
                  <c:v>88</c:v>
                </c:pt>
                <c:pt idx="2">
                  <c:v>5</c:v>
                </c:pt>
              </c:numCache>
            </c:numRef>
          </c:val>
          <c:extLst xmlns:c16r2="http://schemas.microsoft.com/office/drawing/2015/06/chart">
            <c:ext xmlns:c16="http://schemas.microsoft.com/office/drawing/2014/chart" uri="{C3380CC4-5D6E-409C-BE32-E72D297353CC}">
              <c16:uniqueId val="{00000006-5317-4705-A6F9-C08889914633}"/>
            </c:ext>
          </c:extLst>
        </c:ser>
        <c:firstSliceAng val="360"/>
      </c:pieChart>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ar-SA"/>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ar-SA"/>
  <c:chart>
    <c:autoTitleDeleted val="1"/>
    <c:plotArea>
      <c:layout/>
      <c:pieChart>
        <c:varyColors val="1"/>
        <c:ser>
          <c:idx val="0"/>
          <c:order val="0"/>
          <c:dPt>
            <c:idx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BD4D-4E3E-A251-B9F0635FE1FB}"/>
              </c:ext>
            </c:extLst>
          </c:dPt>
          <c:dPt>
            <c:idx val="1"/>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BD4D-4E3E-A251-B9F0635FE1FB}"/>
              </c:ext>
            </c:extLst>
          </c:dPt>
          <c:dPt>
            <c:idx val="2"/>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BD4D-4E3E-A251-B9F0635FE1FB}"/>
              </c:ext>
            </c:extLst>
          </c:dPt>
          <c:cat>
            <c:strRef>
              <c:f>ورقة2!$N$7:$P$7</c:f>
              <c:strCache>
                <c:ptCount val="3"/>
                <c:pt idx="0">
                  <c:v>أقل من خمس سنوات</c:v>
                </c:pt>
                <c:pt idx="1">
                  <c:v>من خمس سنوات إلى أقل من عشر سنوات</c:v>
                </c:pt>
                <c:pt idx="2">
                  <c:v>من عشر سنوات فأكثر</c:v>
                </c:pt>
              </c:strCache>
            </c:strRef>
          </c:cat>
          <c:val>
            <c:numRef>
              <c:f>ورقة2!$N$8:$P$8</c:f>
              <c:numCache>
                <c:formatCode>General</c:formatCode>
                <c:ptCount val="3"/>
                <c:pt idx="0">
                  <c:v>38</c:v>
                </c:pt>
                <c:pt idx="1">
                  <c:v>35</c:v>
                </c:pt>
                <c:pt idx="2">
                  <c:v>69</c:v>
                </c:pt>
              </c:numCache>
            </c:numRef>
          </c:val>
          <c:extLst xmlns:c16r2="http://schemas.microsoft.com/office/drawing/2015/06/chart">
            <c:ext xmlns:c16="http://schemas.microsoft.com/office/drawing/2014/chart" uri="{C3380CC4-5D6E-409C-BE32-E72D297353CC}">
              <c16:uniqueId val="{00000006-BD4D-4E3E-A251-B9F0635FE1FB}"/>
            </c:ext>
          </c:extLst>
        </c:ser>
        <c:firstSliceAng val="360"/>
      </c:pieChart>
      <c:spPr>
        <a:noFill/>
        <a:ln>
          <a:noFill/>
        </a:ln>
        <a:effectLst/>
      </c:spPr>
    </c:plotArea>
    <c:legend>
      <c:legendPos val="b"/>
      <c:layout/>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ar-SA"/>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a:pPr>
      <a:endParaRPr lang="ar-SA"/>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ar-SA"/>
  <c:style val="29"/>
  <c:chart>
    <c:autoTitleDeleted val="1"/>
    <c:plotArea>
      <c:layout/>
      <c:barChart>
        <c:barDir val="col"/>
        <c:grouping val="clustered"/>
        <c:ser>
          <c:idx val="0"/>
          <c:order val="0"/>
          <c:cat>
            <c:strRef>
              <c:f>ورقة3!$A$1:$A$10</c:f>
              <c:strCache>
                <c:ptCount val="10"/>
                <c:pt idx="0">
                  <c:v>1- قراءة نص مشكول:</c:v>
                </c:pt>
                <c:pt idx="1">
                  <c:v>2- الإجابة عن أسئلة تعليلية (كيف - لماذا - ماذا لو حدث) :</c:v>
                </c:pt>
                <c:pt idx="2">
                  <c:v>3- رسم كلمات مهموزة في أولها ووسطها وأخرها :</c:v>
                </c:pt>
                <c:pt idx="3">
                  <c:v>4- كتابة نصوص قصيرة من الذاكرة القريبة:</c:v>
                </c:pt>
                <c:pt idx="4">
                  <c:v>5- كتابة نصوص قصيرة من الذاكرة البعيدة :</c:v>
                </c:pt>
                <c:pt idx="5">
                  <c:v>6- كتابة أحداث قصة قصيرة مع مراعاة ترتيب الأحداث :</c:v>
                </c:pt>
                <c:pt idx="6">
                  <c:v>7- رسم خارطة معرفية لنصوص تنطوي على أحداث :</c:v>
                </c:pt>
                <c:pt idx="7">
                  <c:v>8- التعبير شفهيا عن أحداث قصة مصورة :</c:v>
                </c:pt>
                <c:pt idx="8">
                  <c:v>9-عرض أفكار النص المسموع :</c:v>
                </c:pt>
                <c:pt idx="9">
                  <c:v>المتوسط</c:v>
                </c:pt>
              </c:strCache>
            </c:strRef>
          </c:cat>
          <c:val>
            <c:numRef>
              <c:f>ورقة3!$B$1:$B$10</c:f>
              <c:numCache>
                <c:formatCode>###0.00</c:formatCode>
                <c:ptCount val="10"/>
                <c:pt idx="0">
                  <c:v>1.9411764705882359</c:v>
                </c:pt>
                <c:pt idx="1">
                  <c:v>2.0160427807486609</c:v>
                </c:pt>
                <c:pt idx="2">
                  <c:v>1.8983957219251344</c:v>
                </c:pt>
                <c:pt idx="3">
                  <c:v>1.9732620320855621</c:v>
                </c:pt>
                <c:pt idx="4">
                  <c:v>1.7807486631016043</c:v>
                </c:pt>
                <c:pt idx="5">
                  <c:v>1.8502673796791445</c:v>
                </c:pt>
                <c:pt idx="6">
                  <c:v>1.7860962566844909</c:v>
                </c:pt>
                <c:pt idx="7">
                  <c:v>2.0267379679144399</c:v>
                </c:pt>
                <c:pt idx="8">
                  <c:v>1.9732620320855621</c:v>
                </c:pt>
                <c:pt idx="9" formatCode="###0.0000">
                  <c:v>1.9162210338680923</c:v>
                </c:pt>
              </c:numCache>
            </c:numRef>
          </c:val>
          <c:extLst xmlns:c16r2="http://schemas.microsoft.com/office/drawing/2015/06/chart">
            <c:ext xmlns:c16="http://schemas.microsoft.com/office/drawing/2014/chart" uri="{C3380CC4-5D6E-409C-BE32-E72D297353CC}">
              <c16:uniqueId val="{00000000-6CBF-4C4C-8820-A18F1BBECCC1}"/>
            </c:ext>
          </c:extLst>
        </c:ser>
        <c:gapWidth val="219"/>
        <c:overlap val="-27"/>
        <c:axId val="99203328"/>
        <c:axId val="99540992"/>
      </c:barChart>
      <c:catAx>
        <c:axId val="99203328"/>
        <c:scaling>
          <c:orientation val="maxMin"/>
        </c:scaling>
        <c:axPos val="b"/>
        <c:numFmt formatCode="General" sourceLinked="1"/>
        <c:majorTickMark val="none"/>
        <c:tickLblPos val="nextTo"/>
        <c:txPr>
          <a:bodyPr rot="-60000000" vert="horz"/>
          <a:lstStyle/>
          <a:p>
            <a:pPr>
              <a:defRPr/>
            </a:pPr>
            <a:endParaRPr lang="ar-SA"/>
          </a:p>
        </c:txPr>
        <c:crossAx val="99540992"/>
        <c:crosses val="autoZero"/>
        <c:auto val="1"/>
        <c:lblAlgn val="ctr"/>
        <c:lblOffset val="100"/>
      </c:catAx>
      <c:valAx>
        <c:axId val="99540992"/>
        <c:scaling>
          <c:orientation val="minMax"/>
        </c:scaling>
        <c:axPos val="r"/>
        <c:majorGridlines/>
        <c:numFmt formatCode="###0.00" sourceLinked="1"/>
        <c:majorTickMark val="none"/>
        <c:tickLblPos val="nextTo"/>
        <c:txPr>
          <a:bodyPr rot="-60000000" vert="horz"/>
          <a:lstStyle/>
          <a:p>
            <a:pPr>
              <a:defRPr/>
            </a:pPr>
            <a:endParaRPr lang="ar-SA"/>
          </a:p>
        </c:txPr>
        <c:crossAx val="99203328"/>
        <c:crosses val="autoZero"/>
        <c:crossBetween val="between"/>
      </c:valAx>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externalData r:id="rId1"/>
</c:chartSpace>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3665BA-D35D-44AC-A7C2-6B60DD48AA64}" type="doc">
      <dgm:prSet loTypeId="urn:microsoft.com/office/officeart/2005/8/layout/cycle4#1" loCatId="cycle" qsTypeId="urn:microsoft.com/office/officeart/2005/8/quickstyle/3d2" qsCatId="3D" csTypeId="urn:microsoft.com/office/officeart/2005/8/colors/accent3_1" csCatId="accent3" phldr="1"/>
      <dgm:spPr/>
      <dgm:t>
        <a:bodyPr/>
        <a:lstStyle/>
        <a:p>
          <a:pPr rtl="1"/>
          <a:endParaRPr lang="ar-SA"/>
        </a:p>
      </dgm:t>
    </dgm:pt>
    <dgm:pt modelId="{1B83264F-19D7-47D4-84BE-6D5F7DB42966}">
      <dgm:prSet phldrT="[نص]" custT="1"/>
      <dgm:spPr/>
      <dgm:t>
        <a:bodyPr/>
        <a:lstStyle/>
        <a:p>
          <a:pPr rtl="1"/>
          <a:r>
            <a:rPr lang="ar-SA" sz="2800" b="1"/>
            <a:t>الحدود البشرية</a:t>
          </a:r>
        </a:p>
      </dgm:t>
    </dgm:pt>
    <dgm:pt modelId="{A7028631-0BAC-42B7-B7C2-725099D666ED}" type="parTrans" cxnId="{12755B9C-21F7-4ED3-9451-780B4F79AEB1}">
      <dgm:prSet/>
      <dgm:spPr/>
      <dgm:t>
        <a:bodyPr/>
        <a:lstStyle/>
        <a:p>
          <a:pPr rtl="1"/>
          <a:endParaRPr lang="ar-SA" sz="2000" b="1"/>
        </a:p>
      </dgm:t>
    </dgm:pt>
    <dgm:pt modelId="{63A14D05-5144-47A4-88E7-8159D84064C7}" type="sibTrans" cxnId="{12755B9C-21F7-4ED3-9451-780B4F79AEB1}">
      <dgm:prSet/>
      <dgm:spPr/>
      <dgm:t>
        <a:bodyPr/>
        <a:lstStyle/>
        <a:p>
          <a:pPr rtl="1"/>
          <a:endParaRPr lang="ar-SA" sz="2000" b="1"/>
        </a:p>
      </dgm:t>
    </dgm:pt>
    <dgm:pt modelId="{A5C6A979-F7E9-4620-8867-0B03197DC81E}">
      <dgm:prSet phldrT="[نص]" custT="1"/>
      <dgm:spPr/>
      <dgm:t>
        <a:bodyPr/>
        <a:lstStyle/>
        <a:p>
          <a:pPr algn="ctr" rtl="1"/>
          <a:r>
            <a:rPr lang="ar-SA" sz="1800" b="1"/>
            <a:t>مشرفو ومشرفات الصفوف الأولية 0،ومعلموومعلمات الصفوف الأولية0</a:t>
          </a:r>
        </a:p>
      </dgm:t>
    </dgm:pt>
    <dgm:pt modelId="{3A240850-054C-487A-A505-362172E4B991}" type="parTrans" cxnId="{FFFDFA70-DAC4-43AC-8EB8-5B9777CD5630}">
      <dgm:prSet/>
      <dgm:spPr/>
      <dgm:t>
        <a:bodyPr/>
        <a:lstStyle/>
        <a:p>
          <a:pPr rtl="1"/>
          <a:endParaRPr lang="ar-SA" sz="2000" b="1"/>
        </a:p>
      </dgm:t>
    </dgm:pt>
    <dgm:pt modelId="{229E13B5-CFE5-4852-AFCE-965B8CA5218B}" type="sibTrans" cxnId="{FFFDFA70-DAC4-43AC-8EB8-5B9777CD5630}">
      <dgm:prSet/>
      <dgm:spPr/>
      <dgm:t>
        <a:bodyPr/>
        <a:lstStyle/>
        <a:p>
          <a:pPr rtl="1"/>
          <a:endParaRPr lang="ar-SA" sz="2000" b="1"/>
        </a:p>
      </dgm:t>
    </dgm:pt>
    <dgm:pt modelId="{69479ED3-B4C2-401A-BCEE-EDC7F017A8FE}">
      <dgm:prSet phldrT="[نص]" custT="1"/>
      <dgm:spPr/>
      <dgm:t>
        <a:bodyPr/>
        <a:lstStyle/>
        <a:p>
          <a:pPr rtl="1"/>
          <a:r>
            <a:rPr lang="ar-SA" sz="2800" b="1"/>
            <a:t>الحدود المكانية</a:t>
          </a:r>
        </a:p>
      </dgm:t>
    </dgm:pt>
    <dgm:pt modelId="{F72D3A50-B6A1-43B5-A423-6DD373B1826E}" type="parTrans" cxnId="{B2762A07-65BE-41CF-8E72-1FC2605B4FDF}">
      <dgm:prSet/>
      <dgm:spPr/>
      <dgm:t>
        <a:bodyPr/>
        <a:lstStyle/>
        <a:p>
          <a:pPr rtl="1"/>
          <a:endParaRPr lang="ar-SA" sz="2000" b="1"/>
        </a:p>
      </dgm:t>
    </dgm:pt>
    <dgm:pt modelId="{4E87C991-99B1-4A5D-8500-45C0D01ED592}" type="sibTrans" cxnId="{B2762A07-65BE-41CF-8E72-1FC2605B4FDF}">
      <dgm:prSet/>
      <dgm:spPr/>
      <dgm:t>
        <a:bodyPr/>
        <a:lstStyle/>
        <a:p>
          <a:pPr rtl="1"/>
          <a:endParaRPr lang="ar-SA" sz="2000" b="1"/>
        </a:p>
      </dgm:t>
    </dgm:pt>
    <dgm:pt modelId="{9DD43273-87A6-4021-8C3F-8C8C4A3EC941}">
      <dgm:prSet phldrT="[نص]" custT="1"/>
      <dgm:spPr/>
      <dgm:t>
        <a:bodyPr/>
        <a:lstStyle/>
        <a:p>
          <a:pPr algn="ctr" rtl="1"/>
          <a:r>
            <a:rPr lang="ar-SA" sz="1800" b="1"/>
            <a:t>مدارس المرحلة الابتدائية بالإدارة العامة للتعليم بمحافظة الطائف</a:t>
          </a:r>
        </a:p>
      </dgm:t>
    </dgm:pt>
    <dgm:pt modelId="{645C3527-8EFB-469C-AE1E-7558DB9B7DE5}" type="parTrans" cxnId="{E9355677-5685-47C1-A993-47E7BB8BD5D7}">
      <dgm:prSet/>
      <dgm:spPr/>
      <dgm:t>
        <a:bodyPr/>
        <a:lstStyle/>
        <a:p>
          <a:pPr rtl="1"/>
          <a:endParaRPr lang="ar-SA" sz="2000" b="1"/>
        </a:p>
      </dgm:t>
    </dgm:pt>
    <dgm:pt modelId="{E13F2DFB-F2E6-46D0-B21F-810B3DDAEC1C}" type="sibTrans" cxnId="{E9355677-5685-47C1-A993-47E7BB8BD5D7}">
      <dgm:prSet/>
      <dgm:spPr/>
      <dgm:t>
        <a:bodyPr/>
        <a:lstStyle/>
        <a:p>
          <a:pPr rtl="1"/>
          <a:endParaRPr lang="ar-SA" sz="2000" b="1"/>
        </a:p>
      </dgm:t>
    </dgm:pt>
    <dgm:pt modelId="{599A5425-F882-4CCF-AE0C-6212FC9DF7E9}">
      <dgm:prSet phldrT="[نص]" custT="1"/>
      <dgm:spPr/>
      <dgm:t>
        <a:bodyPr/>
        <a:lstStyle/>
        <a:p>
          <a:pPr rtl="1"/>
          <a:r>
            <a:rPr lang="ar-SA" sz="2800" b="1"/>
            <a:t>الحدود الموضوعية</a:t>
          </a:r>
        </a:p>
      </dgm:t>
    </dgm:pt>
    <dgm:pt modelId="{89805CDD-DC38-4D06-84B8-9030940F2E1C}" type="parTrans" cxnId="{9E853AB4-D5C4-42DE-A75E-DE73F9923706}">
      <dgm:prSet/>
      <dgm:spPr/>
      <dgm:t>
        <a:bodyPr/>
        <a:lstStyle/>
        <a:p>
          <a:pPr rtl="1"/>
          <a:endParaRPr lang="ar-SA" sz="2000" b="1"/>
        </a:p>
      </dgm:t>
    </dgm:pt>
    <dgm:pt modelId="{10529E26-EC98-4825-8902-2067BC7AE437}" type="sibTrans" cxnId="{9E853AB4-D5C4-42DE-A75E-DE73F9923706}">
      <dgm:prSet/>
      <dgm:spPr/>
      <dgm:t>
        <a:bodyPr/>
        <a:lstStyle/>
        <a:p>
          <a:pPr rtl="1"/>
          <a:endParaRPr lang="ar-SA" sz="2000" b="1"/>
        </a:p>
      </dgm:t>
    </dgm:pt>
    <dgm:pt modelId="{A49C64F6-D857-4634-B180-456879547A86}">
      <dgm:prSet phldrT="[نص]" custT="1"/>
      <dgm:spPr/>
      <dgm:t>
        <a:bodyPr/>
        <a:lstStyle/>
        <a:p>
          <a:pPr rtl="1"/>
          <a:r>
            <a:rPr lang="ar-SA" sz="1600" b="1"/>
            <a:t>أبرز مظاهر الضعف  لدى تلاميذ /تلميذات الصفوف الأولية في مقررلغتي وفق معاييرالتقويم المستمر</a:t>
          </a:r>
        </a:p>
      </dgm:t>
    </dgm:pt>
    <dgm:pt modelId="{3FFA0C7A-9AA1-41E4-8783-8B806B063CCB}" type="parTrans" cxnId="{90A75076-5022-4357-9416-D2687ACA7D1F}">
      <dgm:prSet/>
      <dgm:spPr/>
      <dgm:t>
        <a:bodyPr/>
        <a:lstStyle/>
        <a:p>
          <a:pPr rtl="1"/>
          <a:endParaRPr lang="ar-SA" sz="2000" b="1"/>
        </a:p>
      </dgm:t>
    </dgm:pt>
    <dgm:pt modelId="{DB02AE9B-A968-49EF-978B-E6F367F0E756}" type="sibTrans" cxnId="{90A75076-5022-4357-9416-D2687ACA7D1F}">
      <dgm:prSet/>
      <dgm:spPr/>
      <dgm:t>
        <a:bodyPr/>
        <a:lstStyle/>
        <a:p>
          <a:pPr rtl="1"/>
          <a:endParaRPr lang="ar-SA" sz="2000" b="1"/>
        </a:p>
      </dgm:t>
    </dgm:pt>
    <dgm:pt modelId="{9DC7F093-2695-49DA-BB78-3CD9E320D42E}">
      <dgm:prSet phldrT="[نص]" custT="1"/>
      <dgm:spPr/>
      <dgm:t>
        <a:bodyPr/>
        <a:lstStyle/>
        <a:p>
          <a:pPr rtl="1"/>
          <a:r>
            <a:rPr lang="ar-SA" sz="2800" b="1"/>
            <a:t>الحدود الزمانية</a:t>
          </a:r>
        </a:p>
      </dgm:t>
    </dgm:pt>
    <dgm:pt modelId="{97280332-A04A-42BD-8978-E8164B4108A7}" type="parTrans" cxnId="{2064E299-A8EF-459F-B9D3-AC8E9A247B6E}">
      <dgm:prSet/>
      <dgm:spPr/>
      <dgm:t>
        <a:bodyPr/>
        <a:lstStyle/>
        <a:p>
          <a:pPr rtl="1"/>
          <a:endParaRPr lang="ar-SA" sz="2000" b="1"/>
        </a:p>
      </dgm:t>
    </dgm:pt>
    <dgm:pt modelId="{AD76AA82-CCEA-4931-8080-F0E20318D0EE}" type="sibTrans" cxnId="{2064E299-A8EF-459F-B9D3-AC8E9A247B6E}">
      <dgm:prSet/>
      <dgm:spPr/>
      <dgm:t>
        <a:bodyPr/>
        <a:lstStyle/>
        <a:p>
          <a:pPr rtl="1"/>
          <a:endParaRPr lang="ar-SA" sz="2000" b="1"/>
        </a:p>
      </dgm:t>
    </dgm:pt>
    <dgm:pt modelId="{BA8617A3-6F55-4CCD-8F01-93F1FF8C6E1A}">
      <dgm:prSet phldrT="[نص]" custT="1"/>
      <dgm:spPr/>
      <dgm:t>
        <a:bodyPr/>
        <a:lstStyle/>
        <a:p>
          <a:pPr rtl="1"/>
          <a:r>
            <a:rPr lang="ar-SA" sz="1800" b="1"/>
            <a:t>الفصل الدراسي الأول  1439/ 1440هـ</a:t>
          </a:r>
        </a:p>
      </dgm:t>
    </dgm:pt>
    <dgm:pt modelId="{EA89E421-D078-4392-9014-35A06FDBDD33}" type="parTrans" cxnId="{56B789F9-6F8A-4526-AFEF-BE2FD5287FF6}">
      <dgm:prSet/>
      <dgm:spPr/>
      <dgm:t>
        <a:bodyPr/>
        <a:lstStyle/>
        <a:p>
          <a:pPr rtl="1"/>
          <a:endParaRPr lang="ar-SA" sz="2000" b="1"/>
        </a:p>
      </dgm:t>
    </dgm:pt>
    <dgm:pt modelId="{54633286-25E2-46A7-90CD-A6D13F1AEC81}" type="sibTrans" cxnId="{56B789F9-6F8A-4526-AFEF-BE2FD5287FF6}">
      <dgm:prSet/>
      <dgm:spPr/>
      <dgm:t>
        <a:bodyPr/>
        <a:lstStyle/>
        <a:p>
          <a:pPr rtl="1"/>
          <a:endParaRPr lang="ar-SA" sz="2000" b="1"/>
        </a:p>
      </dgm:t>
    </dgm:pt>
    <dgm:pt modelId="{A435194F-F54B-4F94-8DAE-F48D7F817032}" type="pres">
      <dgm:prSet presAssocID="{703665BA-D35D-44AC-A7C2-6B60DD48AA64}" presName="cycleMatrixDiagram" presStyleCnt="0">
        <dgm:presLayoutVars>
          <dgm:chMax val="1"/>
          <dgm:dir/>
          <dgm:animLvl val="lvl"/>
          <dgm:resizeHandles val="exact"/>
        </dgm:presLayoutVars>
      </dgm:prSet>
      <dgm:spPr/>
      <dgm:t>
        <a:bodyPr/>
        <a:lstStyle/>
        <a:p>
          <a:pPr rtl="1"/>
          <a:endParaRPr lang="ar-SA"/>
        </a:p>
      </dgm:t>
    </dgm:pt>
    <dgm:pt modelId="{0481884A-DEBF-4430-9E60-2AC070206174}" type="pres">
      <dgm:prSet presAssocID="{703665BA-D35D-44AC-A7C2-6B60DD48AA64}" presName="children" presStyleCnt="0"/>
      <dgm:spPr/>
      <dgm:t>
        <a:bodyPr/>
        <a:lstStyle/>
        <a:p>
          <a:pPr rtl="1"/>
          <a:endParaRPr lang="ar-SA"/>
        </a:p>
      </dgm:t>
    </dgm:pt>
    <dgm:pt modelId="{F03425AD-4E80-40D1-945B-9598FE99A38D}" type="pres">
      <dgm:prSet presAssocID="{703665BA-D35D-44AC-A7C2-6B60DD48AA64}" presName="child1group" presStyleCnt="0"/>
      <dgm:spPr/>
      <dgm:t>
        <a:bodyPr/>
        <a:lstStyle/>
        <a:p>
          <a:pPr rtl="1"/>
          <a:endParaRPr lang="ar-SA"/>
        </a:p>
      </dgm:t>
    </dgm:pt>
    <dgm:pt modelId="{32DB1654-A671-419A-9508-42795C583EB6}" type="pres">
      <dgm:prSet presAssocID="{703665BA-D35D-44AC-A7C2-6B60DD48AA64}" presName="child1" presStyleLbl="bgAcc1" presStyleIdx="0" presStyleCnt="4"/>
      <dgm:spPr/>
      <dgm:t>
        <a:bodyPr/>
        <a:lstStyle/>
        <a:p>
          <a:pPr rtl="1"/>
          <a:endParaRPr lang="ar-SA"/>
        </a:p>
      </dgm:t>
    </dgm:pt>
    <dgm:pt modelId="{FD0119D6-F361-4AA4-B6B5-5B1C631B9E7A}" type="pres">
      <dgm:prSet presAssocID="{703665BA-D35D-44AC-A7C2-6B60DD48AA64}" presName="child1Text" presStyleLbl="bgAcc1" presStyleIdx="0" presStyleCnt="4">
        <dgm:presLayoutVars>
          <dgm:bulletEnabled val="1"/>
        </dgm:presLayoutVars>
      </dgm:prSet>
      <dgm:spPr/>
      <dgm:t>
        <a:bodyPr/>
        <a:lstStyle/>
        <a:p>
          <a:pPr rtl="1"/>
          <a:endParaRPr lang="ar-SA"/>
        </a:p>
      </dgm:t>
    </dgm:pt>
    <dgm:pt modelId="{75A1CAFF-D9C2-4178-B304-29D953D6016C}" type="pres">
      <dgm:prSet presAssocID="{703665BA-D35D-44AC-A7C2-6B60DD48AA64}" presName="child2group" presStyleCnt="0"/>
      <dgm:spPr/>
      <dgm:t>
        <a:bodyPr/>
        <a:lstStyle/>
        <a:p>
          <a:pPr rtl="1"/>
          <a:endParaRPr lang="ar-SA"/>
        </a:p>
      </dgm:t>
    </dgm:pt>
    <dgm:pt modelId="{BE289F26-9187-4742-BDB5-CDDC67C01170}" type="pres">
      <dgm:prSet presAssocID="{703665BA-D35D-44AC-A7C2-6B60DD48AA64}" presName="child2" presStyleLbl="bgAcc1" presStyleIdx="1" presStyleCnt="4"/>
      <dgm:spPr/>
      <dgm:t>
        <a:bodyPr/>
        <a:lstStyle/>
        <a:p>
          <a:pPr rtl="1"/>
          <a:endParaRPr lang="ar-SA"/>
        </a:p>
      </dgm:t>
    </dgm:pt>
    <dgm:pt modelId="{56D12C5D-4BE4-4338-B481-BA58FCAAFA5E}" type="pres">
      <dgm:prSet presAssocID="{703665BA-D35D-44AC-A7C2-6B60DD48AA64}" presName="child2Text" presStyleLbl="bgAcc1" presStyleIdx="1" presStyleCnt="4">
        <dgm:presLayoutVars>
          <dgm:bulletEnabled val="1"/>
        </dgm:presLayoutVars>
      </dgm:prSet>
      <dgm:spPr/>
      <dgm:t>
        <a:bodyPr/>
        <a:lstStyle/>
        <a:p>
          <a:pPr rtl="1"/>
          <a:endParaRPr lang="ar-SA"/>
        </a:p>
      </dgm:t>
    </dgm:pt>
    <dgm:pt modelId="{99CC0742-0B83-41F8-AF49-63D75AFFE5B5}" type="pres">
      <dgm:prSet presAssocID="{703665BA-D35D-44AC-A7C2-6B60DD48AA64}" presName="child3group" presStyleCnt="0"/>
      <dgm:spPr/>
      <dgm:t>
        <a:bodyPr/>
        <a:lstStyle/>
        <a:p>
          <a:pPr rtl="1"/>
          <a:endParaRPr lang="ar-SA"/>
        </a:p>
      </dgm:t>
    </dgm:pt>
    <dgm:pt modelId="{A5C95287-0042-4EFC-B90F-E24B1DEF87F5}" type="pres">
      <dgm:prSet presAssocID="{703665BA-D35D-44AC-A7C2-6B60DD48AA64}" presName="child3" presStyleLbl="bgAcc1" presStyleIdx="2" presStyleCnt="4"/>
      <dgm:spPr/>
      <dgm:t>
        <a:bodyPr/>
        <a:lstStyle/>
        <a:p>
          <a:pPr rtl="1"/>
          <a:endParaRPr lang="ar-SA"/>
        </a:p>
      </dgm:t>
    </dgm:pt>
    <dgm:pt modelId="{AED9F5BB-7352-4CC8-9514-2A750C102CDE}" type="pres">
      <dgm:prSet presAssocID="{703665BA-D35D-44AC-A7C2-6B60DD48AA64}" presName="child3Text" presStyleLbl="bgAcc1" presStyleIdx="2" presStyleCnt="4">
        <dgm:presLayoutVars>
          <dgm:bulletEnabled val="1"/>
        </dgm:presLayoutVars>
      </dgm:prSet>
      <dgm:spPr/>
      <dgm:t>
        <a:bodyPr/>
        <a:lstStyle/>
        <a:p>
          <a:pPr rtl="1"/>
          <a:endParaRPr lang="ar-SA"/>
        </a:p>
      </dgm:t>
    </dgm:pt>
    <dgm:pt modelId="{6337C9B3-B3D0-4A7C-9FFC-6D2476AD8A7C}" type="pres">
      <dgm:prSet presAssocID="{703665BA-D35D-44AC-A7C2-6B60DD48AA64}" presName="child4group" presStyleCnt="0"/>
      <dgm:spPr/>
      <dgm:t>
        <a:bodyPr/>
        <a:lstStyle/>
        <a:p>
          <a:pPr rtl="1"/>
          <a:endParaRPr lang="ar-SA"/>
        </a:p>
      </dgm:t>
    </dgm:pt>
    <dgm:pt modelId="{6AF52C30-840E-4310-8CA2-EAEAD9A76FC0}" type="pres">
      <dgm:prSet presAssocID="{703665BA-D35D-44AC-A7C2-6B60DD48AA64}" presName="child4" presStyleLbl="bgAcc1" presStyleIdx="3" presStyleCnt="4"/>
      <dgm:spPr/>
      <dgm:t>
        <a:bodyPr/>
        <a:lstStyle/>
        <a:p>
          <a:pPr rtl="1"/>
          <a:endParaRPr lang="ar-SA"/>
        </a:p>
      </dgm:t>
    </dgm:pt>
    <dgm:pt modelId="{3B9954A7-6D57-4BB4-8286-3BDF48DC97D5}" type="pres">
      <dgm:prSet presAssocID="{703665BA-D35D-44AC-A7C2-6B60DD48AA64}" presName="child4Text" presStyleLbl="bgAcc1" presStyleIdx="3" presStyleCnt="4">
        <dgm:presLayoutVars>
          <dgm:bulletEnabled val="1"/>
        </dgm:presLayoutVars>
      </dgm:prSet>
      <dgm:spPr/>
      <dgm:t>
        <a:bodyPr/>
        <a:lstStyle/>
        <a:p>
          <a:pPr rtl="1"/>
          <a:endParaRPr lang="ar-SA"/>
        </a:p>
      </dgm:t>
    </dgm:pt>
    <dgm:pt modelId="{8D0AFD5A-C4E8-4189-A2AD-345EBB5AA155}" type="pres">
      <dgm:prSet presAssocID="{703665BA-D35D-44AC-A7C2-6B60DD48AA64}" presName="childPlaceholder" presStyleCnt="0"/>
      <dgm:spPr/>
      <dgm:t>
        <a:bodyPr/>
        <a:lstStyle/>
        <a:p>
          <a:pPr rtl="1"/>
          <a:endParaRPr lang="ar-SA"/>
        </a:p>
      </dgm:t>
    </dgm:pt>
    <dgm:pt modelId="{02509959-78C2-42E8-BA4C-DFE2A141BF88}" type="pres">
      <dgm:prSet presAssocID="{703665BA-D35D-44AC-A7C2-6B60DD48AA64}" presName="circle" presStyleCnt="0"/>
      <dgm:spPr/>
      <dgm:t>
        <a:bodyPr/>
        <a:lstStyle/>
        <a:p>
          <a:pPr rtl="1"/>
          <a:endParaRPr lang="ar-SA"/>
        </a:p>
      </dgm:t>
    </dgm:pt>
    <dgm:pt modelId="{B16BD822-3DC1-4A61-BA70-E9CD995EAC53}" type="pres">
      <dgm:prSet presAssocID="{703665BA-D35D-44AC-A7C2-6B60DD48AA64}" presName="quadrant1" presStyleLbl="node1" presStyleIdx="0" presStyleCnt="4">
        <dgm:presLayoutVars>
          <dgm:chMax val="1"/>
          <dgm:bulletEnabled val="1"/>
        </dgm:presLayoutVars>
      </dgm:prSet>
      <dgm:spPr/>
      <dgm:t>
        <a:bodyPr/>
        <a:lstStyle/>
        <a:p>
          <a:pPr rtl="1"/>
          <a:endParaRPr lang="ar-SA"/>
        </a:p>
      </dgm:t>
    </dgm:pt>
    <dgm:pt modelId="{A6CC808E-6A67-476D-9368-4A986B5725B5}" type="pres">
      <dgm:prSet presAssocID="{703665BA-D35D-44AC-A7C2-6B60DD48AA64}" presName="quadrant2" presStyleLbl="node1" presStyleIdx="1" presStyleCnt="4">
        <dgm:presLayoutVars>
          <dgm:chMax val="1"/>
          <dgm:bulletEnabled val="1"/>
        </dgm:presLayoutVars>
      </dgm:prSet>
      <dgm:spPr/>
      <dgm:t>
        <a:bodyPr/>
        <a:lstStyle/>
        <a:p>
          <a:pPr rtl="1"/>
          <a:endParaRPr lang="ar-SA"/>
        </a:p>
      </dgm:t>
    </dgm:pt>
    <dgm:pt modelId="{7AE084D4-B441-4431-9117-BE58A30DF0DC}" type="pres">
      <dgm:prSet presAssocID="{703665BA-D35D-44AC-A7C2-6B60DD48AA64}" presName="quadrant3" presStyleLbl="node1" presStyleIdx="2" presStyleCnt="4">
        <dgm:presLayoutVars>
          <dgm:chMax val="1"/>
          <dgm:bulletEnabled val="1"/>
        </dgm:presLayoutVars>
      </dgm:prSet>
      <dgm:spPr/>
      <dgm:t>
        <a:bodyPr/>
        <a:lstStyle/>
        <a:p>
          <a:pPr rtl="1"/>
          <a:endParaRPr lang="ar-SA"/>
        </a:p>
      </dgm:t>
    </dgm:pt>
    <dgm:pt modelId="{9668EB67-4B1A-4747-A439-C2462B664945}" type="pres">
      <dgm:prSet presAssocID="{703665BA-D35D-44AC-A7C2-6B60DD48AA64}" presName="quadrant4" presStyleLbl="node1" presStyleIdx="3" presStyleCnt="4">
        <dgm:presLayoutVars>
          <dgm:chMax val="1"/>
          <dgm:bulletEnabled val="1"/>
        </dgm:presLayoutVars>
      </dgm:prSet>
      <dgm:spPr/>
      <dgm:t>
        <a:bodyPr/>
        <a:lstStyle/>
        <a:p>
          <a:pPr rtl="1"/>
          <a:endParaRPr lang="ar-SA"/>
        </a:p>
      </dgm:t>
    </dgm:pt>
    <dgm:pt modelId="{E8C50A24-E0BC-4281-8CB6-7009646A9AA0}" type="pres">
      <dgm:prSet presAssocID="{703665BA-D35D-44AC-A7C2-6B60DD48AA64}" presName="quadrantPlaceholder" presStyleCnt="0"/>
      <dgm:spPr/>
      <dgm:t>
        <a:bodyPr/>
        <a:lstStyle/>
        <a:p>
          <a:pPr rtl="1"/>
          <a:endParaRPr lang="ar-SA"/>
        </a:p>
      </dgm:t>
    </dgm:pt>
    <dgm:pt modelId="{7E0818BE-D301-48C7-9634-8947203B052F}" type="pres">
      <dgm:prSet presAssocID="{703665BA-D35D-44AC-A7C2-6B60DD48AA64}" presName="center1" presStyleLbl="fgShp" presStyleIdx="0" presStyleCnt="2"/>
      <dgm:spPr/>
      <dgm:t>
        <a:bodyPr/>
        <a:lstStyle/>
        <a:p>
          <a:pPr rtl="1"/>
          <a:endParaRPr lang="ar-SA"/>
        </a:p>
      </dgm:t>
    </dgm:pt>
    <dgm:pt modelId="{356FC4C2-E9DC-43AB-B562-41CF3D690066}" type="pres">
      <dgm:prSet presAssocID="{703665BA-D35D-44AC-A7C2-6B60DD48AA64}" presName="center2" presStyleLbl="fgShp" presStyleIdx="1" presStyleCnt="2"/>
      <dgm:spPr/>
      <dgm:t>
        <a:bodyPr/>
        <a:lstStyle/>
        <a:p>
          <a:pPr rtl="1"/>
          <a:endParaRPr lang="ar-SA"/>
        </a:p>
      </dgm:t>
    </dgm:pt>
  </dgm:ptLst>
  <dgm:cxnLst>
    <dgm:cxn modelId="{E9355677-5685-47C1-A993-47E7BB8BD5D7}" srcId="{69479ED3-B4C2-401A-BCEE-EDC7F017A8FE}" destId="{9DD43273-87A6-4021-8C3F-8C8C4A3EC941}" srcOrd="0" destOrd="0" parTransId="{645C3527-8EFB-469C-AE1E-7558DB9B7DE5}" sibTransId="{E13F2DFB-F2E6-46D0-B21F-810B3DDAEC1C}"/>
    <dgm:cxn modelId="{FD4CDD58-5A6A-4041-BC11-3F1C3EEE26D4}" type="presOf" srcId="{599A5425-F882-4CCF-AE0C-6212FC9DF7E9}" destId="{7AE084D4-B441-4431-9117-BE58A30DF0DC}" srcOrd="0" destOrd="0" presId="urn:microsoft.com/office/officeart/2005/8/layout/cycle4#1"/>
    <dgm:cxn modelId="{0B04AFB6-32C0-4CD0-A9DC-2485F333AC0E}" type="presOf" srcId="{9DD43273-87A6-4021-8C3F-8C8C4A3EC941}" destId="{BE289F26-9187-4742-BDB5-CDDC67C01170}" srcOrd="0" destOrd="0" presId="urn:microsoft.com/office/officeart/2005/8/layout/cycle4#1"/>
    <dgm:cxn modelId="{EF964370-110C-4E9C-9948-178944CFA6A8}" type="presOf" srcId="{69479ED3-B4C2-401A-BCEE-EDC7F017A8FE}" destId="{A6CC808E-6A67-476D-9368-4A986B5725B5}" srcOrd="0" destOrd="0" presId="urn:microsoft.com/office/officeart/2005/8/layout/cycle4#1"/>
    <dgm:cxn modelId="{2064E299-A8EF-459F-B9D3-AC8E9A247B6E}" srcId="{703665BA-D35D-44AC-A7C2-6B60DD48AA64}" destId="{9DC7F093-2695-49DA-BB78-3CD9E320D42E}" srcOrd="3" destOrd="0" parTransId="{97280332-A04A-42BD-8978-E8164B4108A7}" sibTransId="{AD76AA82-CCEA-4931-8080-F0E20318D0EE}"/>
    <dgm:cxn modelId="{FFFDFA70-DAC4-43AC-8EB8-5B9777CD5630}" srcId="{1B83264F-19D7-47D4-84BE-6D5F7DB42966}" destId="{A5C6A979-F7E9-4620-8867-0B03197DC81E}" srcOrd="0" destOrd="0" parTransId="{3A240850-054C-487A-A505-362172E4B991}" sibTransId="{229E13B5-CFE5-4852-AFCE-965B8CA5218B}"/>
    <dgm:cxn modelId="{E219CEC9-9BF3-45DD-BF0B-2B01949D11A9}" type="presOf" srcId="{BA8617A3-6F55-4CCD-8F01-93F1FF8C6E1A}" destId="{6AF52C30-840E-4310-8CA2-EAEAD9A76FC0}" srcOrd="0" destOrd="0" presId="urn:microsoft.com/office/officeart/2005/8/layout/cycle4#1"/>
    <dgm:cxn modelId="{79B395FF-A17D-4500-B7BF-217ED386D771}" type="presOf" srcId="{BA8617A3-6F55-4CCD-8F01-93F1FF8C6E1A}" destId="{3B9954A7-6D57-4BB4-8286-3BDF48DC97D5}" srcOrd="1" destOrd="0" presId="urn:microsoft.com/office/officeart/2005/8/layout/cycle4#1"/>
    <dgm:cxn modelId="{56B789F9-6F8A-4526-AFEF-BE2FD5287FF6}" srcId="{9DC7F093-2695-49DA-BB78-3CD9E320D42E}" destId="{BA8617A3-6F55-4CCD-8F01-93F1FF8C6E1A}" srcOrd="0" destOrd="0" parTransId="{EA89E421-D078-4392-9014-35A06FDBDD33}" sibTransId="{54633286-25E2-46A7-90CD-A6D13F1AEC81}"/>
    <dgm:cxn modelId="{12755B9C-21F7-4ED3-9451-780B4F79AEB1}" srcId="{703665BA-D35D-44AC-A7C2-6B60DD48AA64}" destId="{1B83264F-19D7-47D4-84BE-6D5F7DB42966}" srcOrd="0" destOrd="0" parTransId="{A7028631-0BAC-42B7-B7C2-725099D666ED}" sibTransId="{63A14D05-5144-47A4-88E7-8159D84064C7}"/>
    <dgm:cxn modelId="{9BB110B7-56C7-4D9C-B421-310857429CD5}" type="presOf" srcId="{A5C6A979-F7E9-4620-8867-0B03197DC81E}" destId="{FD0119D6-F361-4AA4-B6B5-5B1C631B9E7A}" srcOrd="1" destOrd="0" presId="urn:microsoft.com/office/officeart/2005/8/layout/cycle4#1"/>
    <dgm:cxn modelId="{9E853AB4-D5C4-42DE-A75E-DE73F9923706}" srcId="{703665BA-D35D-44AC-A7C2-6B60DD48AA64}" destId="{599A5425-F882-4CCF-AE0C-6212FC9DF7E9}" srcOrd="2" destOrd="0" parTransId="{89805CDD-DC38-4D06-84B8-9030940F2E1C}" sibTransId="{10529E26-EC98-4825-8902-2067BC7AE437}"/>
    <dgm:cxn modelId="{F8323409-810A-4FA7-B6BC-305C290486B2}" type="presOf" srcId="{9DC7F093-2695-49DA-BB78-3CD9E320D42E}" destId="{9668EB67-4B1A-4747-A439-C2462B664945}" srcOrd="0" destOrd="0" presId="urn:microsoft.com/office/officeart/2005/8/layout/cycle4#1"/>
    <dgm:cxn modelId="{B2762A07-65BE-41CF-8E72-1FC2605B4FDF}" srcId="{703665BA-D35D-44AC-A7C2-6B60DD48AA64}" destId="{69479ED3-B4C2-401A-BCEE-EDC7F017A8FE}" srcOrd="1" destOrd="0" parTransId="{F72D3A50-B6A1-43B5-A423-6DD373B1826E}" sibTransId="{4E87C991-99B1-4A5D-8500-45C0D01ED592}"/>
    <dgm:cxn modelId="{2DEE0FCC-C239-498C-86DA-9EB56BBADCDA}" type="presOf" srcId="{1B83264F-19D7-47D4-84BE-6D5F7DB42966}" destId="{B16BD822-3DC1-4A61-BA70-E9CD995EAC53}" srcOrd="0" destOrd="0" presId="urn:microsoft.com/office/officeart/2005/8/layout/cycle4#1"/>
    <dgm:cxn modelId="{88B9B110-F8CA-4F7A-8235-9356CDF2FDF4}" type="presOf" srcId="{9DD43273-87A6-4021-8C3F-8C8C4A3EC941}" destId="{56D12C5D-4BE4-4338-B481-BA58FCAAFA5E}" srcOrd="1" destOrd="0" presId="urn:microsoft.com/office/officeart/2005/8/layout/cycle4#1"/>
    <dgm:cxn modelId="{B869130E-C1A6-4D0D-926A-AD03E892B8B4}" type="presOf" srcId="{703665BA-D35D-44AC-A7C2-6B60DD48AA64}" destId="{A435194F-F54B-4F94-8DAE-F48D7F817032}" srcOrd="0" destOrd="0" presId="urn:microsoft.com/office/officeart/2005/8/layout/cycle4#1"/>
    <dgm:cxn modelId="{BED80613-B918-4228-9CF9-9B60079FFFFA}" type="presOf" srcId="{A5C6A979-F7E9-4620-8867-0B03197DC81E}" destId="{32DB1654-A671-419A-9508-42795C583EB6}" srcOrd="0" destOrd="0" presId="urn:microsoft.com/office/officeart/2005/8/layout/cycle4#1"/>
    <dgm:cxn modelId="{90A75076-5022-4357-9416-D2687ACA7D1F}" srcId="{599A5425-F882-4CCF-AE0C-6212FC9DF7E9}" destId="{A49C64F6-D857-4634-B180-456879547A86}" srcOrd="0" destOrd="0" parTransId="{3FFA0C7A-9AA1-41E4-8783-8B806B063CCB}" sibTransId="{DB02AE9B-A968-49EF-978B-E6F367F0E756}"/>
    <dgm:cxn modelId="{6B8CEA1A-DB2F-4CDD-AD8F-4E74F4F51514}" type="presOf" srcId="{A49C64F6-D857-4634-B180-456879547A86}" destId="{AED9F5BB-7352-4CC8-9514-2A750C102CDE}" srcOrd="1" destOrd="0" presId="urn:microsoft.com/office/officeart/2005/8/layout/cycle4#1"/>
    <dgm:cxn modelId="{7555A266-7F52-454E-9FFB-853DD233EB80}" type="presOf" srcId="{A49C64F6-D857-4634-B180-456879547A86}" destId="{A5C95287-0042-4EFC-B90F-E24B1DEF87F5}" srcOrd="0" destOrd="0" presId="urn:microsoft.com/office/officeart/2005/8/layout/cycle4#1"/>
    <dgm:cxn modelId="{8F0FF1C0-C4F8-4A92-B778-CAF1C7913810}" type="presParOf" srcId="{A435194F-F54B-4F94-8DAE-F48D7F817032}" destId="{0481884A-DEBF-4430-9E60-2AC070206174}" srcOrd="0" destOrd="0" presId="urn:microsoft.com/office/officeart/2005/8/layout/cycle4#1"/>
    <dgm:cxn modelId="{18E83102-B88F-4E23-B306-4D707BCB64BC}" type="presParOf" srcId="{0481884A-DEBF-4430-9E60-2AC070206174}" destId="{F03425AD-4E80-40D1-945B-9598FE99A38D}" srcOrd="0" destOrd="0" presId="urn:microsoft.com/office/officeart/2005/8/layout/cycle4#1"/>
    <dgm:cxn modelId="{F870586A-7668-4409-A627-73EAA44555F8}" type="presParOf" srcId="{F03425AD-4E80-40D1-945B-9598FE99A38D}" destId="{32DB1654-A671-419A-9508-42795C583EB6}" srcOrd="0" destOrd="0" presId="urn:microsoft.com/office/officeart/2005/8/layout/cycle4#1"/>
    <dgm:cxn modelId="{586FD204-045A-4A11-8F0F-A43B613B958B}" type="presParOf" srcId="{F03425AD-4E80-40D1-945B-9598FE99A38D}" destId="{FD0119D6-F361-4AA4-B6B5-5B1C631B9E7A}" srcOrd="1" destOrd="0" presId="urn:microsoft.com/office/officeart/2005/8/layout/cycle4#1"/>
    <dgm:cxn modelId="{9590B89A-4F69-4601-9E40-F70CB2E74B56}" type="presParOf" srcId="{0481884A-DEBF-4430-9E60-2AC070206174}" destId="{75A1CAFF-D9C2-4178-B304-29D953D6016C}" srcOrd="1" destOrd="0" presId="urn:microsoft.com/office/officeart/2005/8/layout/cycle4#1"/>
    <dgm:cxn modelId="{F28C783E-1FBB-476B-8512-ECEDFF226C83}" type="presParOf" srcId="{75A1CAFF-D9C2-4178-B304-29D953D6016C}" destId="{BE289F26-9187-4742-BDB5-CDDC67C01170}" srcOrd="0" destOrd="0" presId="urn:microsoft.com/office/officeart/2005/8/layout/cycle4#1"/>
    <dgm:cxn modelId="{32905D95-B566-44A2-BA12-809F8F25CD74}" type="presParOf" srcId="{75A1CAFF-D9C2-4178-B304-29D953D6016C}" destId="{56D12C5D-4BE4-4338-B481-BA58FCAAFA5E}" srcOrd="1" destOrd="0" presId="urn:microsoft.com/office/officeart/2005/8/layout/cycle4#1"/>
    <dgm:cxn modelId="{10ECB364-AB62-409A-B241-74A56086152C}" type="presParOf" srcId="{0481884A-DEBF-4430-9E60-2AC070206174}" destId="{99CC0742-0B83-41F8-AF49-63D75AFFE5B5}" srcOrd="2" destOrd="0" presId="urn:microsoft.com/office/officeart/2005/8/layout/cycle4#1"/>
    <dgm:cxn modelId="{CDB26A1D-82E5-48E7-AC30-C74885282DEE}" type="presParOf" srcId="{99CC0742-0B83-41F8-AF49-63D75AFFE5B5}" destId="{A5C95287-0042-4EFC-B90F-E24B1DEF87F5}" srcOrd="0" destOrd="0" presId="urn:microsoft.com/office/officeart/2005/8/layout/cycle4#1"/>
    <dgm:cxn modelId="{22C7B6DA-4E6E-4598-8BAC-3F47691FBDEF}" type="presParOf" srcId="{99CC0742-0B83-41F8-AF49-63D75AFFE5B5}" destId="{AED9F5BB-7352-4CC8-9514-2A750C102CDE}" srcOrd="1" destOrd="0" presId="urn:microsoft.com/office/officeart/2005/8/layout/cycle4#1"/>
    <dgm:cxn modelId="{184D1B83-CA8F-4813-B3BE-475629F22336}" type="presParOf" srcId="{0481884A-DEBF-4430-9E60-2AC070206174}" destId="{6337C9B3-B3D0-4A7C-9FFC-6D2476AD8A7C}" srcOrd="3" destOrd="0" presId="urn:microsoft.com/office/officeart/2005/8/layout/cycle4#1"/>
    <dgm:cxn modelId="{9AA87EB6-3788-4709-A72A-8DE77733BE92}" type="presParOf" srcId="{6337C9B3-B3D0-4A7C-9FFC-6D2476AD8A7C}" destId="{6AF52C30-840E-4310-8CA2-EAEAD9A76FC0}" srcOrd="0" destOrd="0" presId="urn:microsoft.com/office/officeart/2005/8/layout/cycle4#1"/>
    <dgm:cxn modelId="{E733075C-F0BE-4A20-9F6F-6D34990D4E5B}" type="presParOf" srcId="{6337C9B3-B3D0-4A7C-9FFC-6D2476AD8A7C}" destId="{3B9954A7-6D57-4BB4-8286-3BDF48DC97D5}" srcOrd="1" destOrd="0" presId="urn:microsoft.com/office/officeart/2005/8/layout/cycle4#1"/>
    <dgm:cxn modelId="{BBA3E7F4-A7A5-47CF-BDB6-A305EF6590CE}" type="presParOf" srcId="{0481884A-DEBF-4430-9E60-2AC070206174}" destId="{8D0AFD5A-C4E8-4189-A2AD-345EBB5AA155}" srcOrd="4" destOrd="0" presId="urn:microsoft.com/office/officeart/2005/8/layout/cycle4#1"/>
    <dgm:cxn modelId="{1A8F3623-D814-4569-AF29-72F1899369CC}" type="presParOf" srcId="{A435194F-F54B-4F94-8DAE-F48D7F817032}" destId="{02509959-78C2-42E8-BA4C-DFE2A141BF88}" srcOrd="1" destOrd="0" presId="urn:microsoft.com/office/officeart/2005/8/layout/cycle4#1"/>
    <dgm:cxn modelId="{46154773-F1BD-4CC7-AEFB-3991F619B550}" type="presParOf" srcId="{02509959-78C2-42E8-BA4C-DFE2A141BF88}" destId="{B16BD822-3DC1-4A61-BA70-E9CD995EAC53}" srcOrd="0" destOrd="0" presId="urn:microsoft.com/office/officeart/2005/8/layout/cycle4#1"/>
    <dgm:cxn modelId="{DCDEC0FC-080B-41C7-821B-7D772EDD56CA}" type="presParOf" srcId="{02509959-78C2-42E8-BA4C-DFE2A141BF88}" destId="{A6CC808E-6A67-476D-9368-4A986B5725B5}" srcOrd="1" destOrd="0" presId="urn:microsoft.com/office/officeart/2005/8/layout/cycle4#1"/>
    <dgm:cxn modelId="{8F45C6B0-75E9-49CC-A6BB-E03E0CAC35C4}" type="presParOf" srcId="{02509959-78C2-42E8-BA4C-DFE2A141BF88}" destId="{7AE084D4-B441-4431-9117-BE58A30DF0DC}" srcOrd="2" destOrd="0" presId="urn:microsoft.com/office/officeart/2005/8/layout/cycle4#1"/>
    <dgm:cxn modelId="{A867C7DD-EB86-424C-A30B-7B97FE8AF368}" type="presParOf" srcId="{02509959-78C2-42E8-BA4C-DFE2A141BF88}" destId="{9668EB67-4B1A-4747-A439-C2462B664945}" srcOrd="3" destOrd="0" presId="urn:microsoft.com/office/officeart/2005/8/layout/cycle4#1"/>
    <dgm:cxn modelId="{62C63F4F-102F-4B35-B2B7-6EF4692001B7}" type="presParOf" srcId="{02509959-78C2-42E8-BA4C-DFE2A141BF88}" destId="{E8C50A24-E0BC-4281-8CB6-7009646A9AA0}" srcOrd="4" destOrd="0" presId="urn:microsoft.com/office/officeart/2005/8/layout/cycle4#1"/>
    <dgm:cxn modelId="{6008703F-AD3E-4EB3-AF45-F2C5BDF8711D}" type="presParOf" srcId="{A435194F-F54B-4F94-8DAE-F48D7F817032}" destId="{7E0818BE-D301-48C7-9634-8947203B052F}" srcOrd="2" destOrd="0" presId="urn:microsoft.com/office/officeart/2005/8/layout/cycle4#1"/>
    <dgm:cxn modelId="{98FC76B9-3B30-48AF-B004-86EFDB540B16}" type="presParOf" srcId="{A435194F-F54B-4F94-8DAE-F48D7F817032}" destId="{356FC4C2-E9DC-43AB-B562-41CF3D690066}" srcOrd="3" destOrd="0" presId="urn:microsoft.com/office/officeart/2005/8/layout/cycle4#1"/>
  </dgm:cxnLst>
  <dgm:bg/>
  <dgm:whole/>
</dgm:dataModel>
</file>

<file path=ppt/diagrams/data2.xml><?xml version="1.0" encoding="utf-8"?>
<dgm:dataModel xmlns:dgm="http://schemas.openxmlformats.org/drawingml/2006/diagram" xmlns:a="http://schemas.openxmlformats.org/drawingml/2006/main">
  <dgm:ptLst>
    <dgm:pt modelId="{4895E850-F510-46D6-B0F3-3BF111E11AFA}" type="doc">
      <dgm:prSet loTypeId="urn:microsoft.com/office/officeart/2005/8/layout/orgChart1" loCatId="hierarchy" qsTypeId="urn:microsoft.com/office/officeart/2005/8/quickstyle/simple1" qsCatId="simple" csTypeId="urn:microsoft.com/office/officeart/2005/8/colors/colorful3" csCatId="colorful" phldr="1"/>
      <dgm:spPr/>
      <dgm:t>
        <a:bodyPr/>
        <a:lstStyle/>
        <a:p>
          <a:pPr rtl="1"/>
          <a:endParaRPr lang="ar-SA"/>
        </a:p>
      </dgm:t>
    </dgm:pt>
    <dgm:pt modelId="{5F3EA1AC-525D-4808-8E77-436DE744A809}">
      <dgm:prSet phldrT="[نص]" custT="1"/>
      <dgm:spPr/>
      <dgm:t>
        <a:bodyPr/>
        <a:lstStyle/>
        <a:p>
          <a:pPr rtl="1"/>
          <a:r>
            <a:rPr lang="ar-SA" sz="2800" b="1"/>
            <a:t>منهجية تصميم البرنامج العلاجي</a:t>
          </a:r>
        </a:p>
      </dgm:t>
    </dgm:pt>
    <dgm:pt modelId="{447E9070-67B1-4DD3-8CB6-5339FE2AAAB0}" type="parTrans" cxnId="{45FB385B-80E4-415E-8F8D-C208E9AD4BD9}">
      <dgm:prSet/>
      <dgm:spPr/>
      <dgm:t>
        <a:bodyPr/>
        <a:lstStyle/>
        <a:p>
          <a:pPr rtl="1"/>
          <a:endParaRPr lang="ar-SA" sz="1400" b="1"/>
        </a:p>
      </dgm:t>
    </dgm:pt>
    <dgm:pt modelId="{B0B73BB2-BABA-425F-84EE-EB3C11E65981}" type="sibTrans" cxnId="{45FB385B-80E4-415E-8F8D-C208E9AD4BD9}">
      <dgm:prSet/>
      <dgm:spPr/>
      <dgm:t>
        <a:bodyPr/>
        <a:lstStyle/>
        <a:p>
          <a:pPr rtl="1"/>
          <a:endParaRPr lang="ar-SA" sz="1400" b="1"/>
        </a:p>
      </dgm:t>
    </dgm:pt>
    <dgm:pt modelId="{7B72118B-5E6A-4C71-A07B-1D5C223B61F3}">
      <dgm:prSet phldrT="[نص]" custT="1"/>
      <dgm:spPr/>
      <dgm:t>
        <a:bodyPr/>
        <a:lstStyle/>
        <a:p>
          <a:pPr rtl="1"/>
          <a:r>
            <a:rPr lang="ar-SA" sz="1400" b="1"/>
            <a:t>الأدوات</a:t>
          </a:r>
        </a:p>
      </dgm:t>
    </dgm:pt>
    <dgm:pt modelId="{FE341705-234B-40DD-B476-28A25757BB72}" type="parTrans" cxnId="{6D4EC540-9E2C-441F-B842-97B4BB1BA6F8}">
      <dgm:prSet/>
      <dgm:spPr/>
      <dgm:t>
        <a:bodyPr/>
        <a:lstStyle/>
        <a:p>
          <a:pPr rtl="1"/>
          <a:endParaRPr lang="ar-SA" sz="1400" b="1"/>
        </a:p>
      </dgm:t>
    </dgm:pt>
    <dgm:pt modelId="{55D1F4AE-5D42-40A6-B544-1474497A8DF8}" type="sibTrans" cxnId="{6D4EC540-9E2C-441F-B842-97B4BB1BA6F8}">
      <dgm:prSet/>
      <dgm:spPr/>
      <dgm:t>
        <a:bodyPr/>
        <a:lstStyle/>
        <a:p>
          <a:pPr rtl="1"/>
          <a:endParaRPr lang="ar-SA" sz="1400" b="1"/>
        </a:p>
      </dgm:t>
    </dgm:pt>
    <dgm:pt modelId="{23CD3E85-309F-4DC6-B907-F1A9F492C411}">
      <dgm:prSet phldrT="[نص]" custT="1"/>
      <dgm:spPr/>
      <dgm:t>
        <a:bodyPr/>
        <a:lstStyle/>
        <a:p>
          <a:pPr rtl="1"/>
          <a:r>
            <a:rPr lang="ar-SA" sz="1400" b="1"/>
            <a:t>المهارات اللغوية</a:t>
          </a:r>
        </a:p>
      </dgm:t>
    </dgm:pt>
    <dgm:pt modelId="{095AEC8A-60B7-4B1A-9219-0EE345F1C94D}" type="parTrans" cxnId="{F270F9D3-06A9-47F9-92E5-D3C854F0D17F}">
      <dgm:prSet/>
      <dgm:spPr/>
      <dgm:t>
        <a:bodyPr/>
        <a:lstStyle/>
        <a:p>
          <a:pPr rtl="1"/>
          <a:endParaRPr lang="ar-SA" sz="1400" b="1"/>
        </a:p>
      </dgm:t>
    </dgm:pt>
    <dgm:pt modelId="{2A930A0D-A88B-4FA7-A776-4B0D1855BB8C}" type="sibTrans" cxnId="{F270F9D3-06A9-47F9-92E5-D3C854F0D17F}">
      <dgm:prSet/>
      <dgm:spPr/>
      <dgm:t>
        <a:bodyPr/>
        <a:lstStyle/>
        <a:p>
          <a:pPr rtl="1"/>
          <a:endParaRPr lang="ar-SA" sz="1400" b="1"/>
        </a:p>
      </dgm:t>
    </dgm:pt>
    <dgm:pt modelId="{0EA97D8B-1645-4B82-AC8E-EEB210B550D0}">
      <dgm:prSet phldrT="[نص]" custT="1"/>
      <dgm:spPr/>
      <dgm:t>
        <a:bodyPr/>
        <a:lstStyle/>
        <a:p>
          <a:pPr rtl="1"/>
          <a:r>
            <a:rPr lang="ar-SA" sz="1400" b="1"/>
            <a:t>الصف الدراسي</a:t>
          </a:r>
        </a:p>
      </dgm:t>
    </dgm:pt>
    <dgm:pt modelId="{A39D6A57-679D-4CF9-BA17-AE899CB5DE4E}" type="parTrans" cxnId="{2D9AE29B-EFED-437F-8875-96930512A07E}">
      <dgm:prSet/>
      <dgm:spPr/>
      <dgm:t>
        <a:bodyPr/>
        <a:lstStyle/>
        <a:p>
          <a:pPr rtl="1"/>
          <a:endParaRPr lang="ar-SA" sz="1400" b="1"/>
        </a:p>
      </dgm:t>
    </dgm:pt>
    <dgm:pt modelId="{21F8C480-F918-4C5D-B08E-D0174683A869}" type="sibTrans" cxnId="{2D9AE29B-EFED-437F-8875-96930512A07E}">
      <dgm:prSet/>
      <dgm:spPr/>
      <dgm:t>
        <a:bodyPr/>
        <a:lstStyle/>
        <a:p>
          <a:pPr rtl="1"/>
          <a:endParaRPr lang="ar-SA" sz="1400" b="1"/>
        </a:p>
      </dgm:t>
    </dgm:pt>
    <dgm:pt modelId="{1158B1B4-7ED0-44C2-84C9-31EECA1DE616}">
      <dgm:prSet custT="1"/>
      <dgm:spPr/>
      <dgm:t>
        <a:bodyPr/>
        <a:lstStyle/>
        <a:p>
          <a:pPr rtl="1"/>
          <a:r>
            <a:rPr lang="ar-SA" sz="1400" b="1"/>
            <a:t>المعايير</a:t>
          </a:r>
        </a:p>
      </dgm:t>
    </dgm:pt>
    <dgm:pt modelId="{89309BBC-0CB0-47DC-B26B-20ED819D2569}" type="parTrans" cxnId="{4066FC63-0EFA-4AB5-87A9-C73B76C78D32}">
      <dgm:prSet/>
      <dgm:spPr/>
      <dgm:t>
        <a:bodyPr/>
        <a:lstStyle/>
        <a:p>
          <a:pPr rtl="1"/>
          <a:endParaRPr lang="ar-SA" sz="1400" b="1"/>
        </a:p>
      </dgm:t>
    </dgm:pt>
    <dgm:pt modelId="{0B2E02D3-789A-49FC-9D83-E66CC4B9006C}" type="sibTrans" cxnId="{4066FC63-0EFA-4AB5-87A9-C73B76C78D32}">
      <dgm:prSet/>
      <dgm:spPr/>
      <dgm:t>
        <a:bodyPr/>
        <a:lstStyle/>
        <a:p>
          <a:pPr rtl="1"/>
          <a:endParaRPr lang="ar-SA" sz="1400" b="1"/>
        </a:p>
      </dgm:t>
    </dgm:pt>
    <dgm:pt modelId="{ED8ED2A4-6E74-4168-96C0-771BADF4D8CE}">
      <dgm:prSet custT="1"/>
      <dgm:spPr/>
      <dgm:t>
        <a:bodyPr/>
        <a:lstStyle/>
        <a:p>
          <a:pPr rtl="1"/>
          <a:r>
            <a:rPr lang="ar-SA" sz="1400" b="1"/>
            <a:t>استراتيجيات العمل</a:t>
          </a:r>
        </a:p>
      </dgm:t>
    </dgm:pt>
    <dgm:pt modelId="{6A071276-4390-4CE9-A898-B6AD6B6780EE}" type="parTrans" cxnId="{66A51C89-2BA0-4626-BDA5-656C743D3A8B}">
      <dgm:prSet/>
      <dgm:spPr/>
      <dgm:t>
        <a:bodyPr/>
        <a:lstStyle/>
        <a:p>
          <a:pPr rtl="1"/>
          <a:endParaRPr lang="ar-SA" sz="1400" b="1"/>
        </a:p>
      </dgm:t>
    </dgm:pt>
    <dgm:pt modelId="{A22F1D93-9346-40FB-B417-D163978D28EC}" type="sibTrans" cxnId="{66A51C89-2BA0-4626-BDA5-656C743D3A8B}">
      <dgm:prSet/>
      <dgm:spPr/>
      <dgm:t>
        <a:bodyPr/>
        <a:lstStyle/>
        <a:p>
          <a:pPr rtl="1"/>
          <a:endParaRPr lang="ar-SA" sz="1400" b="1"/>
        </a:p>
      </dgm:t>
    </dgm:pt>
    <dgm:pt modelId="{26659053-8F6F-4CF9-96E7-BCDDC33224D7}">
      <dgm:prSet custT="1"/>
      <dgm:spPr/>
      <dgm:t>
        <a:bodyPr/>
        <a:lstStyle/>
        <a:p>
          <a:pPr rtl="1"/>
          <a:r>
            <a:rPr lang="ar-SA" sz="1400" b="1"/>
            <a:t>خطوات الطريقة العلاجية</a:t>
          </a:r>
        </a:p>
      </dgm:t>
    </dgm:pt>
    <dgm:pt modelId="{E4098F7E-9EA9-40BF-AB54-A233B3648B9C}" type="parTrans" cxnId="{551FE56F-D945-466B-83FD-5C07262DABC1}">
      <dgm:prSet/>
      <dgm:spPr/>
      <dgm:t>
        <a:bodyPr/>
        <a:lstStyle/>
        <a:p>
          <a:pPr rtl="1"/>
          <a:endParaRPr lang="ar-SA" sz="1400" b="1"/>
        </a:p>
      </dgm:t>
    </dgm:pt>
    <dgm:pt modelId="{DB777477-5F7C-42B8-B1BC-C50D626B378A}" type="sibTrans" cxnId="{551FE56F-D945-466B-83FD-5C07262DABC1}">
      <dgm:prSet/>
      <dgm:spPr/>
      <dgm:t>
        <a:bodyPr/>
        <a:lstStyle/>
        <a:p>
          <a:pPr rtl="1"/>
          <a:endParaRPr lang="ar-SA" sz="1400" b="1"/>
        </a:p>
      </dgm:t>
    </dgm:pt>
    <dgm:pt modelId="{70CE3072-004E-4155-ADDA-9FE7F296511E}">
      <dgm:prSet custT="1"/>
      <dgm:spPr/>
      <dgm:t>
        <a:bodyPr/>
        <a:lstStyle/>
        <a:p>
          <a:pPr rtl="1"/>
          <a:r>
            <a:rPr lang="ar-SA" sz="1400" b="1"/>
            <a:t>الأول</a:t>
          </a:r>
        </a:p>
        <a:p>
          <a:pPr rtl="1"/>
          <a:endParaRPr lang="ar-SA" sz="1400" b="1"/>
        </a:p>
        <a:p>
          <a:pPr rtl="1"/>
          <a:r>
            <a:rPr lang="ar-SA" sz="1400" b="1"/>
            <a:t>الثاني</a:t>
          </a:r>
        </a:p>
        <a:p>
          <a:pPr rtl="1"/>
          <a:endParaRPr lang="ar-SA" sz="1400" b="1"/>
        </a:p>
        <a:p>
          <a:pPr rtl="1"/>
          <a:r>
            <a:rPr lang="ar-SA" sz="1400" b="1"/>
            <a:t>الثالث</a:t>
          </a:r>
        </a:p>
      </dgm:t>
    </dgm:pt>
    <dgm:pt modelId="{CCD0D53A-BC8C-410E-AD50-0CBAD156DF71}" type="parTrans" cxnId="{EB87D344-6E5E-4601-8B91-6DA67E67C515}">
      <dgm:prSet/>
      <dgm:spPr/>
      <dgm:t>
        <a:bodyPr/>
        <a:lstStyle/>
        <a:p>
          <a:pPr rtl="1"/>
          <a:endParaRPr lang="ar-SA" sz="1400" b="1"/>
        </a:p>
      </dgm:t>
    </dgm:pt>
    <dgm:pt modelId="{61E384DB-78E3-4341-B589-74416FA8F9CE}" type="sibTrans" cxnId="{EB87D344-6E5E-4601-8B91-6DA67E67C515}">
      <dgm:prSet/>
      <dgm:spPr/>
      <dgm:t>
        <a:bodyPr/>
        <a:lstStyle/>
        <a:p>
          <a:pPr rtl="1"/>
          <a:endParaRPr lang="ar-SA" sz="1400" b="1"/>
        </a:p>
      </dgm:t>
    </dgm:pt>
    <dgm:pt modelId="{DA92046A-1C27-47EB-ACB8-44D1D1F4EF5B}">
      <dgm:prSet custT="1"/>
      <dgm:spPr/>
      <dgm:t>
        <a:bodyPr/>
        <a:lstStyle/>
        <a:p>
          <a:pPr rtl="1"/>
          <a:r>
            <a:rPr lang="ar-SA" sz="1400" b="1"/>
            <a:t>المحادثة</a:t>
          </a:r>
        </a:p>
        <a:p>
          <a:pPr rtl="1"/>
          <a:endParaRPr lang="ar-SA" sz="1400" b="1"/>
        </a:p>
        <a:p>
          <a:pPr rtl="1"/>
          <a:r>
            <a:rPr lang="ar-SA" sz="1400" b="1"/>
            <a:t>الاستماع </a:t>
          </a:r>
        </a:p>
        <a:p>
          <a:pPr rtl="1"/>
          <a:endParaRPr lang="ar-SA" sz="1400" b="1"/>
        </a:p>
        <a:p>
          <a:pPr rtl="1"/>
          <a:r>
            <a:rPr lang="ar-SA" sz="1400" b="1"/>
            <a:t>القراءة</a:t>
          </a:r>
        </a:p>
        <a:p>
          <a:pPr rtl="1"/>
          <a:endParaRPr lang="ar-SA" sz="1400" b="1"/>
        </a:p>
        <a:p>
          <a:pPr rtl="1"/>
          <a:r>
            <a:rPr lang="ar-SA" sz="1400" b="1"/>
            <a:t>الكتابة</a:t>
          </a:r>
        </a:p>
      </dgm:t>
    </dgm:pt>
    <dgm:pt modelId="{ED504998-DA4B-4B3B-9C37-98E85D79512B}" type="parTrans" cxnId="{7FEAF01D-1707-4F07-A8BA-5BF992559B3A}">
      <dgm:prSet/>
      <dgm:spPr/>
      <dgm:t>
        <a:bodyPr/>
        <a:lstStyle/>
        <a:p>
          <a:pPr rtl="1"/>
          <a:endParaRPr lang="ar-SA" sz="1400" b="1"/>
        </a:p>
      </dgm:t>
    </dgm:pt>
    <dgm:pt modelId="{581DCD18-3F5F-4A46-B902-56D066A42907}" type="sibTrans" cxnId="{7FEAF01D-1707-4F07-A8BA-5BF992559B3A}">
      <dgm:prSet/>
      <dgm:spPr/>
      <dgm:t>
        <a:bodyPr/>
        <a:lstStyle/>
        <a:p>
          <a:pPr rtl="1"/>
          <a:endParaRPr lang="ar-SA" sz="1400" b="1"/>
        </a:p>
      </dgm:t>
    </dgm:pt>
    <dgm:pt modelId="{9A0909DA-A324-4E87-B7B5-2EB254A24C7E}">
      <dgm:prSet custT="1"/>
      <dgm:spPr/>
      <dgm:t>
        <a:bodyPr/>
        <a:lstStyle/>
        <a:p>
          <a:pPr rtl="1"/>
          <a:r>
            <a:rPr lang="ar-SA" sz="1400" b="1"/>
            <a:t>معايير لغتي للصفوف الأولية</a:t>
          </a:r>
        </a:p>
        <a:p>
          <a:pPr rtl="1"/>
          <a:r>
            <a:rPr lang="ar-SA" sz="1400" b="1"/>
            <a:t>الأول </a:t>
          </a:r>
        </a:p>
        <a:p>
          <a:pPr rtl="1"/>
          <a:r>
            <a:rPr lang="ar-SA" sz="1400" b="1"/>
            <a:t>الثاني</a:t>
          </a:r>
        </a:p>
        <a:p>
          <a:pPr rtl="1"/>
          <a:r>
            <a:rPr lang="ar-SA" sz="1400" b="1"/>
            <a:t>الثالث</a:t>
          </a:r>
        </a:p>
      </dgm:t>
    </dgm:pt>
    <dgm:pt modelId="{4FBE7CE5-A55B-47E8-8E26-AAA28FCE92E4}" type="parTrans" cxnId="{E502A544-7BF0-4F19-8A7E-AB46FAEC876A}">
      <dgm:prSet/>
      <dgm:spPr/>
      <dgm:t>
        <a:bodyPr/>
        <a:lstStyle/>
        <a:p>
          <a:pPr rtl="1"/>
          <a:endParaRPr lang="ar-SA" sz="1400" b="1"/>
        </a:p>
      </dgm:t>
    </dgm:pt>
    <dgm:pt modelId="{CCBE63BB-DC3E-4FD4-A060-F62CE82980A1}" type="sibTrans" cxnId="{E502A544-7BF0-4F19-8A7E-AB46FAEC876A}">
      <dgm:prSet/>
      <dgm:spPr/>
      <dgm:t>
        <a:bodyPr/>
        <a:lstStyle/>
        <a:p>
          <a:pPr rtl="1"/>
          <a:endParaRPr lang="ar-SA" sz="1400" b="1"/>
        </a:p>
      </dgm:t>
    </dgm:pt>
    <dgm:pt modelId="{1D08C98A-81D4-473C-830B-84B0CB1F1BBC}">
      <dgm:prSet custT="1"/>
      <dgm:spPr/>
      <dgm:t>
        <a:bodyPr/>
        <a:lstStyle/>
        <a:p>
          <a:pPr rtl="1"/>
          <a:r>
            <a:rPr lang="ar-SA" sz="1400" b="1"/>
            <a:t>1)استراتيجية بناء المعنى المعرفي 0 </a:t>
          </a:r>
        </a:p>
        <a:p>
          <a:pPr rtl="1"/>
          <a:r>
            <a:rPr lang="ar-SA" sz="1400" b="1"/>
            <a:t>2)التعلم التعاوني0 </a:t>
          </a:r>
        </a:p>
        <a:p>
          <a:pPr rtl="1"/>
          <a:r>
            <a:rPr lang="ar-SA" sz="1400" b="1"/>
            <a:t>3)المناقشة والحوار0</a:t>
          </a:r>
        </a:p>
      </dgm:t>
    </dgm:pt>
    <dgm:pt modelId="{F9ABFB98-4EFA-475F-8919-A4C2692C27C8}" type="parTrans" cxnId="{A36F2EE8-EBFF-486D-8B44-208E3843A456}">
      <dgm:prSet/>
      <dgm:spPr/>
      <dgm:t>
        <a:bodyPr/>
        <a:lstStyle/>
        <a:p>
          <a:pPr rtl="1"/>
          <a:endParaRPr lang="ar-SA" sz="1400" b="1"/>
        </a:p>
      </dgm:t>
    </dgm:pt>
    <dgm:pt modelId="{B5484639-9CB4-4647-8F3F-C6B4B949680A}" type="sibTrans" cxnId="{A36F2EE8-EBFF-486D-8B44-208E3843A456}">
      <dgm:prSet/>
      <dgm:spPr/>
      <dgm:t>
        <a:bodyPr/>
        <a:lstStyle/>
        <a:p>
          <a:pPr rtl="1"/>
          <a:endParaRPr lang="ar-SA" sz="1400" b="1"/>
        </a:p>
      </dgm:t>
    </dgm:pt>
    <dgm:pt modelId="{1A2198DA-4DD2-40CD-88B4-216039E19BEE}">
      <dgm:prSet custT="1"/>
      <dgm:spPr/>
      <dgm:t>
        <a:bodyPr/>
        <a:lstStyle/>
        <a:p>
          <a:pPr rtl="1"/>
          <a:r>
            <a:rPr lang="ar-SA" sz="1400" b="1"/>
            <a:t>1)الصور0 </a:t>
          </a:r>
        </a:p>
        <a:p>
          <a:pPr rtl="1"/>
          <a:r>
            <a:rPr lang="ar-SA" sz="1400" b="1"/>
            <a:t>2)البطاقات0</a:t>
          </a:r>
        </a:p>
        <a:p>
          <a:pPr rtl="1"/>
          <a:r>
            <a:rPr lang="ar-SA" sz="1400" b="1"/>
            <a:t>3)السبورة0 </a:t>
          </a:r>
        </a:p>
        <a:p>
          <a:pPr rtl="1"/>
          <a:r>
            <a:rPr lang="ar-SA" sz="1400" b="1"/>
            <a:t>4)المحسوسات0 </a:t>
          </a:r>
        </a:p>
        <a:p>
          <a:pPr rtl="1"/>
          <a:r>
            <a:rPr lang="ar-SA" sz="1400" b="1"/>
            <a:t>5)جهاز العارض فوق الرأس0 </a:t>
          </a:r>
        </a:p>
        <a:p>
          <a:pPr rtl="1"/>
          <a:r>
            <a:rPr lang="ar-SA" sz="1400" b="1"/>
            <a:t>6)الحاسوب0</a:t>
          </a:r>
        </a:p>
        <a:p>
          <a:pPr rtl="1"/>
          <a:r>
            <a:rPr lang="ar-SA" sz="1400" b="1"/>
            <a:t>7)الاختبار</a:t>
          </a:r>
        </a:p>
        <a:p>
          <a:pPr rtl="1"/>
          <a:r>
            <a:rPr lang="ar-SA" sz="1400" b="1"/>
            <a:t>8)الملاحظة0 </a:t>
          </a:r>
        </a:p>
        <a:p>
          <a:pPr rtl="1"/>
          <a:r>
            <a:rPr lang="ar-SA" sz="1400" b="1"/>
            <a:t>9)كتاب لغتي0 </a:t>
          </a:r>
        </a:p>
        <a:p>
          <a:pPr rtl="1"/>
          <a:r>
            <a:rPr lang="ar-SA" sz="1400" b="1"/>
            <a:t>10) باركود </a:t>
          </a:r>
        </a:p>
        <a:p>
          <a:pPr rtl="1"/>
          <a:endParaRPr lang="ar-SA" sz="1400" b="1"/>
        </a:p>
      </dgm:t>
    </dgm:pt>
    <dgm:pt modelId="{940B933B-69EC-47ED-8158-A8BEDC639CD5}" type="parTrans" cxnId="{57DA5284-6E0F-417A-AF01-0CA60BECFA80}">
      <dgm:prSet/>
      <dgm:spPr/>
      <dgm:t>
        <a:bodyPr/>
        <a:lstStyle/>
        <a:p>
          <a:pPr rtl="1"/>
          <a:endParaRPr lang="ar-SA" sz="1400" b="1"/>
        </a:p>
      </dgm:t>
    </dgm:pt>
    <dgm:pt modelId="{5DEC58FF-BCB8-4ACC-A02F-600B2804A8BC}" type="sibTrans" cxnId="{57DA5284-6E0F-417A-AF01-0CA60BECFA80}">
      <dgm:prSet/>
      <dgm:spPr/>
      <dgm:t>
        <a:bodyPr/>
        <a:lstStyle/>
        <a:p>
          <a:pPr rtl="1"/>
          <a:endParaRPr lang="ar-SA" sz="1400" b="1"/>
        </a:p>
      </dgm:t>
    </dgm:pt>
    <dgm:pt modelId="{C6C10C1C-78E0-46F9-BBB8-3A243911C991}">
      <dgm:prSet custT="1"/>
      <dgm:spPr/>
      <dgm:t>
        <a:bodyPr/>
        <a:lstStyle/>
        <a:p>
          <a:pPr rtl="1"/>
          <a:r>
            <a:rPr lang="ar-SA" sz="1400" b="1"/>
            <a:t>1)تقديم المعيار</a:t>
          </a:r>
        </a:p>
        <a:p>
          <a:pPr rtl="1"/>
          <a:r>
            <a:rPr lang="ar-SA" sz="1400" b="1"/>
            <a:t>2)كيفية أداء المعيار</a:t>
          </a:r>
        </a:p>
        <a:p>
          <a:pPr rtl="1"/>
          <a:r>
            <a:rPr lang="ar-SA" sz="1400" b="1"/>
            <a:t>3)مراجعة خطوات أداء المعيار</a:t>
          </a:r>
        </a:p>
        <a:p>
          <a:pPr rtl="1"/>
          <a:r>
            <a:rPr lang="ar-SA" sz="1400" b="1"/>
            <a:t>4)الممارسة الموجهة</a:t>
          </a:r>
        </a:p>
        <a:p>
          <a:pPr rtl="1"/>
          <a:r>
            <a:rPr lang="ar-SA" sz="1400" b="1"/>
            <a:t>5)الممارسة المستقلة</a:t>
          </a:r>
        </a:p>
        <a:p>
          <a:pPr rtl="1"/>
          <a:r>
            <a:rPr lang="ar-SA" sz="1400" b="1"/>
            <a:t>6)المراجعة الختامية</a:t>
          </a:r>
        </a:p>
      </dgm:t>
    </dgm:pt>
    <dgm:pt modelId="{65F53742-9532-422C-BE5B-5644518B583D}" type="parTrans" cxnId="{F02AC876-8264-4EA0-8733-37DA6D1FFFBC}">
      <dgm:prSet/>
      <dgm:spPr/>
      <dgm:t>
        <a:bodyPr/>
        <a:lstStyle/>
        <a:p>
          <a:pPr rtl="1"/>
          <a:endParaRPr lang="ar-SA" sz="1400" b="1"/>
        </a:p>
      </dgm:t>
    </dgm:pt>
    <dgm:pt modelId="{E74DAA14-637D-4959-812C-9453379A483B}" type="sibTrans" cxnId="{F02AC876-8264-4EA0-8733-37DA6D1FFFBC}">
      <dgm:prSet/>
      <dgm:spPr/>
      <dgm:t>
        <a:bodyPr/>
        <a:lstStyle/>
        <a:p>
          <a:pPr rtl="1"/>
          <a:endParaRPr lang="ar-SA" sz="1400" b="1"/>
        </a:p>
      </dgm:t>
    </dgm:pt>
    <dgm:pt modelId="{840549BB-29F4-40BB-9440-1BE7D763C8F3}" type="pres">
      <dgm:prSet presAssocID="{4895E850-F510-46D6-B0F3-3BF111E11AFA}" presName="hierChild1" presStyleCnt="0">
        <dgm:presLayoutVars>
          <dgm:orgChart val="1"/>
          <dgm:chPref val="1"/>
          <dgm:dir/>
          <dgm:animOne val="branch"/>
          <dgm:animLvl val="lvl"/>
          <dgm:resizeHandles/>
        </dgm:presLayoutVars>
      </dgm:prSet>
      <dgm:spPr/>
      <dgm:t>
        <a:bodyPr/>
        <a:lstStyle/>
        <a:p>
          <a:pPr rtl="1"/>
          <a:endParaRPr lang="ar-SA"/>
        </a:p>
      </dgm:t>
    </dgm:pt>
    <dgm:pt modelId="{F3C7AAFF-2C4A-40F4-9B2F-8DFB871712E2}" type="pres">
      <dgm:prSet presAssocID="{5F3EA1AC-525D-4808-8E77-436DE744A809}" presName="hierRoot1" presStyleCnt="0">
        <dgm:presLayoutVars>
          <dgm:hierBranch val="init"/>
        </dgm:presLayoutVars>
      </dgm:prSet>
      <dgm:spPr/>
      <dgm:t>
        <a:bodyPr/>
        <a:lstStyle/>
        <a:p>
          <a:pPr rtl="1"/>
          <a:endParaRPr lang="ar-SA"/>
        </a:p>
      </dgm:t>
    </dgm:pt>
    <dgm:pt modelId="{B40A6187-A90A-47F5-A5E2-9DC81674CCC3}" type="pres">
      <dgm:prSet presAssocID="{5F3EA1AC-525D-4808-8E77-436DE744A809}" presName="rootComposite1" presStyleCnt="0"/>
      <dgm:spPr/>
      <dgm:t>
        <a:bodyPr/>
        <a:lstStyle/>
        <a:p>
          <a:pPr rtl="1"/>
          <a:endParaRPr lang="ar-SA"/>
        </a:p>
      </dgm:t>
    </dgm:pt>
    <dgm:pt modelId="{D0A792BA-23EB-472E-AE27-AF031E74FA4E}" type="pres">
      <dgm:prSet presAssocID="{5F3EA1AC-525D-4808-8E77-436DE744A809}" presName="rootText1" presStyleLbl="node0" presStyleIdx="0" presStyleCnt="1" custScaleX="364821" custScaleY="125149">
        <dgm:presLayoutVars>
          <dgm:chPref val="3"/>
        </dgm:presLayoutVars>
      </dgm:prSet>
      <dgm:spPr/>
      <dgm:t>
        <a:bodyPr/>
        <a:lstStyle/>
        <a:p>
          <a:pPr rtl="1"/>
          <a:endParaRPr lang="ar-SA"/>
        </a:p>
      </dgm:t>
    </dgm:pt>
    <dgm:pt modelId="{AA9716DE-61AE-498A-B8DE-2C968E40FA7A}" type="pres">
      <dgm:prSet presAssocID="{5F3EA1AC-525D-4808-8E77-436DE744A809}" presName="rootConnector1" presStyleLbl="node1" presStyleIdx="0" presStyleCnt="0"/>
      <dgm:spPr/>
      <dgm:t>
        <a:bodyPr/>
        <a:lstStyle/>
        <a:p>
          <a:pPr rtl="1"/>
          <a:endParaRPr lang="ar-SA"/>
        </a:p>
      </dgm:t>
    </dgm:pt>
    <dgm:pt modelId="{16895B7F-F21E-493A-93CF-A14A380586AB}" type="pres">
      <dgm:prSet presAssocID="{5F3EA1AC-525D-4808-8E77-436DE744A809}" presName="hierChild2" presStyleCnt="0"/>
      <dgm:spPr/>
      <dgm:t>
        <a:bodyPr/>
        <a:lstStyle/>
        <a:p>
          <a:pPr rtl="1"/>
          <a:endParaRPr lang="ar-SA"/>
        </a:p>
      </dgm:t>
    </dgm:pt>
    <dgm:pt modelId="{59F78FA8-A5A6-43DC-AEB2-58928AFC58A9}" type="pres">
      <dgm:prSet presAssocID="{E4098F7E-9EA9-40BF-AB54-A233B3648B9C}" presName="Name37" presStyleLbl="parChTrans1D2" presStyleIdx="0" presStyleCnt="6"/>
      <dgm:spPr/>
      <dgm:t>
        <a:bodyPr/>
        <a:lstStyle/>
        <a:p>
          <a:pPr rtl="1"/>
          <a:endParaRPr lang="ar-SA"/>
        </a:p>
      </dgm:t>
    </dgm:pt>
    <dgm:pt modelId="{5E817B90-B3E9-4B7A-BD6C-FE03C1094370}" type="pres">
      <dgm:prSet presAssocID="{26659053-8F6F-4CF9-96E7-BCDDC33224D7}" presName="hierRoot2" presStyleCnt="0">
        <dgm:presLayoutVars>
          <dgm:hierBranch val="init"/>
        </dgm:presLayoutVars>
      </dgm:prSet>
      <dgm:spPr/>
      <dgm:t>
        <a:bodyPr/>
        <a:lstStyle/>
        <a:p>
          <a:pPr rtl="1"/>
          <a:endParaRPr lang="ar-SA"/>
        </a:p>
      </dgm:t>
    </dgm:pt>
    <dgm:pt modelId="{7963F394-09F3-4DB4-A0E6-D3F6667AAF4D}" type="pres">
      <dgm:prSet presAssocID="{26659053-8F6F-4CF9-96E7-BCDDC33224D7}" presName="rootComposite" presStyleCnt="0"/>
      <dgm:spPr/>
      <dgm:t>
        <a:bodyPr/>
        <a:lstStyle/>
        <a:p>
          <a:pPr rtl="1"/>
          <a:endParaRPr lang="ar-SA"/>
        </a:p>
      </dgm:t>
    </dgm:pt>
    <dgm:pt modelId="{6A377D68-E39A-43C0-A199-F0F2B9B67430}" type="pres">
      <dgm:prSet presAssocID="{26659053-8F6F-4CF9-96E7-BCDDC33224D7}" presName="rootText" presStyleLbl="node2" presStyleIdx="0" presStyleCnt="6">
        <dgm:presLayoutVars>
          <dgm:chPref val="3"/>
        </dgm:presLayoutVars>
      </dgm:prSet>
      <dgm:spPr/>
      <dgm:t>
        <a:bodyPr/>
        <a:lstStyle/>
        <a:p>
          <a:pPr rtl="1"/>
          <a:endParaRPr lang="ar-SA"/>
        </a:p>
      </dgm:t>
    </dgm:pt>
    <dgm:pt modelId="{73EA894E-64F6-43E3-900B-D9AB3AD67FF3}" type="pres">
      <dgm:prSet presAssocID="{26659053-8F6F-4CF9-96E7-BCDDC33224D7}" presName="rootConnector" presStyleLbl="node2" presStyleIdx="0" presStyleCnt="6"/>
      <dgm:spPr/>
      <dgm:t>
        <a:bodyPr/>
        <a:lstStyle/>
        <a:p>
          <a:pPr rtl="1"/>
          <a:endParaRPr lang="ar-SA"/>
        </a:p>
      </dgm:t>
    </dgm:pt>
    <dgm:pt modelId="{AF9DCB2F-57BD-44E1-B671-4AEB533C8DAB}" type="pres">
      <dgm:prSet presAssocID="{26659053-8F6F-4CF9-96E7-BCDDC33224D7}" presName="hierChild4" presStyleCnt="0"/>
      <dgm:spPr/>
      <dgm:t>
        <a:bodyPr/>
        <a:lstStyle/>
        <a:p>
          <a:pPr rtl="1"/>
          <a:endParaRPr lang="ar-SA"/>
        </a:p>
      </dgm:t>
    </dgm:pt>
    <dgm:pt modelId="{89D0997C-99BA-4011-BF57-2FAE6878BD5B}" type="pres">
      <dgm:prSet presAssocID="{65F53742-9532-422C-BE5B-5644518B583D}" presName="Name37" presStyleLbl="parChTrans1D3" presStyleIdx="0" presStyleCnt="6"/>
      <dgm:spPr/>
      <dgm:t>
        <a:bodyPr/>
        <a:lstStyle/>
        <a:p>
          <a:pPr rtl="1"/>
          <a:endParaRPr lang="ar-SA"/>
        </a:p>
      </dgm:t>
    </dgm:pt>
    <dgm:pt modelId="{6D7836FA-E6F6-4956-8DB9-71DCAA83DD1B}" type="pres">
      <dgm:prSet presAssocID="{C6C10C1C-78E0-46F9-BBB8-3A243911C991}" presName="hierRoot2" presStyleCnt="0">
        <dgm:presLayoutVars>
          <dgm:hierBranch val="init"/>
        </dgm:presLayoutVars>
      </dgm:prSet>
      <dgm:spPr/>
      <dgm:t>
        <a:bodyPr/>
        <a:lstStyle/>
        <a:p>
          <a:pPr rtl="1"/>
          <a:endParaRPr lang="ar-SA"/>
        </a:p>
      </dgm:t>
    </dgm:pt>
    <dgm:pt modelId="{A703EFCD-5341-4BCD-AAE4-A6327BD3C3F3}" type="pres">
      <dgm:prSet presAssocID="{C6C10C1C-78E0-46F9-BBB8-3A243911C991}" presName="rootComposite" presStyleCnt="0"/>
      <dgm:spPr/>
      <dgm:t>
        <a:bodyPr/>
        <a:lstStyle/>
        <a:p>
          <a:pPr rtl="1"/>
          <a:endParaRPr lang="ar-SA"/>
        </a:p>
      </dgm:t>
    </dgm:pt>
    <dgm:pt modelId="{29618804-91D6-4CAA-9FEE-030AC945F5FB}" type="pres">
      <dgm:prSet presAssocID="{C6C10C1C-78E0-46F9-BBB8-3A243911C991}" presName="rootText" presStyleLbl="node3" presStyleIdx="0" presStyleCnt="6" custScaleY="474527">
        <dgm:presLayoutVars>
          <dgm:chPref val="3"/>
        </dgm:presLayoutVars>
      </dgm:prSet>
      <dgm:spPr/>
      <dgm:t>
        <a:bodyPr/>
        <a:lstStyle/>
        <a:p>
          <a:pPr rtl="1"/>
          <a:endParaRPr lang="ar-SA"/>
        </a:p>
      </dgm:t>
    </dgm:pt>
    <dgm:pt modelId="{57D74261-03EC-4ADB-9936-4556F140B158}" type="pres">
      <dgm:prSet presAssocID="{C6C10C1C-78E0-46F9-BBB8-3A243911C991}" presName="rootConnector" presStyleLbl="node3" presStyleIdx="0" presStyleCnt="6"/>
      <dgm:spPr/>
      <dgm:t>
        <a:bodyPr/>
        <a:lstStyle/>
        <a:p>
          <a:pPr rtl="1"/>
          <a:endParaRPr lang="ar-SA"/>
        </a:p>
      </dgm:t>
    </dgm:pt>
    <dgm:pt modelId="{EB2BC90F-25F4-4071-BBB1-1E00B6D2567C}" type="pres">
      <dgm:prSet presAssocID="{C6C10C1C-78E0-46F9-BBB8-3A243911C991}" presName="hierChild4" presStyleCnt="0"/>
      <dgm:spPr/>
      <dgm:t>
        <a:bodyPr/>
        <a:lstStyle/>
        <a:p>
          <a:pPr rtl="1"/>
          <a:endParaRPr lang="ar-SA"/>
        </a:p>
      </dgm:t>
    </dgm:pt>
    <dgm:pt modelId="{09C0E872-B866-418F-B62D-6FAA486707F7}" type="pres">
      <dgm:prSet presAssocID="{C6C10C1C-78E0-46F9-BBB8-3A243911C991}" presName="hierChild5" presStyleCnt="0"/>
      <dgm:spPr/>
      <dgm:t>
        <a:bodyPr/>
        <a:lstStyle/>
        <a:p>
          <a:pPr rtl="1"/>
          <a:endParaRPr lang="ar-SA"/>
        </a:p>
      </dgm:t>
    </dgm:pt>
    <dgm:pt modelId="{98222F8E-0969-498E-8531-6B45C089B024}" type="pres">
      <dgm:prSet presAssocID="{26659053-8F6F-4CF9-96E7-BCDDC33224D7}" presName="hierChild5" presStyleCnt="0"/>
      <dgm:spPr/>
      <dgm:t>
        <a:bodyPr/>
        <a:lstStyle/>
        <a:p>
          <a:pPr rtl="1"/>
          <a:endParaRPr lang="ar-SA"/>
        </a:p>
      </dgm:t>
    </dgm:pt>
    <dgm:pt modelId="{64EAA0AF-6DDB-4243-BEB0-23583D0A1C55}" type="pres">
      <dgm:prSet presAssocID="{FE341705-234B-40DD-B476-28A25757BB72}" presName="Name37" presStyleLbl="parChTrans1D2" presStyleIdx="1" presStyleCnt="6"/>
      <dgm:spPr/>
      <dgm:t>
        <a:bodyPr/>
        <a:lstStyle/>
        <a:p>
          <a:pPr rtl="1"/>
          <a:endParaRPr lang="ar-SA"/>
        </a:p>
      </dgm:t>
    </dgm:pt>
    <dgm:pt modelId="{53DC1811-B21B-4880-A6BF-44B75C4A03A1}" type="pres">
      <dgm:prSet presAssocID="{7B72118B-5E6A-4C71-A07B-1D5C223B61F3}" presName="hierRoot2" presStyleCnt="0">
        <dgm:presLayoutVars>
          <dgm:hierBranch val="init"/>
        </dgm:presLayoutVars>
      </dgm:prSet>
      <dgm:spPr/>
      <dgm:t>
        <a:bodyPr/>
        <a:lstStyle/>
        <a:p>
          <a:pPr rtl="1"/>
          <a:endParaRPr lang="ar-SA"/>
        </a:p>
      </dgm:t>
    </dgm:pt>
    <dgm:pt modelId="{274E9B59-F546-44B7-8002-EC1495139419}" type="pres">
      <dgm:prSet presAssocID="{7B72118B-5E6A-4C71-A07B-1D5C223B61F3}" presName="rootComposite" presStyleCnt="0"/>
      <dgm:spPr/>
      <dgm:t>
        <a:bodyPr/>
        <a:lstStyle/>
        <a:p>
          <a:pPr rtl="1"/>
          <a:endParaRPr lang="ar-SA"/>
        </a:p>
      </dgm:t>
    </dgm:pt>
    <dgm:pt modelId="{675FD53C-A483-411E-B65A-044B7F5E69F4}" type="pres">
      <dgm:prSet presAssocID="{7B72118B-5E6A-4C71-A07B-1D5C223B61F3}" presName="rootText" presStyleLbl="node2" presStyleIdx="1" presStyleCnt="6">
        <dgm:presLayoutVars>
          <dgm:chPref val="3"/>
        </dgm:presLayoutVars>
      </dgm:prSet>
      <dgm:spPr/>
      <dgm:t>
        <a:bodyPr/>
        <a:lstStyle/>
        <a:p>
          <a:pPr rtl="1"/>
          <a:endParaRPr lang="ar-SA"/>
        </a:p>
      </dgm:t>
    </dgm:pt>
    <dgm:pt modelId="{1DE15C23-81F5-4BE9-8E54-4AD1A79877A1}" type="pres">
      <dgm:prSet presAssocID="{7B72118B-5E6A-4C71-A07B-1D5C223B61F3}" presName="rootConnector" presStyleLbl="node2" presStyleIdx="1" presStyleCnt="6"/>
      <dgm:spPr/>
      <dgm:t>
        <a:bodyPr/>
        <a:lstStyle/>
        <a:p>
          <a:pPr rtl="1"/>
          <a:endParaRPr lang="ar-SA"/>
        </a:p>
      </dgm:t>
    </dgm:pt>
    <dgm:pt modelId="{7906982B-83AE-442A-AAA4-E8B235FAADDA}" type="pres">
      <dgm:prSet presAssocID="{7B72118B-5E6A-4C71-A07B-1D5C223B61F3}" presName="hierChild4" presStyleCnt="0"/>
      <dgm:spPr/>
      <dgm:t>
        <a:bodyPr/>
        <a:lstStyle/>
        <a:p>
          <a:pPr rtl="1"/>
          <a:endParaRPr lang="ar-SA"/>
        </a:p>
      </dgm:t>
    </dgm:pt>
    <dgm:pt modelId="{9496C8FB-F7A3-48E3-B524-1ACF6CDFECF9}" type="pres">
      <dgm:prSet presAssocID="{940B933B-69EC-47ED-8158-A8BEDC639CD5}" presName="Name37" presStyleLbl="parChTrans1D3" presStyleIdx="1" presStyleCnt="6"/>
      <dgm:spPr/>
      <dgm:t>
        <a:bodyPr/>
        <a:lstStyle/>
        <a:p>
          <a:pPr rtl="1"/>
          <a:endParaRPr lang="ar-SA"/>
        </a:p>
      </dgm:t>
    </dgm:pt>
    <dgm:pt modelId="{02D79F10-9D60-475D-9DFF-46A0F7FD2457}" type="pres">
      <dgm:prSet presAssocID="{1A2198DA-4DD2-40CD-88B4-216039E19BEE}" presName="hierRoot2" presStyleCnt="0">
        <dgm:presLayoutVars>
          <dgm:hierBranch val="init"/>
        </dgm:presLayoutVars>
      </dgm:prSet>
      <dgm:spPr/>
      <dgm:t>
        <a:bodyPr/>
        <a:lstStyle/>
        <a:p>
          <a:pPr rtl="1"/>
          <a:endParaRPr lang="ar-SA"/>
        </a:p>
      </dgm:t>
    </dgm:pt>
    <dgm:pt modelId="{F542BECF-1093-4FA7-BCF0-EB41D9976E78}" type="pres">
      <dgm:prSet presAssocID="{1A2198DA-4DD2-40CD-88B4-216039E19BEE}" presName="rootComposite" presStyleCnt="0"/>
      <dgm:spPr/>
      <dgm:t>
        <a:bodyPr/>
        <a:lstStyle/>
        <a:p>
          <a:pPr rtl="1"/>
          <a:endParaRPr lang="ar-SA"/>
        </a:p>
      </dgm:t>
    </dgm:pt>
    <dgm:pt modelId="{DD83035F-C6FF-4F54-A640-385342DEB49F}" type="pres">
      <dgm:prSet presAssocID="{1A2198DA-4DD2-40CD-88B4-216039E19BEE}" presName="rootText" presStyleLbl="node3" presStyleIdx="1" presStyleCnt="6" custScaleY="475223">
        <dgm:presLayoutVars>
          <dgm:chPref val="3"/>
        </dgm:presLayoutVars>
      </dgm:prSet>
      <dgm:spPr/>
      <dgm:t>
        <a:bodyPr/>
        <a:lstStyle/>
        <a:p>
          <a:pPr rtl="1"/>
          <a:endParaRPr lang="ar-SA"/>
        </a:p>
      </dgm:t>
    </dgm:pt>
    <dgm:pt modelId="{A8B5E29C-3F3A-4ECB-A8D5-A3D961A5DD6D}" type="pres">
      <dgm:prSet presAssocID="{1A2198DA-4DD2-40CD-88B4-216039E19BEE}" presName="rootConnector" presStyleLbl="node3" presStyleIdx="1" presStyleCnt="6"/>
      <dgm:spPr/>
      <dgm:t>
        <a:bodyPr/>
        <a:lstStyle/>
        <a:p>
          <a:pPr rtl="1"/>
          <a:endParaRPr lang="ar-SA"/>
        </a:p>
      </dgm:t>
    </dgm:pt>
    <dgm:pt modelId="{6C728377-A2C0-45FA-B6C2-009A5E60B273}" type="pres">
      <dgm:prSet presAssocID="{1A2198DA-4DD2-40CD-88B4-216039E19BEE}" presName="hierChild4" presStyleCnt="0"/>
      <dgm:spPr/>
      <dgm:t>
        <a:bodyPr/>
        <a:lstStyle/>
        <a:p>
          <a:pPr rtl="1"/>
          <a:endParaRPr lang="ar-SA"/>
        </a:p>
      </dgm:t>
    </dgm:pt>
    <dgm:pt modelId="{1730AD99-B682-4A51-9375-A07136AE2A13}" type="pres">
      <dgm:prSet presAssocID="{1A2198DA-4DD2-40CD-88B4-216039E19BEE}" presName="hierChild5" presStyleCnt="0"/>
      <dgm:spPr/>
      <dgm:t>
        <a:bodyPr/>
        <a:lstStyle/>
        <a:p>
          <a:pPr rtl="1"/>
          <a:endParaRPr lang="ar-SA"/>
        </a:p>
      </dgm:t>
    </dgm:pt>
    <dgm:pt modelId="{55A3DFDF-2173-4AD4-969C-C774B1BD31B5}" type="pres">
      <dgm:prSet presAssocID="{7B72118B-5E6A-4C71-A07B-1D5C223B61F3}" presName="hierChild5" presStyleCnt="0"/>
      <dgm:spPr/>
      <dgm:t>
        <a:bodyPr/>
        <a:lstStyle/>
        <a:p>
          <a:pPr rtl="1"/>
          <a:endParaRPr lang="ar-SA"/>
        </a:p>
      </dgm:t>
    </dgm:pt>
    <dgm:pt modelId="{6258EED1-3936-4049-A619-BB293179A0DC}" type="pres">
      <dgm:prSet presAssocID="{6A071276-4390-4CE9-A898-B6AD6B6780EE}" presName="Name37" presStyleLbl="parChTrans1D2" presStyleIdx="2" presStyleCnt="6"/>
      <dgm:spPr/>
      <dgm:t>
        <a:bodyPr/>
        <a:lstStyle/>
        <a:p>
          <a:pPr rtl="1"/>
          <a:endParaRPr lang="ar-SA"/>
        </a:p>
      </dgm:t>
    </dgm:pt>
    <dgm:pt modelId="{6A0CF1A0-4AFF-4C41-AB56-6D7CBC537918}" type="pres">
      <dgm:prSet presAssocID="{ED8ED2A4-6E74-4168-96C0-771BADF4D8CE}" presName="hierRoot2" presStyleCnt="0">
        <dgm:presLayoutVars>
          <dgm:hierBranch val="init"/>
        </dgm:presLayoutVars>
      </dgm:prSet>
      <dgm:spPr/>
      <dgm:t>
        <a:bodyPr/>
        <a:lstStyle/>
        <a:p>
          <a:pPr rtl="1"/>
          <a:endParaRPr lang="ar-SA"/>
        </a:p>
      </dgm:t>
    </dgm:pt>
    <dgm:pt modelId="{464A96E8-4E24-4478-8DC6-190929724043}" type="pres">
      <dgm:prSet presAssocID="{ED8ED2A4-6E74-4168-96C0-771BADF4D8CE}" presName="rootComposite" presStyleCnt="0"/>
      <dgm:spPr/>
      <dgm:t>
        <a:bodyPr/>
        <a:lstStyle/>
        <a:p>
          <a:pPr rtl="1"/>
          <a:endParaRPr lang="ar-SA"/>
        </a:p>
      </dgm:t>
    </dgm:pt>
    <dgm:pt modelId="{4905CF4E-309E-4C72-88DC-711BD5600341}" type="pres">
      <dgm:prSet presAssocID="{ED8ED2A4-6E74-4168-96C0-771BADF4D8CE}" presName="rootText" presStyleLbl="node2" presStyleIdx="2" presStyleCnt="6">
        <dgm:presLayoutVars>
          <dgm:chPref val="3"/>
        </dgm:presLayoutVars>
      </dgm:prSet>
      <dgm:spPr/>
      <dgm:t>
        <a:bodyPr/>
        <a:lstStyle/>
        <a:p>
          <a:pPr rtl="1"/>
          <a:endParaRPr lang="ar-SA"/>
        </a:p>
      </dgm:t>
    </dgm:pt>
    <dgm:pt modelId="{11B76457-1428-4D03-A5B1-1C0B797C5BD5}" type="pres">
      <dgm:prSet presAssocID="{ED8ED2A4-6E74-4168-96C0-771BADF4D8CE}" presName="rootConnector" presStyleLbl="node2" presStyleIdx="2" presStyleCnt="6"/>
      <dgm:spPr/>
      <dgm:t>
        <a:bodyPr/>
        <a:lstStyle/>
        <a:p>
          <a:pPr rtl="1"/>
          <a:endParaRPr lang="ar-SA"/>
        </a:p>
      </dgm:t>
    </dgm:pt>
    <dgm:pt modelId="{6D7D4994-2DD8-40EB-A6C6-3EAB311A1C79}" type="pres">
      <dgm:prSet presAssocID="{ED8ED2A4-6E74-4168-96C0-771BADF4D8CE}" presName="hierChild4" presStyleCnt="0"/>
      <dgm:spPr/>
      <dgm:t>
        <a:bodyPr/>
        <a:lstStyle/>
        <a:p>
          <a:pPr rtl="1"/>
          <a:endParaRPr lang="ar-SA"/>
        </a:p>
      </dgm:t>
    </dgm:pt>
    <dgm:pt modelId="{79C4B306-C4DC-4AF1-9F4A-DDB8022149B6}" type="pres">
      <dgm:prSet presAssocID="{F9ABFB98-4EFA-475F-8919-A4C2692C27C8}" presName="Name37" presStyleLbl="parChTrans1D3" presStyleIdx="2" presStyleCnt="6"/>
      <dgm:spPr/>
      <dgm:t>
        <a:bodyPr/>
        <a:lstStyle/>
        <a:p>
          <a:pPr rtl="1"/>
          <a:endParaRPr lang="ar-SA"/>
        </a:p>
      </dgm:t>
    </dgm:pt>
    <dgm:pt modelId="{AF3B9419-5A97-4E6F-A771-ED93720DAEC1}" type="pres">
      <dgm:prSet presAssocID="{1D08C98A-81D4-473C-830B-84B0CB1F1BBC}" presName="hierRoot2" presStyleCnt="0">
        <dgm:presLayoutVars>
          <dgm:hierBranch val="init"/>
        </dgm:presLayoutVars>
      </dgm:prSet>
      <dgm:spPr/>
      <dgm:t>
        <a:bodyPr/>
        <a:lstStyle/>
        <a:p>
          <a:pPr rtl="1"/>
          <a:endParaRPr lang="ar-SA"/>
        </a:p>
      </dgm:t>
    </dgm:pt>
    <dgm:pt modelId="{52029A56-6A7E-474C-99FE-491AF5229D5F}" type="pres">
      <dgm:prSet presAssocID="{1D08C98A-81D4-473C-830B-84B0CB1F1BBC}" presName="rootComposite" presStyleCnt="0"/>
      <dgm:spPr/>
      <dgm:t>
        <a:bodyPr/>
        <a:lstStyle/>
        <a:p>
          <a:pPr rtl="1"/>
          <a:endParaRPr lang="ar-SA"/>
        </a:p>
      </dgm:t>
    </dgm:pt>
    <dgm:pt modelId="{877466BC-7674-456F-85AC-030BBB4FC7B0}" type="pres">
      <dgm:prSet presAssocID="{1D08C98A-81D4-473C-830B-84B0CB1F1BBC}" presName="rootText" presStyleLbl="node3" presStyleIdx="2" presStyleCnt="6" custScaleY="480201">
        <dgm:presLayoutVars>
          <dgm:chPref val="3"/>
        </dgm:presLayoutVars>
      </dgm:prSet>
      <dgm:spPr/>
      <dgm:t>
        <a:bodyPr/>
        <a:lstStyle/>
        <a:p>
          <a:pPr rtl="1"/>
          <a:endParaRPr lang="ar-SA"/>
        </a:p>
      </dgm:t>
    </dgm:pt>
    <dgm:pt modelId="{2495C6C9-23B1-4E11-95F2-B97A2BEE3B6A}" type="pres">
      <dgm:prSet presAssocID="{1D08C98A-81D4-473C-830B-84B0CB1F1BBC}" presName="rootConnector" presStyleLbl="node3" presStyleIdx="2" presStyleCnt="6"/>
      <dgm:spPr/>
      <dgm:t>
        <a:bodyPr/>
        <a:lstStyle/>
        <a:p>
          <a:pPr rtl="1"/>
          <a:endParaRPr lang="ar-SA"/>
        </a:p>
      </dgm:t>
    </dgm:pt>
    <dgm:pt modelId="{8F7852F4-10F2-4447-ADB5-120E1E1AB55C}" type="pres">
      <dgm:prSet presAssocID="{1D08C98A-81D4-473C-830B-84B0CB1F1BBC}" presName="hierChild4" presStyleCnt="0"/>
      <dgm:spPr/>
      <dgm:t>
        <a:bodyPr/>
        <a:lstStyle/>
        <a:p>
          <a:pPr rtl="1"/>
          <a:endParaRPr lang="ar-SA"/>
        </a:p>
      </dgm:t>
    </dgm:pt>
    <dgm:pt modelId="{F10AF47E-2A8A-4D04-87F4-C076CAB42BB2}" type="pres">
      <dgm:prSet presAssocID="{1D08C98A-81D4-473C-830B-84B0CB1F1BBC}" presName="hierChild5" presStyleCnt="0"/>
      <dgm:spPr/>
      <dgm:t>
        <a:bodyPr/>
        <a:lstStyle/>
        <a:p>
          <a:pPr rtl="1"/>
          <a:endParaRPr lang="ar-SA"/>
        </a:p>
      </dgm:t>
    </dgm:pt>
    <dgm:pt modelId="{3BDF9D6C-ABCA-436B-B350-1E7D008432C5}" type="pres">
      <dgm:prSet presAssocID="{ED8ED2A4-6E74-4168-96C0-771BADF4D8CE}" presName="hierChild5" presStyleCnt="0"/>
      <dgm:spPr/>
      <dgm:t>
        <a:bodyPr/>
        <a:lstStyle/>
        <a:p>
          <a:pPr rtl="1"/>
          <a:endParaRPr lang="ar-SA"/>
        </a:p>
      </dgm:t>
    </dgm:pt>
    <dgm:pt modelId="{44BA55B2-D728-4885-91AF-C68D12E28960}" type="pres">
      <dgm:prSet presAssocID="{89309BBC-0CB0-47DC-B26B-20ED819D2569}" presName="Name37" presStyleLbl="parChTrans1D2" presStyleIdx="3" presStyleCnt="6"/>
      <dgm:spPr/>
      <dgm:t>
        <a:bodyPr/>
        <a:lstStyle/>
        <a:p>
          <a:pPr rtl="1"/>
          <a:endParaRPr lang="ar-SA"/>
        </a:p>
      </dgm:t>
    </dgm:pt>
    <dgm:pt modelId="{B734389A-B445-4302-A327-1F3090308216}" type="pres">
      <dgm:prSet presAssocID="{1158B1B4-7ED0-44C2-84C9-31EECA1DE616}" presName="hierRoot2" presStyleCnt="0">
        <dgm:presLayoutVars>
          <dgm:hierBranch val="init"/>
        </dgm:presLayoutVars>
      </dgm:prSet>
      <dgm:spPr/>
      <dgm:t>
        <a:bodyPr/>
        <a:lstStyle/>
        <a:p>
          <a:pPr rtl="1"/>
          <a:endParaRPr lang="ar-SA"/>
        </a:p>
      </dgm:t>
    </dgm:pt>
    <dgm:pt modelId="{AE627DFA-4E03-453C-9C45-1F95C207E68F}" type="pres">
      <dgm:prSet presAssocID="{1158B1B4-7ED0-44C2-84C9-31EECA1DE616}" presName="rootComposite" presStyleCnt="0"/>
      <dgm:spPr/>
      <dgm:t>
        <a:bodyPr/>
        <a:lstStyle/>
        <a:p>
          <a:pPr rtl="1"/>
          <a:endParaRPr lang="ar-SA"/>
        </a:p>
      </dgm:t>
    </dgm:pt>
    <dgm:pt modelId="{CF64EBFF-5CAC-414C-AC3C-1BCAF61307A5}" type="pres">
      <dgm:prSet presAssocID="{1158B1B4-7ED0-44C2-84C9-31EECA1DE616}" presName="rootText" presStyleLbl="node2" presStyleIdx="3" presStyleCnt="6">
        <dgm:presLayoutVars>
          <dgm:chPref val="3"/>
        </dgm:presLayoutVars>
      </dgm:prSet>
      <dgm:spPr/>
      <dgm:t>
        <a:bodyPr/>
        <a:lstStyle/>
        <a:p>
          <a:pPr rtl="1"/>
          <a:endParaRPr lang="ar-SA"/>
        </a:p>
      </dgm:t>
    </dgm:pt>
    <dgm:pt modelId="{A063EDEB-6B76-4F53-9622-97D76DCF5C93}" type="pres">
      <dgm:prSet presAssocID="{1158B1B4-7ED0-44C2-84C9-31EECA1DE616}" presName="rootConnector" presStyleLbl="node2" presStyleIdx="3" presStyleCnt="6"/>
      <dgm:spPr/>
      <dgm:t>
        <a:bodyPr/>
        <a:lstStyle/>
        <a:p>
          <a:pPr rtl="1"/>
          <a:endParaRPr lang="ar-SA"/>
        </a:p>
      </dgm:t>
    </dgm:pt>
    <dgm:pt modelId="{C902510B-6B43-41A0-9B25-E068022BC8CE}" type="pres">
      <dgm:prSet presAssocID="{1158B1B4-7ED0-44C2-84C9-31EECA1DE616}" presName="hierChild4" presStyleCnt="0"/>
      <dgm:spPr/>
      <dgm:t>
        <a:bodyPr/>
        <a:lstStyle/>
        <a:p>
          <a:pPr rtl="1"/>
          <a:endParaRPr lang="ar-SA"/>
        </a:p>
      </dgm:t>
    </dgm:pt>
    <dgm:pt modelId="{5B10C457-76E9-44D2-8972-507844E8383C}" type="pres">
      <dgm:prSet presAssocID="{4FBE7CE5-A55B-47E8-8E26-AAA28FCE92E4}" presName="Name37" presStyleLbl="parChTrans1D3" presStyleIdx="3" presStyleCnt="6"/>
      <dgm:spPr/>
      <dgm:t>
        <a:bodyPr/>
        <a:lstStyle/>
        <a:p>
          <a:pPr rtl="1"/>
          <a:endParaRPr lang="ar-SA"/>
        </a:p>
      </dgm:t>
    </dgm:pt>
    <dgm:pt modelId="{5FFD7779-5A13-441C-8418-8CF26C91E82C}" type="pres">
      <dgm:prSet presAssocID="{9A0909DA-A324-4E87-B7B5-2EB254A24C7E}" presName="hierRoot2" presStyleCnt="0">
        <dgm:presLayoutVars>
          <dgm:hierBranch val="init"/>
        </dgm:presLayoutVars>
      </dgm:prSet>
      <dgm:spPr/>
      <dgm:t>
        <a:bodyPr/>
        <a:lstStyle/>
        <a:p>
          <a:pPr rtl="1"/>
          <a:endParaRPr lang="ar-SA"/>
        </a:p>
      </dgm:t>
    </dgm:pt>
    <dgm:pt modelId="{FEF20990-4FC2-43B3-8BAC-1A6E4C61C53A}" type="pres">
      <dgm:prSet presAssocID="{9A0909DA-A324-4E87-B7B5-2EB254A24C7E}" presName="rootComposite" presStyleCnt="0"/>
      <dgm:spPr/>
      <dgm:t>
        <a:bodyPr/>
        <a:lstStyle/>
        <a:p>
          <a:pPr rtl="1"/>
          <a:endParaRPr lang="ar-SA"/>
        </a:p>
      </dgm:t>
    </dgm:pt>
    <dgm:pt modelId="{4E1A98EA-D315-4D0E-9620-9C4F9B3BA83E}" type="pres">
      <dgm:prSet presAssocID="{9A0909DA-A324-4E87-B7B5-2EB254A24C7E}" presName="rootText" presStyleLbl="node3" presStyleIdx="3" presStyleCnt="6" custScaleY="492249">
        <dgm:presLayoutVars>
          <dgm:chPref val="3"/>
        </dgm:presLayoutVars>
      </dgm:prSet>
      <dgm:spPr/>
      <dgm:t>
        <a:bodyPr/>
        <a:lstStyle/>
        <a:p>
          <a:pPr rtl="1"/>
          <a:endParaRPr lang="ar-SA"/>
        </a:p>
      </dgm:t>
    </dgm:pt>
    <dgm:pt modelId="{52ABABAF-B345-498E-AFFF-D3C3C0B4593D}" type="pres">
      <dgm:prSet presAssocID="{9A0909DA-A324-4E87-B7B5-2EB254A24C7E}" presName="rootConnector" presStyleLbl="node3" presStyleIdx="3" presStyleCnt="6"/>
      <dgm:spPr/>
      <dgm:t>
        <a:bodyPr/>
        <a:lstStyle/>
        <a:p>
          <a:pPr rtl="1"/>
          <a:endParaRPr lang="ar-SA"/>
        </a:p>
      </dgm:t>
    </dgm:pt>
    <dgm:pt modelId="{B6F5A356-8078-4934-82E8-EB33C68B76FC}" type="pres">
      <dgm:prSet presAssocID="{9A0909DA-A324-4E87-B7B5-2EB254A24C7E}" presName="hierChild4" presStyleCnt="0"/>
      <dgm:spPr/>
      <dgm:t>
        <a:bodyPr/>
        <a:lstStyle/>
        <a:p>
          <a:pPr rtl="1"/>
          <a:endParaRPr lang="ar-SA"/>
        </a:p>
      </dgm:t>
    </dgm:pt>
    <dgm:pt modelId="{3F720E7D-1451-427D-947C-43A4FE45FA90}" type="pres">
      <dgm:prSet presAssocID="{9A0909DA-A324-4E87-B7B5-2EB254A24C7E}" presName="hierChild5" presStyleCnt="0"/>
      <dgm:spPr/>
      <dgm:t>
        <a:bodyPr/>
        <a:lstStyle/>
        <a:p>
          <a:pPr rtl="1"/>
          <a:endParaRPr lang="ar-SA"/>
        </a:p>
      </dgm:t>
    </dgm:pt>
    <dgm:pt modelId="{5F8A9933-C1E4-4682-AFBF-4C348A32D30F}" type="pres">
      <dgm:prSet presAssocID="{1158B1B4-7ED0-44C2-84C9-31EECA1DE616}" presName="hierChild5" presStyleCnt="0"/>
      <dgm:spPr/>
      <dgm:t>
        <a:bodyPr/>
        <a:lstStyle/>
        <a:p>
          <a:pPr rtl="1"/>
          <a:endParaRPr lang="ar-SA"/>
        </a:p>
      </dgm:t>
    </dgm:pt>
    <dgm:pt modelId="{367AE857-3438-4E79-9F85-A1467EAE2789}" type="pres">
      <dgm:prSet presAssocID="{095AEC8A-60B7-4B1A-9219-0EE345F1C94D}" presName="Name37" presStyleLbl="parChTrans1D2" presStyleIdx="4" presStyleCnt="6"/>
      <dgm:spPr/>
      <dgm:t>
        <a:bodyPr/>
        <a:lstStyle/>
        <a:p>
          <a:pPr rtl="1"/>
          <a:endParaRPr lang="ar-SA"/>
        </a:p>
      </dgm:t>
    </dgm:pt>
    <dgm:pt modelId="{9403578E-0A10-497A-B59E-797CA092FC64}" type="pres">
      <dgm:prSet presAssocID="{23CD3E85-309F-4DC6-B907-F1A9F492C411}" presName="hierRoot2" presStyleCnt="0">
        <dgm:presLayoutVars>
          <dgm:hierBranch val="init"/>
        </dgm:presLayoutVars>
      </dgm:prSet>
      <dgm:spPr/>
      <dgm:t>
        <a:bodyPr/>
        <a:lstStyle/>
        <a:p>
          <a:pPr rtl="1"/>
          <a:endParaRPr lang="ar-SA"/>
        </a:p>
      </dgm:t>
    </dgm:pt>
    <dgm:pt modelId="{066FF366-CDBD-43A4-BA51-1393EDC3E64E}" type="pres">
      <dgm:prSet presAssocID="{23CD3E85-309F-4DC6-B907-F1A9F492C411}" presName="rootComposite" presStyleCnt="0"/>
      <dgm:spPr/>
      <dgm:t>
        <a:bodyPr/>
        <a:lstStyle/>
        <a:p>
          <a:pPr rtl="1"/>
          <a:endParaRPr lang="ar-SA"/>
        </a:p>
      </dgm:t>
    </dgm:pt>
    <dgm:pt modelId="{F00B2275-113C-4310-B97C-4426AAFC7974}" type="pres">
      <dgm:prSet presAssocID="{23CD3E85-309F-4DC6-B907-F1A9F492C411}" presName="rootText" presStyleLbl="node2" presStyleIdx="4" presStyleCnt="6">
        <dgm:presLayoutVars>
          <dgm:chPref val="3"/>
        </dgm:presLayoutVars>
      </dgm:prSet>
      <dgm:spPr/>
      <dgm:t>
        <a:bodyPr/>
        <a:lstStyle/>
        <a:p>
          <a:pPr rtl="1"/>
          <a:endParaRPr lang="ar-SA"/>
        </a:p>
      </dgm:t>
    </dgm:pt>
    <dgm:pt modelId="{F30B3D50-8EE2-4E3E-8CBA-9E990F1CCAE7}" type="pres">
      <dgm:prSet presAssocID="{23CD3E85-309F-4DC6-B907-F1A9F492C411}" presName="rootConnector" presStyleLbl="node2" presStyleIdx="4" presStyleCnt="6"/>
      <dgm:spPr/>
      <dgm:t>
        <a:bodyPr/>
        <a:lstStyle/>
        <a:p>
          <a:pPr rtl="1"/>
          <a:endParaRPr lang="ar-SA"/>
        </a:p>
      </dgm:t>
    </dgm:pt>
    <dgm:pt modelId="{C94AA899-ACAE-414B-86B3-7471559AEEDB}" type="pres">
      <dgm:prSet presAssocID="{23CD3E85-309F-4DC6-B907-F1A9F492C411}" presName="hierChild4" presStyleCnt="0"/>
      <dgm:spPr/>
      <dgm:t>
        <a:bodyPr/>
        <a:lstStyle/>
        <a:p>
          <a:pPr rtl="1"/>
          <a:endParaRPr lang="ar-SA"/>
        </a:p>
      </dgm:t>
    </dgm:pt>
    <dgm:pt modelId="{04367169-2F18-4F55-98F6-7B7FB96C10E8}" type="pres">
      <dgm:prSet presAssocID="{ED504998-DA4B-4B3B-9C37-98E85D79512B}" presName="Name37" presStyleLbl="parChTrans1D3" presStyleIdx="4" presStyleCnt="6"/>
      <dgm:spPr/>
      <dgm:t>
        <a:bodyPr/>
        <a:lstStyle/>
        <a:p>
          <a:pPr rtl="1"/>
          <a:endParaRPr lang="ar-SA"/>
        </a:p>
      </dgm:t>
    </dgm:pt>
    <dgm:pt modelId="{1DE3E3C1-1B0F-49DB-B909-32282D04EAF6}" type="pres">
      <dgm:prSet presAssocID="{DA92046A-1C27-47EB-ACB8-44D1D1F4EF5B}" presName="hierRoot2" presStyleCnt="0">
        <dgm:presLayoutVars>
          <dgm:hierBranch val="init"/>
        </dgm:presLayoutVars>
      </dgm:prSet>
      <dgm:spPr/>
      <dgm:t>
        <a:bodyPr/>
        <a:lstStyle/>
        <a:p>
          <a:pPr rtl="1"/>
          <a:endParaRPr lang="ar-SA"/>
        </a:p>
      </dgm:t>
    </dgm:pt>
    <dgm:pt modelId="{C27001A9-FFDA-4FE9-B5F8-10D90D9806CD}" type="pres">
      <dgm:prSet presAssocID="{DA92046A-1C27-47EB-ACB8-44D1D1F4EF5B}" presName="rootComposite" presStyleCnt="0"/>
      <dgm:spPr/>
      <dgm:t>
        <a:bodyPr/>
        <a:lstStyle/>
        <a:p>
          <a:pPr rtl="1"/>
          <a:endParaRPr lang="ar-SA"/>
        </a:p>
      </dgm:t>
    </dgm:pt>
    <dgm:pt modelId="{F27F8F61-FE31-4EE8-B614-E6F854E72119}" type="pres">
      <dgm:prSet presAssocID="{DA92046A-1C27-47EB-ACB8-44D1D1F4EF5B}" presName="rootText" presStyleLbl="node3" presStyleIdx="4" presStyleCnt="6" custScaleY="480920" custLinFactNeighborX="4248" custLinFactNeighborY="5664">
        <dgm:presLayoutVars>
          <dgm:chPref val="3"/>
        </dgm:presLayoutVars>
      </dgm:prSet>
      <dgm:spPr/>
      <dgm:t>
        <a:bodyPr/>
        <a:lstStyle/>
        <a:p>
          <a:pPr rtl="1"/>
          <a:endParaRPr lang="ar-SA"/>
        </a:p>
      </dgm:t>
    </dgm:pt>
    <dgm:pt modelId="{14CC5EB0-1022-4048-90B8-CC2E0E408DEF}" type="pres">
      <dgm:prSet presAssocID="{DA92046A-1C27-47EB-ACB8-44D1D1F4EF5B}" presName="rootConnector" presStyleLbl="node3" presStyleIdx="4" presStyleCnt="6"/>
      <dgm:spPr/>
      <dgm:t>
        <a:bodyPr/>
        <a:lstStyle/>
        <a:p>
          <a:pPr rtl="1"/>
          <a:endParaRPr lang="ar-SA"/>
        </a:p>
      </dgm:t>
    </dgm:pt>
    <dgm:pt modelId="{DC0A3BC8-2FD2-4254-AD8E-5F7EE1F24E8D}" type="pres">
      <dgm:prSet presAssocID="{DA92046A-1C27-47EB-ACB8-44D1D1F4EF5B}" presName="hierChild4" presStyleCnt="0"/>
      <dgm:spPr/>
      <dgm:t>
        <a:bodyPr/>
        <a:lstStyle/>
        <a:p>
          <a:pPr rtl="1"/>
          <a:endParaRPr lang="ar-SA"/>
        </a:p>
      </dgm:t>
    </dgm:pt>
    <dgm:pt modelId="{E156571D-EBA8-44C6-B45D-440028B62813}" type="pres">
      <dgm:prSet presAssocID="{DA92046A-1C27-47EB-ACB8-44D1D1F4EF5B}" presName="hierChild5" presStyleCnt="0"/>
      <dgm:spPr/>
      <dgm:t>
        <a:bodyPr/>
        <a:lstStyle/>
        <a:p>
          <a:pPr rtl="1"/>
          <a:endParaRPr lang="ar-SA"/>
        </a:p>
      </dgm:t>
    </dgm:pt>
    <dgm:pt modelId="{085D585E-F57D-4A58-9F47-5CF1A49F2640}" type="pres">
      <dgm:prSet presAssocID="{23CD3E85-309F-4DC6-B907-F1A9F492C411}" presName="hierChild5" presStyleCnt="0"/>
      <dgm:spPr/>
      <dgm:t>
        <a:bodyPr/>
        <a:lstStyle/>
        <a:p>
          <a:pPr rtl="1"/>
          <a:endParaRPr lang="ar-SA"/>
        </a:p>
      </dgm:t>
    </dgm:pt>
    <dgm:pt modelId="{F22B1D42-6E0C-4055-B165-7B9CDFEA8E07}" type="pres">
      <dgm:prSet presAssocID="{A39D6A57-679D-4CF9-BA17-AE899CB5DE4E}" presName="Name37" presStyleLbl="parChTrans1D2" presStyleIdx="5" presStyleCnt="6"/>
      <dgm:spPr/>
      <dgm:t>
        <a:bodyPr/>
        <a:lstStyle/>
        <a:p>
          <a:pPr rtl="1"/>
          <a:endParaRPr lang="ar-SA"/>
        </a:p>
      </dgm:t>
    </dgm:pt>
    <dgm:pt modelId="{C1A963DE-AADE-48C9-96C0-185DAA626315}" type="pres">
      <dgm:prSet presAssocID="{0EA97D8B-1645-4B82-AC8E-EEB210B550D0}" presName="hierRoot2" presStyleCnt="0">
        <dgm:presLayoutVars>
          <dgm:hierBranch val="init"/>
        </dgm:presLayoutVars>
      </dgm:prSet>
      <dgm:spPr/>
      <dgm:t>
        <a:bodyPr/>
        <a:lstStyle/>
        <a:p>
          <a:pPr rtl="1"/>
          <a:endParaRPr lang="ar-SA"/>
        </a:p>
      </dgm:t>
    </dgm:pt>
    <dgm:pt modelId="{944BB245-EE9F-4CEB-ABD8-2814B76AD55F}" type="pres">
      <dgm:prSet presAssocID="{0EA97D8B-1645-4B82-AC8E-EEB210B550D0}" presName="rootComposite" presStyleCnt="0"/>
      <dgm:spPr/>
      <dgm:t>
        <a:bodyPr/>
        <a:lstStyle/>
        <a:p>
          <a:pPr rtl="1"/>
          <a:endParaRPr lang="ar-SA"/>
        </a:p>
      </dgm:t>
    </dgm:pt>
    <dgm:pt modelId="{9C34D36E-4E9A-42C7-8D3E-1055C9B6E15A}" type="pres">
      <dgm:prSet presAssocID="{0EA97D8B-1645-4B82-AC8E-EEB210B550D0}" presName="rootText" presStyleLbl="node2" presStyleIdx="5" presStyleCnt="6">
        <dgm:presLayoutVars>
          <dgm:chPref val="3"/>
        </dgm:presLayoutVars>
      </dgm:prSet>
      <dgm:spPr/>
      <dgm:t>
        <a:bodyPr/>
        <a:lstStyle/>
        <a:p>
          <a:pPr rtl="1"/>
          <a:endParaRPr lang="ar-SA"/>
        </a:p>
      </dgm:t>
    </dgm:pt>
    <dgm:pt modelId="{D7031A26-D903-44EA-A0DD-E0678BA7793F}" type="pres">
      <dgm:prSet presAssocID="{0EA97D8B-1645-4B82-AC8E-EEB210B550D0}" presName="rootConnector" presStyleLbl="node2" presStyleIdx="5" presStyleCnt="6"/>
      <dgm:spPr/>
      <dgm:t>
        <a:bodyPr/>
        <a:lstStyle/>
        <a:p>
          <a:pPr rtl="1"/>
          <a:endParaRPr lang="ar-SA"/>
        </a:p>
      </dgm:t>
    </dgm:pt>
    <dgm:pt modelId="{FC5BE9B2-C25F-448B-AC7F-1E7C11B0B1E1}" type="pres">
      <dgm:prSet presAssocID="{0EA97D8B-1645-4B82-AC8E-EEB210B550D0}" presName="hierChild4" presStyleCnt="0"/>
      <dgm:spPr/>
      <dgm:t>
        <a:bodyPr/>
        <a:lstStyle/>
        <a:p>
          <a:pPr rtl="1"/>
          <a:endParaRPr lang="ar-SA"/>
        </a:p>
      </dgm:t>
    </dgm:pt>
    <dgm:pt modelId="{46664C32-037C-4F9E-9864-AA501CD4A62B}" type="pres">
      <dgm:prSet presAssocID="{CCD0D53A-BC8C-410E-AD50-0CBAD156DF71}" presName="Name37" presStyleLbl="parChTrans1D3" presStyleIdx="5" presStyleCnt="6"/>
      <dgm:spPr/>
      <dgm:t>
        <a:bodyPr/>
        <a:lstStyle/>
        <a:p>
          <a:pPr rtl="1"/>
          <a:endParaRPr lang="ar-SA"/>
        </a:p>
      </dgm:t>
    </dgm:pt>
    <dgm:pt modelId="{A0319584-6F73-49E3-9537-FB035710A5B0}" type="pres">
      <dgm:prSet presAssocID="{70CE3072-004E-4155-ADDA-9FE7F296511E}" presName="hierRoot2" presStyleCnt="0">
        <dgm:presLayoutVars>
          <dgm:hierBranch val="init"/>
        </dgm:presLayoutVars>
      </dgm:prSet>
      <dgm:spPr/>
      <dgm:t>
        <a:bodyPr/>
        <a:lstStyle/>
        <a:p>
          <a:pPr rtl="1"/>
          <a:endParaRPr lang="ar-SA"/>
        </a:p>
      </dgm:t>
    </dgm:pt>
    <dgm:pt modelId="{75F4DCCD-9ECD-4764-A924-CB8A49213999}" type="pres">
      <dgm:prSet presAssocID="{70CE3072-004E-4155-ADDA-9FE7F296511E}" presName="rootComposite" presStyleCnt="0"/>
      <dgm:spPr/>
      <dgm:t>
        <a:bodyPr/>
        <a:lstStyle/>
        <a:p>
          <a:pPr rtl="1"/>
          <a:endParaRPr lang="ar-SA"/>
        </a:p>
      </dgm:t>
    </dgm:pt>
    <dgm:pt modelId="{059B5561-3F46-437D-8933-480A062352A3}" type="pres">
      <dgm:prSet presAssocID="{70CE3072-004E-4155-ADDA-9FE7F296511E}" presName="rootText" presStyleLbl="node3" presStyleIdx="5" presStyleCnt="6" custScaleY="497923">
        <dgm:presLayoutVars>
          <dgm:chPref val="3"/>
        </dgm:presLayoutVars>
      </dgm:prSet>
      <dgm:spPr/>
      <dgm:t>
        <a:bodyPr/>
        <a:lstStyle/>
        <a:p>
          <a:pPr rtl="1"/>
          <a:endParaRPr lang="ar-SA"/>
        </a:p>
      </dgm:t>
    </dgm:pt>
    <dgm:pt modelId="{0B978206-EC27-488D-AB0E-D9072EC4B7BC}" type="pres">
      <dgm:prSet presAssocID="{70CE3072-004E-4155-ADDA-9FE7F296511E}" presName="rootConnector" presStyleLbl="node3" presStyleIdx="5" presStyleCnt="6"/>
      <dgm:spPr/>
      <dgm:t>
        <a:bodyPr/>
        <a:lstStyle/>
        <a:p>
          <a:pPr rtl="1"/>
          <a:endParaRPr lang="ar-SA"/>
        </a:p>
      </dgm:t>
    </dgm:pt>
    <dgm:pt modelId="{5CCA7009-0769-4007-A1CC-AC3949A322C6}" type="pres">
      <dgm:prSet presAssocID="{70CE3072-004E-4155-ADDA-9FE7F296511E}" presName="hierChild4" presStyleCnt="0"/>
      <dgm:spPr/>
      <dgm:t>
        <a:bodyPr/>
        <a:lstStyle/>
        <a:p>
          <a:pPr rtl="1"/>
          <a:endParaRPr lang="ar-SA"/>
        </a:p>
      </dgm:t>
    </dgm:pt>
    <dgm:pt modelId="{2C135404-DE6D-4ED0-BD26-9B11071545F3}" type="pres">
      <dgm:prSet presAssocID="{70CE3072-004E-4155-ADDA-9FE7F296511E}" presName="hierChild5" presStyleCnt="0"/>
      <dgm:spPr/>
      <dgm:t>
        <a:bodyPr/>
        <a:lstStyle/>
        <a:p>
          <a:pPr rtl="1"/>
          <a:endParaRPr lang="ar-SA"/>
        </a:p>
      </dgm:t>
    </dgm:pt>
    <dgm:pt modelId="{F51402FB-C620-4A0A-B13B-2C50F15F909D}" type="pres">
      <dgm:prSet presAssocID="{0EA97D8B-1645-4B82-AC8E-EEB210B550D0}" presName="hierChild5" presStyleCnt="0"/>
      <dgm:spPr/>
      <dgm:t>
        <a:bodyPr/>
        <a:lstStyle/>
        <a:p>
          <a:pPr rtl="1"/>
          <a:endParaRPr lang="ar-SA"/>
        </a:p>
      </dgm:t>
    </dgm:pt>
    <dgm:pt modelId="{B60610A1-2A58-4E2F-B42A-8A6FBA164561}" type="pres">
      <dgm:prSet presAssocID="{5F3EA1AC-525D-4808-8E77-436DE744A809}" presName="hierChild3" presStyleCnt="0"/>
      <dgm:spPr/>
      <dgm:t>
        <a:bodyPr/>
        <a:lstStyle/>
        <a:p>
          <a:pPr rtl="1"/>
          <a:endParaRPr lang="ar-SA"/>
        </a:p>
      </dgm:t>
    </dgm:pt>
  </dgm:ptLst>
  <dgm:cxnLst>
    <dgm:cxn modelId="{02248D65-51BD-468C-A3C0-379DAB60BCF3}" type="presOf" srcId="{89309BBC-0CB0-47DC-B26B-20ED819D2569}" destId="{44BA55B2-D728-4885-91AF-C68D12E28960}" srcOrd="0" destOrd="0" presId="urn:microsoft.com/office/officeart/2005/8/layout/orgChart1"/>
    <dgm:cxn modelId="{BFF057D4-6207-4B47-AD7D-EA263C0690A9}" type="presOf" srcId="{ED8ED2A4-6E74-4168-96C0-771BADF4D8CE}" destId="{11B76457-1428-4D03-A5B1-1C0B797C5BD5}" srcOrd="1" destOrd="0" presId="urn:microsoft.com/office/officeart/2005/8/layout/orgChart1"/>
    <dgm:cxn modelId="{705E3B4E-329D-4122-B098-E529A1A2AA38}" type="presOf" srcId="{1158B1B4-7ED0-44C2-84C9-31EECA1DE616}" destId="{A063EDEB-6B76-4F53-9622-97D76DCF5C93}" srcOrd="1" destOrd="0" presId="urn:microsoft.com/office/officeart/2005/8/layout/orgChart1"/>
    <dgm:cxn modelId="{81C13422-74E2-4636-AA2F-0A8BB0283322}" type="presOf" srcId="{0EA97D8B-1645-4B82-AC8E-EEB210B550D0}" destId="{D7031A26-D903-44EA-A0DD-E0678BA7793F}" srcOrd="1" destOrd="0" presId="urn:microsoft.com/office/officeart/2005/8/layout/orgChart1"/>
    <dgm:cxn modelId="{60712D72-335F-4844-B925-7BF9C6510D2D}" type="presOf" srcId="{ED8ED2A4-6E74-4168-96C0-771BADF4D8CE}" destId="{4905CF4E-309E-4C72-88DC-711BD5600341}" srcOrd="0" destOrd="0" presId="urn:microsoft.com/office/officeart/2005/8/layout/orgChart1"/>
    <dgm:cxn modelId="{11DC6F7D-8FF6-4A53-A61F-B4C845A90AC1}" type="presOf" srcId="{65F53742-9532-422C-BE5B-5644518B583D}" destId="{89D0997C-99BA-4011-BF57-2FAE6878BD5B}" srcOrd="0" destOrd="0" presId="urn:microsoft.com/office/officeart/2005/8/layout/orgChart1"/>
    <dgm:cxn modelId="{0A31435A-CC6A-481F-9928-CD0F02630F92}" type="presOf" srcId="{23CD3E85-309F-4DC6-B907-F1A9F492C411}" destId="{F00B2275-113C-4310-B97C-4426AAFC7974}" srcOrd="0" destOrd="0" presId="urn:microsoft.com/office/officeart/2005/8/layout/orgChart1"/>
    <dgm:cxn modelId="{14B17843-FADE-4665-8AB3-59F27006577E}" type="presOf" srcId="{ED504998-DA4B-4B3B-9C37-98E85D79512B}" destId="{04367169-2F18-4F55-98F6-7B7FB96C10E8}" srcOrd="0" destOrd="0" presId="urn:microsoft.com/office/officeart/2005/8/layout/orgChart1"/>
    <dgm:cxn modelId="{F270F9D3-06A9-47F9-92E5-D3C854F0D17F}" srcId="{5F3EA1AC-525D-4808-8E77-436DE744A809}" destId="{23CD3E85-309F-4DC6-B907-F1A9F492C411}" srcOrd="4" destOrd="0" parTransId="{095AEC8A-60B7-4B1A-9219-0EE345F1C94D}" sibTransId="{2A930A0D-A88B-4FA7-A776-4B0D1855BB8C}"/>
    <dgm:cxn modelId="{7FEAF01D-1707-4F07-A8BA-5BF992559B3A}" srcId="{23CD3E85-309F-4DC6-B907-F1A9F492C411}" destId="{DA92046A-1C27-47EB-ACB8-44D1D1F4EF5B}" srcOrd="0" destOrd="0" parTransId="{ED504998-DA4B-4B3B-9C37-98E85D79512B}" sibTransId="{581DCD18-3F5F-4A46-B902-56D066A42907}"/>
    <dgm:cxn modelId="{A25D6C36-9FF2-417B-ABFC-3FC8C87E6695}" type="presOf" srcId="{C6C10C1C-78E0-46F9-BBB8-3A243911C991}" destId="{57D74261-03EC-4ADB-9936-4556F140B158}" srcOrd="1" destOrd="0" presId="urn:microsoft.com/office/officeart/2005/8/layout/orgChart1"/>
    <dgm:cxn modelId="{A0EF1F22-BEA1-47DD-81A3-E717136D662E}" type="presOf" srcId="{9A0909DA-A324-4E87-B7B5-2EB254A24C7E}" destId="{4E1A98EA-D315-4D0E-9620-9C4F9B3BA83E}" srcOrd="0" destOrd="0" presId="urn:microsoft.com/office/officeart/2005/8/layout/orgChart1"/>
    <dgm:cxn modelId="{2292EFD2-25D1-4A4E-B84E-186AC3C9DE5A}" type="presOf" srcId="{5F3EA1AC-525D-4808-8E77-436DE744A809}" destId="{AA9716DE-61AE-498A-B8DE-2C968E40FA7A}" srcOrd="1" destOrd="0" presId="urn:microsoft.com/office/officeart/2005/8/layout/orgChart1"/>
    <dgm:cxn modelId="{E502A544-7BF0-4F19-8A7E-AB46FAEC876A}" srcId="{1158B1B4-7ED0-44C2-84C9-31EECA1DE616}" destId="{9A0909DA-A324-4E87-B7B5-2EB254A24C7E}" srcOrd="0" destOrd="0" parTransId="{4FBE7CE5-A55B-47E8-8E26-AAA28FCE92E4}" sibTransId="{CCBE63BB-DC3E-4FD4-A060-F62CE82980A1}"/>
    <dgm:cxn modelId="{45FB385B-80E4-415E-8F8D-C208E9AD4BD9}" srcId="{4895E850-F510-46D6-B0F3-3BF111E11AFA}" destId="{5F3EA1AC-525D-4808-8E77-436DE744A809}" srcOrd="0" destOrd="0" parTransId="{447E9070-67B1-4DD3-8CB6-5339FE2AAAB0}" sibTransId="{B0B73BB2-BABA-425F-84EE-EB3C11E65981}"/>
    <dgm:cxn modelId="{08B163CB-65CA-4851-9F8D-2F56527C703B}" type="presOf" srcId="{1D08C98A-81D4-473C-830B-84B0CB1F1BBC}" destId="{2495C6C9-23B1-4E11-95F2-B97A2BEE3B6A}" srcOrd="1" destOrd="0" presId="urn:microsoft.com/office/officeart/2005/8/layout/orgChart1"/>
    <dgm:cxn modelId="{A36F2EE8-EBFF-486D-8B44-208E3843A456}" srcId="{ED8ED2A4-6E74-4168-96C0-771BADF4D8CE}" destId="{1D08C98A-81D4-473C-830B-84B0CB1F1BBC}" srcOrd="0" destOrd="0" parTransId="{F9ABFB98-4EFA-475F-8919-A4C2692C27C8}" sibTransId="{B5484639-9CB4-4647-8F3F-C6B4B949680A}"/>
    <dgm:cxn modelId="{E8F9C823-8BB0-4559-94D1-4637DA29FE54}" type="presOf" srcId="{7B72118B-5E6A-4C71-A07B-1D5C223B61F3}" destId="{1DE15C23-81F5-4BE9-8E54-4AD1A79877A1}" srcOrd="1" destOrd="0" presId="urn:microsoft.com/office/officeart/2005/8/layout/orgChart1"/>
    <dgm:cxn modelId="{EB87D344-6E5E-4601-8B91-6DA67E67C515}" srcId="{0EA97D8B-1645-4B82-AC8E-EEB210B550D0}" destId="{70CE3072-004E-4155-ADDA-9FE7F296511E}" srcOrd="0" destOrd="0" parTransId="{CCD0D53A-BC8C-410E-AD50-0CBAD156DF71}" sibTransId="{61E384DB-78E3-4341-B589-74416FA8F9CE}"/>
    <dgm:cxn modelId="{20938133-5675-4139-91AA-C088A91DE117}" type="presOf" srcId="{E4098F7E-9EA9-40BF-AB54-A233B3648B9C}" destId="{59F78FA8-A5A6-43DC-AEB2-58928AFC58A9}" srcOrd="0" destOrd="0" presId="urn:microsoft.com/office/officeart/2005/8/layout/orgChart1"/>
    <dgm:cxn modelId="{FA690BEC-7582-4BC6-BC35-8CFA41F051F8}" type="presOf" srcId="{6A071276-4390-4CE9-A898-B6AD6B6780EE}" destId="{6258EED1-3936-4049-A619-BB293179A0DC}" srcOrd="0" destOrd="0" presId="urn:microsoft.com/office/officeart/2005/8/layout/orgChart1"/>
    <dgm:cxn modelId="{88123CC4-A847-49A5-A1E2-AA5B2096BE64}" type="presOf" srcId="{70CE3072-004E-4155-ADDA-9FE7F296511E}" destId="{0B978206-EC27-488D-AB0E-D9072EC4B7BC}" srcOrd="1" destOrd="0" presId="urn:microsoft.com/office/officeart/2005/8/layout/orgChart1"/>
    <dgm:cxn modelId="{31F8DB65-B624-447F-906F-BAC715412CE1}" type="presOf" srcId="{5F3EA1AC-525D-4808-8E77-436DE744A809}" destId="{D0A792BA-23EB-472E-AE27-AF031E74FA4E}" srcOrd="0" destOrd="0" presId="urn:microsoft.com/office/officeart/2005/8/layout/orgChart1"/>
    <dgm:cxn modelId="{0F53F0C7-3B46-4D61-878C-A02726C429CD}" type="presOf" srcId="{940B933B-69EC-47ED-8158-A8BEDC639CD5}" destId="{9496C8FB-F7A3-48E3-B524-1ACF6CDFECF9}" srcOrd="0" destOrd="0" presId="urn:microsoft.com/office/officeart/2005/8/layout/orgChart1"/>
    <dgm:cxn modelId="{6D4EC540-9E2C-441F-B842-97B4BB1BA6F8}" srcId="{5F3EA1AC-525D-4808-8E77-436DE744A809}" destId="{7B72118B-5E6A-4C71-A07B-1D5C223B61F3}" srcOrd="1" destOrd="0" parTransId="{FE341705-234B-40DD-B476-28A25757BB72}" sibTransId="{55D1F4AE-5D42-40A6-B544-1474497A8DF8}"/>
    <dgm:cxn modelId="{E24FC213-5FE6-4015-8081-73CB3DB20355}" type="presOf" srcId="{095AEC8A-60B7-4B1A-9219-0EE345F1C94D}" destId="{367AE857-3438-4E79-9F85-A1467EAE2789}" srcOrd="0" destOrd="0" presId="urn:microsoft.com/office/officeart/2005/8/layout/orgChart1"/>
    <dgm:cxn modelId="{ED74BAE1-34FD-48F8-8197-33AAE7E3B943}" type="presOf" srcId="{DA92046A-1C27-47EB-ACB8-44D1D1F4EF5B}" destId="{14CC5EB0-1022-4048-90B8-CC2E0E408DEF}" srcOrd="1" destOrd="0" presId="urn:microsoft.com/office/officeart/2005/8/layout/orgChart1"/>
    <dgm:cxn modelId="{5D0A71EC-79A9-4C31-8A8E-8D4B938AC736}" type="presOf" srcId="{9A0909DA-A324-4E87-B7B5-2EB254A24C7E}" destId="{52ABABAF-B345-498E-AFFF-D3C3C0B4593D}" srcOrd="1" destOrd="0" presId="urn:microsoft.com/office/officeart/2005/8/layout/orgChart1"/>
    <dgm:cxn modelId="{2D9AE29B-EFED-437F-8875-96930512A07E}" srcId="{5F3EA1AC-525D-4808-8E77-436DE744A809}" destId="{0EA97D8B-1645-4B82-AC8E-EEB210B550D0}" srcOrd="5" destOrd="0" parTransId="{A39D6A57-679D-4CF9-BA17-AE899CB5DE4E}" sibTransId="{21F8C480-F918-4C5D-B08E-D0174683A869}"/>
    <dgm:cxn modelId="{5404E216-5642-427A-8434-75F2F0BAA5F8}" type="presOf" srcId="{CCD0D53A-BC8C-410E-AD50-0CBAD156DF71}" destId="{46664C32-037C-4F9E-9864-AA501CD4A62B}" srcOrd="0" destOrd="0" presId="urn:microsoft.com/office/officeart/2005/8/layout/orgChart1"/>
    <dgm:cxn modelId="{B62BC690-52A0-4288-B878-357E446644E2}" type="presOf" srcId="{A39D6A57-679D-4CF9-BA17-AE899CB5DE4E}" destId="{F22B1D42-6E0C-4055-B165-7B9CDFEA8E07}" srcOrd="0" destOrd="0" presId="urn:microsoft.com/office/officeart/2005/8/layout/orgChart1"/>
    <dgm:cxn modelId="{F02AC876-8264-4EA0-8733-37DA6D1FFFBC}" srcId="{26659053-8F6F-4CF9-96E7-BCDDC33224D7}" destId="{C6C10C1C-78E0-46F9-BBB8-3A243911C991}" srcOrd="0" destOrd="0" parTransId="{65F53742-9532-422C-BE5B-5644518B583D}" sibTransId="{E74DAA14-637D-4959-812C-9453379A483B}"/>
    <dgm:cxn modelId="{BB996B11-53B7-45C7-9640-D15B4BED89F4}" type="presOf" srcId="{1158B1B4-7ED0-44C2-84C9-31EECA1DE616}" destId="{CF64EBFF-5CAC-414C-AC3C-1BCAF61307A5}" srcOrd="0" destOrd="0" presId="urn:microsoft.com/office/officeart/2005/8/layout/orgChart1"/>
    <dgm:cxn modelId="{D2D73F32-0DFC-496B-9694-0EF6E347F25B}" type="presOf" srcId="{0EA97D8B-1645-4B82-AC8E-EEB210B550D0}" destId="{9C34D36E-4E9A-42C7-8D3E-1055C9B6E15A}" srcOrd="0" destOrd="0" presId="urn:microsoft.com/office/officeart/2005/8/layout/orgChart1"/>
    <dgm:cxn modelId="{36351C78-C667-4348-A55D-5FC68FDDC98D}" type="presOf" srcId="{23CD3E85-309F-4DC6-B907-F1A9F492C411}" destId="{F30B3D50-8EE2-4E3E-8CBA-9E990F1CCAE7}" srcOrd="1" destOrd="0" presId="urn:microsoft.com/office/officeart/2005/8/layout/orgChart1"/>
    <dgm:cxn modelId="{3623765C-D5F9-4911-A6F1-C4E4644156B8}" type="presOf" srcId="{70CE3072-004E-4155-ADDA-9FE7F296511E}" destId="{059B5561-3F46-437D-8933-480A062352A3}" srcOrd="0" destOrd="0" presId="urn:microsoft.com/office/officeart/2005/8/layout/orgChart1"/>
    <dgm:cxn modelId="{39E5425A-1267-4653-B68E-5BFA266E1F64}" type="presOf" srcId="{26659053-8F6F-4CF9-96E7-BCDDC33224D7}" destId="{6A377D68-E39A-43C0-A199-F0F2B9B67430}" srcOrd="0" destOrd="0" presId="urn:microsoft.com/office/officeart/2005/8/layout/orgChart1"/>
    <dgm:cxn modelId="{551FE56F-D945-466B-83FD-5C07262DABC1}" srcId="{5F3EA1AC-525D-4808-8E77-436DE744A809}" destId="{26659053-8F6F-4CF9-96E7-BCDDC33224D7}" srcOrd="0" destOrd="0" parTransId="{E4098F7E-9EA9-40BF-AB54-A233B3648B9C}" sibTransId="{DB777477-5F7C-42B8-B1BC-C50D626B378A}"/>
    <dgm:cxn modelId="{4066FC63-0EFA-4AB5-87A9-C73B76C78D32}" srcId="{5F3EA1AC-525D-4808-8E77-436DE744A809}" destId="{1158B1B4-7ED0-44C2-84C9-31EECA1DE616}" srcOrd="3" destOrd="0" parTransId="{89309BBC-0CB0-47DC-B26B-20ED819D2569}" sibTransId="{0B2E02D3-789A-49FC-9D83-E66CC4B9006C}"/>
    <dgm:cxn modelId="{E9F42334-90E6-405F-BF1A-3E4220FAC10D}" type="presOf" srcId="{4FBE7CE5-A55B-47E8-8E26-AAA28FCE92E4}" destId="{5B10C457-76E9-44D2-8972-507844E8383C}" srcOrd="0" destOrd="0" presId="urn:microsoft.com/office/officeart/2005/8/layout/orgChart1"/>
    <dgm:cxn modelId="{1266A07C-BE39-458D-A4CC-6ED74C81E0C5}" type="presOf" srcId="{F9ABFB98-4EFA-475F-8919-A4C2692C27C8}" destId="{79C4B306-C4DC-4AF1-9F4A-DDB8022149B6}" srcOrd="0" destOrd="0" presId="urn:microsoft.com/office/officeart/2005/8/layout/orgChart1"/>
    <dgm:cxn modelId="{6B7A0192-237D-4A8D-AC4C-ABD745BD8A08}" type="presOf" srcId="{FE341705-234B-40DD-B476-28A25757BB72}" destId="{64EAA0AF-6DDB-4243-BEB0-23583D0A1C55}" srcOrd="0" destOrd="0" presId="urn:microsoft.com/office/officeart/2005/8/layout/orgChart1"/>
    <dgm:cxn modelId="{3AE65AB4-03BA-43A3-889A-6A55210F9FE6}" type="presOf" srcId="{1A2198DA-4DD2-40CD-88B4-216039E19BEE}" destId="{A8B5E29C-3F3A-4ECB-A8D5-A3D961A5DD6D}" srcOrd="1" destOrd="0" presId="urn:microsoft.com/office/officeart/2005/8/layout/orgChart1"/>
    <dgm:cxn modelId="{C0F46BCF-18BA-4848-851A-1C6E4F39DDC1}" type="presOf" srcId="{1A2198DA-4DD2-40CD-88B4-216039E19BEE}" destId="{DD83035F-C6FF-4F54-A640-385342DEB49F}" srcOrd="0" destOrd="0" presId="urn:microsoft.com/office/officeart/2005/8/layout/orgChart1"/>
    <dgm:cxn modelId="{54E0F3F8-9FB2-487E-8B1C-B392D3F3E24C}" type="presOf" srcId="{7B72118B-5E6A-4C71-A07B-1D5C223B61F3}" destId="{675FD53C-A483-411E-B65A-044B7F5E69F4}" srcOrd="0" destOrd="0" presId="urn:microsoft.com/office/officeart/2005/8/layout/orgChart1"/>
    <dgm:cxn modelId="{66A51C89-2BA0-4626-BDA5-656C743D3A8B}" srcId="{5F3EA1AC-525D-4808-8E77-436DE744A809}" destId="{ED8ED2A4-6E74-4168-96C0-771BADF4D8CE}" srcOrd="2" destOrd="0" parTransId="{6A071276-4390-4CE9-A898-B6AD6B6780EE}" sibTransId="{A22F1D93-9346-40FB-B417-D163978D28EC}"/>
    <dgm:cxn modelId="{57DA5284-6E0F-417A-AF01-0CA60BECFA80}" srcId="{7B72118B-5E6A-4C71-A07B-1D5C223B61F3}" destId="{1A2198DA-4DD2-40CD-88B4-216039E19BEE}" srcOrd="0" destOrd="0" parTransId="{940B933B-69EC-47ED-8158-A8BEDC639CD5}" sibTransId="{5DEC58FF-BCB8-4ACC-A02F-600B2804A8BC}"/>
    <dgm:cxn modelId="{ED864B11-6EC2-4D48-A588-1BA1D3D9919C}" type="presOf" srcId="{26659053-8F6F-4CF9-96E7-BCDDC33224D7}" destId="{73EA894E-64F6-43E3-900B-D9AB3AD67FF3}" srcOrd="1" destOrd="0" presId="urn:microsoft.com/office/officeart/2005/8/layout/orgChart1"/>
    <dgm:cxn modelId="{EA673C62-D0B3-4FB6-9E12-0EE230E273B1}" type="presOf" srcId="{1D08C98A-81D4-473C-830B-84B0CB1F1BBC}" destId="{877466BC-7674-456F-85AC-030BBB4FC7B0}" srcOrd="0" destOrd="0" presId="urn:microsoft.com/office/officeart/2005/8/layout/orgChart1"/>
    <dgm:cxn modelId="{7878D3BC-1E94-4E08-8B89-038BB0F0E6A7}" type="presOf" srcId="{DA92046A-1C27-47EB-ACB8-44D1D1F4EF5B}" destId="{F27F8F61-FE31-4EE8-B614-E6F854E72119}" srcOrd="0" destOrd="0" presId="urn:microsoft.com/office/officeart/2005/8/layout/orgChart1"/>
    <dgm:cxn modelId="{9DE38C1D-AB54-43EA-A54F-8EEEE9312334}" type="presOf" srcId="{C6C10C1C-78E0-46F9-BBB8-3A243911C991}" destId="{29618804-91D6-4CAA-9FEE-030AC945F5FB}" srcOrd="0" destOrd="0" presId="urn:microsoft.com/office/officeart/2005/8/layout/orgChart1"/>
    <dgm:cxn modelId="{8E828876-107E-4825-B1B3-30B49D27BC4E}" type="presOf" srcId="{4895E850-F510-46D6-B0F3-3BF111E11AFA}" destId="{840549BB-29F4-40BB-9440-1BE7D763C8F3}" srcOrd="0" destOrd="0" presId="urn:microsoft.com/office/officeart/2005/8/layout/orgChart1"/>
    <dgm:cxn modelId="{FA1306E7-2E03-4DE6-9DDF-9B03F82CC563}" type="presParOf" srcId="{840549BB-29F4-40BB-9440-1BE7D763C8F3}" destId="{F3C7AAFF-2C4A-40F4-9B2F-8DFB871712E2}" srcOrd="0" destOrd="0" presId="urn:microsoft.com/office/officeart/2005/8/layout/orgChart1"/>
    <dgm:cxn modelId="{A9556F4F-5E01-4978-A825-55FCC20FED9D}" type="presParOf" srcId="{F3C7AAFF-2C4A-40F4-9B2F-8DFB871712E2}" destId="{B40A6187-A90A-47F5-A5E2-9DC81674CCC3}" srcOrd="0" destOrd="0" presId="urn:microsoft.com/office/officeart/2005/8/layout/orgChart1"/>
    <dgm:cxn modelId="{F294C8F5-9C4B-4FF8-849D-DD3F809E6EA4}" type="presParOf" srcId="{B40A6187-A90A-47F5-A5E2-9DC81674CCC3}" destId="{D0A792BA-23EB-472E-AE27-AF031E74FA4E}" srcOrd="0" destOrd="0" presId="urn:microsoft.com/office/officeart/2005/8/layout/orgChart1"/>
    <dgm:cxn modelId="{6EF185DB-44F9-44BC-8651-B3D73ABFCE75}" type="presParOf" srcId="{B40A6187-A90A-47F5-A5E2-9DC81674CCC3}" destId="{AA9716DE-61AE-498A-B8DE-2C968E40FA7A}" srcOrd="1" destOrd="0" presId="urn:microsoft.com/office/officeart/2005/8/layout/orgChart1"/>
    <dgm:cxn modelId="{94483F00-A24F-4273-8263-A08F9A519828}" type="presParOf" srcId="{F3C7AAFF-2C4A-40F4-9B2F-8DFB871712E2}" destId="{16895B7F-F21E-493A-93CF-A14A380586AB}" srcOrd="1" destOrd="0" presId="urn:microsoft.com/office/officeart/2005/8/layout/orgChart1"/>
    <dgm:cxn modelId="{001C4C8E-99ED-4474-A7BB-498CD47E8D92}" type="presParOf" srcId="{16895B7F-F21E-493A-93CF-A14A380586AB}" destId="{59F78FA8-A5A6-43DC-AEB2-58928AFC58A9}" srcOrd="0" destOrd="0" presId="urn:microsoft.com/office/officeart/2005/8/layout/orgChart1"/>
    <dgm:cxn modelId="{5A0E07A2-B79C-4997-9391-BFA45498D461}" type="presParOf" srcId="{16895B7F-F21E-493A-93CF-A14A380586AB}" destId="{5E817B90-B3E9-4B7A-BD6C-FE03C1094370}" srcOrd="1" destOrd="0" presId="urn:microsoft.com/office/officeart/2005/8/layout/orgChart1"/>
    <dgm:cxn modelId="{9E003631-3BE4-4AA3-AE91-E748166530A2}" type="presParOf" srcId="{5E817B90-B3E9-4B7A-BD6C-FE03C1094370}" destId="{7963F394-09F3-4DB4-A0E6-D3F6667AAF4D}" srcOrd="0" destOrd="0" presId="urn:microsoft.com/office/officeart/2005/8/layout/orgChart1"/>
    <dgm:cxn modelId="{32727E7E-F172-43AD-BF2B-8DD88A67FB58}" type="presParOf" srcId="{7963F394-09F3-4DB4-A0E6-D3F6667AAF4D}" destId="{6A377D68-E39A-43C0-A199-F0F2B9B67430}" srcOrd="0" destOrd="0" presId="urn:microsoft.com/office/officeart/2005/8/layout/orgChart1"/>
    <dgm:cxn modelId="{5BCE31CE-3820-4554-9191-65E36586772E}" type="presParOf" srcId="{7963F394-09F3-4DB4-A0E6-D3F6667AAF4D}" destId="{73EA894E-64F6-43E3-900B-D9AB3AD67FF3}" srcOrd="1" destOrd="0" presId="urn:microsoft.com/office/officeart/2005/8/layout/orgChart1"/>
    <dgm:cxn modelId="{1E9B595F-0F5A-4BC5-A8E5-9515D2395F18}" type="presParOf" srcId="{5E817B90-B3E9-4B7A-BD6C-FE03C1094370}" destId="{AF9DCB2F-57BD-44E1-B671-4AEB533C8DAB}" srcOrd="1" destOrd="0" presId="urn:microsoft.com/office/officeart/2005/8/layout/orgChart1"/>
    <dgm:cxn modelId="{52509D33-39C4-4804-A747-60123B9C0D62}" type="presParOf" srcId="{AF9DCB2F-57BD-44E1-B671-4AEB533C8DAB}" destId="{89D0997C-99BA-4011-BF57-2FAE6878BD5B}" srcOrd="0" destOrd="0" presId="urn:microsoft.com/office/officeart/2005/8/layout/orgChart1"/>
    <dgm:cxn modelId="{D37F5496-5E0F-4013-BD5B-E898887D9CD9}" type="presParOf" srcId="{AF9DCB2F-57BD-44E1-B671-4AEB533C8DAB}" destId="{6D7836FA-E6F6-4956-8DB9-71DCAA83DD1B}" srcOrd="1" destOrd="0" presId="urn:microsoft.com/office/officeart/2005/8/layout/orgChart1"/>
    <dgm:cxn modelId="{ADC58654-DE5B-49F0-AB56-124FA59CC926}" type="presParOf" srcId="{6D7836FA-E6F6-4956-8DB9-71DCAA83DD1B}" destId="{A703EFCD-5341-4BCD-AAE4-A6327BD3C3F3}" srcOrd="0" destOrd="0" presId="urn:microsoft.com/office/officeart/2005/8/layout/orgChart1"/>
    <dgm:cxn modelId="{7E6FC51A-AE4C-47B4-B678-17437BEE8C70}" type="presParOf" srcId="{A703EFCD-5341-4BCD-AAE4-A6327BD3C3F3}" destId="{29618804-91D6-4CAA-9FEE-030AC945F5FB}" srcOrd="0" destOrd="0" presId="urn:microsoft.com/office/officeart/2005/8/layout/orgChart1"/>
    <dgm:cxn modelId="{B543043A-178A-4F7E-95AB-CAC74D33CC8E}" type="presParOf" srcId="{A703EFCD-5341-4BCD-AAE4-A6327BD3C3F3}" destId="{57D74261-03EC-4ADB-9936-4556F140B158}" srcOrd="1" destOrd="0" presId="urn:microsoft.com/office/officeart/2005/8/layout/orgChart1"/>
    <dgm:cxn modelId="{0C5400BE-7A75-422F-87D1-DEFFD6592E5A}" type="presParOf" srcId="{6D7836FA-E6F6-4956-8DB9-71DCAA83DD1B}" destId="{EB2BC90F-25F4-4071-BBB1-1E00B6D2567C}" srcOrd="1" destOrd="0" presId="urn:microsoft.com/office/officeart/2005/8/layout/orgChart1"/>
    <dgm:cxn modelId="{745F6937-E60E-40AE-B35C-1F552F0A1F18}" type="presParOf" srcId="{6D7836FA-E6F6-4956-8DB9-71DCAA83DD1B}" destId="{09C0E872-B866-418F-B62D-6FAA486707F7}" srcOrd="2" destOrd="0" presId="urn:microsoft.com/office/officeart/2005/8/layout/orgChart1"/>
    <dgm:cxn modelId="{009CFE59-682B-4C78-BB1C-40B72AD11C2E}" type="presParOf" srcId="{5E817B90-B3E9-4B7A-BD6C-FE03C1094370}" destId="{98222F8E-0969-498E-8531-6B45C089B024}" srcOrd="2" destOrd="0" presId="urn:microsoft.com/office/officeart/2005/8/layout/orgChart1"/>
    <dgm:cxn modelId="{91EEE125-C826-4556-ABF3-463AF9D40D31}" type="presParOf" srcId="{16895B7F-F21E-493A-93CF-A14A380586AB}" destId="{64EAA0AF-6DDB-4243-BEB0-23583D0A1C55}" srcOrd="2" destOrd="0" presId="urn:microsoft.com/office/officeart/2005/8/layout/orgChart1"/>
    <dgm:cxn modelId="{8D6C1AF8-DDF3-4701-9979-25626ED0E2D4}" type="presParOf" srcId="{16895B7F-F21E-493A-93CF-A14A380586AB}" destId="{53DC1811-B21B-4880-A6BF-44B75C4A03A1}" srcOrd="3" destOrd="0" presId="urn:microsoft.com/office/officeart/2005/8/layout/orgChart1"/>
    <dgm:cxn modelId="{FB78BCAF-7F04-4DD7-89F9-5222CA4A363E}" type="presParOf" srcId="{53DC1811-B21B-4880-A6BF-44B75C4A03A1}" destId="{274E9B59-F546-44B7-8002-EC1495139419}" srcOrd="0" destOrd="0" presId="urn:microsoft.com/office/officeart/2005/8/layout/orgChart1"/>
    <dgm:cxn modelId="{C03DFB52-8E5A-4BB7-96ED-D26119202B2A}" type="presParOf" srcId="{274E9B59-F546-44B7-8002-EC1495139419}" destId="{675FD53C-A483-411E-B65A-044B7F5E69F4}" srcOrd="0" destOrd="0" presId="urn:microsoft.com/office/officeart/2005/8/layout/orgChart1"/>
    <dgm:cxn modelId="{69B6B4D2-367B-40AA-9606-F2DFD36B002D}" type="presParOf" srcId="{274E9B59-F546-44B7-8002-EC1495139419}" destId="{1DE15C23-81F5-4BE9-8E54-4AD1A79877A1}" srcOrd="1" destOrd="0" presId="urn:microsoft.com/office/officeart/2005/8/layout/orgChart1"/>
    <dgm:cxn modelId="{B0DF57BD-F998-4C6A-9B8F-E26438968CE8}" type="presParOf" srcId="{53DC1811-B21B-4880-A6BF-44B75C4A03A1}" destId="{7906982B-83AE-442A-AAA4-E8B235FAADDA}" srcOrd="1" destOrd="0" presId="urn:microsoft.com/office/officeart/2005/8/layout/orgChart1"/>
    <dgm:cxn modelId="{72DF9311-AE3F-45A7-B2F1-4CC622BC7EFD}" type="presParOf" srcId="{7906982B-83AE-442A-AAA4-E8B235FAADDA}" destId="{9496C8FB-F7A3-48E3-B524-1ACF6CDFECF9}" srcOrd="0" destOrd="0" presId="urn:microsoft.com/office/officeart/2005/8/layout/orgChart1"/>
    <dgm:cxn modelId="{A6400B28-7D98-4B6F-A16E-D0CD9AFBA4F0}" type="presParOf" srcId="{7906982B-83AE-442A-AAA4-E8B235FAADDA}" destId="{02D79F10-9D60-475D-9DFF-46A0F7FD2457}" srcOrd="1" destOrd="0" presId="urn:microsoft.com/office/officeart/2005/8/layout/orgChart1"/>
    <dgm:cxn modelId="{40BC80D4-5E99-460E-ADDA-9EAB41D445F8}" type="presParOf" srcId="{02D79F10-9D60-475D-9DFF-46A0F7FD2457}" destId="{F542BECF-1093-4FA7-BCF0-EB41D9976E78}" srcOrd="0" destOrd="0" presId="urn:microsoft.com/office/officeart/2005/8/layout/orgChart1"/>
    <dgm:cxn modelId="{ECB9807C-8746-43E4-BF8C-5F4699DCC42D}" type="presParOf" srcId="{F542BECF-1093-4FA7-BCF0-EB41D9976E78}" destId="{DD83035F-C6FF-4F54-A640-385342DEB49F}" srcOrd="0" destOrd="0" presId="urn:microsoft.com/office/officeart/2005/8/layout/orgChart1"/>
    <dgm:cxn modelId="{D5AE0A72-ADE1-40EB-A7F5-BD354683F2F9}" type="presParOf" srcId="{F542BECF-1093-4FA7-BCF0-EB41D9976E78}" destId="{A8B5E29C-3F3A-4ECB-A8D5-A3D961A5DD6D}" srcOrd="1" destOrd="0" presId="urn:microsoft.com/office/officeart/2005/8/layout/orgChart1"/>
    <dgm:cxn modelId="{B20D4BBB-9442-49D0-BBD6-3C78F340153A}" type="presParOf" srcId="{02D79F10-9D60-475D-9DFF-46A0F7FD2457}" destId="{6C728377-A2C0-45FA-B6C2-009A5E60B273}" srcOrd="1" destOrd="0" presId="urn:microsoft.com/office/officeart/2005/8/layout/orgChart1"/>
    <dgm:cxn modelId="{9D6356DD-1672-4D03-AAB2-964B95FC849B}" type="presParOf" srcId="{02D79F10-9D60-475D-9DFF-46A0F7FD2457}" destId="{1730AD99-B682-4A51-9375-A07136AE2A13}" srcOrd="2" destOrd="0" presId="urn:microsoft.com/office/officeart/2005/8/layout/orgChart1"/>
    <dgm:cxn modelId="{540ED166-B245-4003-99D5-3FCAE40F34CA}" type="presParOf" srcId="{53DC1811-B21B-4880-A6BF-44B75C4A03A1}" destId="{55A3DFDF-2173-4AD4-969C-C774B1BD31B5}" srcOrd="2" destOrd="0" presId="urn:microsoft.com/office/officeart/2005/8/layout/orgChart1"/>
    <dgm:cxn modelId="{96AEAFB1-BE8E-4C97-8650-44BD89118313}" type="presParOf" srcId="{16895B7F-F21E-493A-93CF-A14A380586AB}" destId="{6258EED1-3936-4049-A619-BB293179A0DC}" srcOrd="4" destOrd="0" presId="urn:microsoft.com/office/officeart/2005/8/layout/orgChart1"/>
    <dgm:cxn modelId="{0528C5DE-0766-444F-A89D-9BB669C007EB}" type="presParOf" srcId="{16895B7F-F21E-493A-93CF-A14A380586AB}" destId="{6A0CF1A0-4AFF-4C41-AB56-6D7CBC537918}" srcOrd="5" destOrd="0" presId="urn:microsoft.com/office/officeart/2005/8/layout/orgChart1"/>
    <dgm:cxn modelId="{812F881B-B127-49A4-9487-2C46882FACBC}" type="presParOf" srcId="{6A0CF1A0-4AFF-4C41-AB56-6D7CBC537918}" destId="{464A96E8-4E24-4478-8DC6-190929724043}" srcOrd="0" destOrd="0" presId="urn:microsoft.com/office/officeart/2005/8/layout/orgChart1"/>
    <dgm:cxn modelId="{9DABA05B-9350-4E4B-82DB-CBDA8F0F8EFC}" type="presParOf" srcId="{464A96E8-4E24-4478-8DC6-190929724043}" destId="{4905CF4E-309E-4C72-88DC-711BD5600341}" srcOrd="0" destOrd="0" presId="urn:microsoft.com/office/officeart/2005/8/layout/orgChart1"/>
    <dgm:cxn modelId="{9DCDFCBB-35E0-4876-BFB1-F8D64DE40323}" type="presParOf" srcId="{464A96E8-4E24-4478-8DC6-190929724043}" destId="{11B76457-1428-4D03-A5B1-1C0B797C5BD5}" srcOrd="1" destOrd="0" presId="urn:microsoft.com/office/officeart/2005/8/layout/orgChart1"/>
    <dgm:cxn modelId="{9116E255-E8A0-4489-99DC-9D80B38ACC1D}" type="presParOf" srcId="{6A0CF1A0-4AFF-4C41-AB56-6D7CBC537918}" destId="{6D7D4994-2DD8-40EB-A6C6-3EAB311A1C79}" srcOrd="1" destOrd="0" presId="urn:microsoft.com/office/officeart/2005/8/layout/orgChart1"/>
    <dgm:cxn modelId="{117C1CB5-E37B-4071-A620-E2B2C3817E12}" type="presParOf" srcId="{6D7D4994-2DD8-40EB-A6C6-3EAB311A1C79}" destId="{79C4B306-C4DC-4AF1-9F4A-DDB8022149B6}" srcOrd="0" destOrd="0" presId="urn:microsoft.com/office/officeart/2005/8/layout/orgChart1"/>
    <dgm:cxn modelId="{8FB9C4BB-A344-4811-8B3B-A6A51BD70BED}" type="presParOf" srcId="{6D7D4994-2DD8-40EB-A6C6-3EAB311A1C79}" destId="{AF3B9419-5A97-4E6F-A771-ED93720DAEC1}" srcOrd="1" destOrd="0" presId="urn:microsoft.com/office/officeart/2005/8/layout/orgChart1"/>
    <dgm:cxn modelId="{8CDE29A2-A67F-47FF-A430-F1CF66323C70}" type="presParOf" srcId="{AF3B9419-5A97-4E6F-A771-ED93720DAEC1}" destId="{52029A56-6A7E-474C-99FE-491AF5229D5F}" srcOrd="0" destOrd="0" presId="urn:microsoft.com/office/officeart/2005/8/layout/orgChart1"/>
    <dgm:cxn modelId="{1274DE6F-F6B0-4D09-A9BA-448979CD9C1B}" type="presParOf" srcId="{52029A56-6A7E-474C-99FE-491AF5229D5F}" destId="{877466BC-7674-456F-85AC-030BBB4FC7B0}" srcOrd="0" destOrd="0" presId="urn:microsoft.com/office/officeart/2005/8/layout/orgChart1"/>
    <dgm:cxn modelId="{88EC9554-8315-4A58-B3C8-3A59FDF60852}" type="presParOf" srcId="{52029A56-6A7E-474C-99FE-491AF5229D5F}" destId="{2495C6C9-23B1-4E11-95F2-B97A2BEE3B6A}" srcOrd="1" destOrd="0" presId="urn:microsoft.com/office/officeart/2005/8/layout/orgChart1"/>
    <dgm:cxn modelId="{00C05861-1EC9-4B15-9259-CBC9DDE15F51}" type="presParOf" srcId="{AF3B9419-5A97-4E6F-A771-ED93720DAEC1}" destId="{8F7852F4-10F2-4447-ADB5-120E1E1AB55C}" srcOrd="1" destOrd="0" presId="urn:microsoft.com/office/officeart/2005/8/layout/orgChart1"/>
    <dgm:cxn modelId="{92B15B1F-1172-487A-B069-D1029148588F}" type="presParOf" srcId="{AF3B9419-5A97-4E6F-A771-ED93720DAEC1}" destId="{F10AF47E-2A8A-4D04-87F4-C076CAB42BB2}" srcOrd="2" destOrd="0" presId="urn:microsoft.com/office/officeart/2005/8/layout/orgChart1"/>
    <dgm:cxn modelId="{E4265680-1E74-4A98-B65B-210392A1ABA3}" type="presParOf" srcId="{6A0CF1A0-4AFF-4C41-AB56-6D7CBC537918}" destId="{3BDF9D6C-ABCA-436B-B350-1E7D008432C5}" srcOrd="2" destOrd="0" presId="urn:microsoft.com/office/officeart/2005/8/layout/orgChart1"/>
    <dgm:cxn modelId="{CD687476-7F6E-42B7-82DF-FAC912532E95}" type="presParOf" srcId="{16895B7F-F21E-493A-93CF-A14A380586AB}" destId="{44BA55B2-D728-4885-91AF-C68D12E28960}" srcOrd="6" destOrd="0" presId="urn:microsoft.com/office/officeart/2005/8/layout/orgChart1"/>
    <dgm:cxn modelId="{A3548FEE-8975-46DF-8619-0A086F7CD0FB}" type="presParOf" srcId="{16895B7F-F21E-493A-93CF-A14A380586AB}" destId="{B734389A-B445-4302-A327-1F3090308216}" srcOrd="7" destOrd="0" presId="urn:microsoft.com/office/officeart/2005/8/layout/orgChart1"/>
    <dgm:cxn modelId="{99C97433-6845-4E44-B41F-E39B0BADA625}" type="presParOf" srcId="{B734389A-B445-4302-A327-1F3090308216}" destId="{AE627DFA-4E03-453C-9C45-1F95C207E68F}" srcOrd="0" destOrd="0" presId="urn:microsoft.com/office/officeart/2005/8/layout/orgChart1"/>
    <dgm:cxn modelId="{0A2BC6D0-B817-4C94-9E28-454A44043BFE}" type="presParOf" srcId="{AE627DFA-4E03-453C-9C45-1F95C207E68F}" destId="{CF64EBFF-5CAC-414C-AC3C-1BCAF61307A5}" srcOrd="0" destOrd="0" presId="urn:microsoft.com/office/officeart/2005/8/layout/orgChart1"/>
    <dgm:cxn modelId="{11CBC98F-BF2C-4D7F-AADB-AEC2F4121454}" type="presParOf" srcId="{AE627DFA-4E03-453C-9C45-1F95C207E68F}" destId="{A063EDEB-6B76-4F53-9622-97D76DCF5C93}" srcOrd="1" destOrd="0" presId="urn:microsoft.com/office/officeart/2005/8/layout/orgChart1"/>
    <dgm:cxn modelId="{ABE70E01-A559-41D1-8354-5CF79D82B861}" type="presParOf" srcId="{B734389A-B445-4302-A327-1F3090308216}" destId="{C902510B-6B43-41A0-9B25-E068022BC8CE}" srcOrd="1" destOrd="0" presId="urn:microsoft.com/office/officeart/2005/8/layout/orgChart1"/>
    <dgm:cxn modelId="{2F929120-65FF-448C-908D-21AD857F265D}" type="presParOf" srcId="{C902510B-6B43-41A0-9B25-E068022BC8CE}" destId="{5B10C457-76E9-44D2-8972-507844E8383C}" srcOrd="0" destOrd="0" presId="urn:microsoft.com/office/officeart/2005/8/layout/orgChart1"/>
    <dgm:cxn modelId="{0F6508BB-C9FA-40BE-934E-8651F6B570B9}" type="presParOf" srcId="{C902510B-6B43-41A0-9B25-E068022BC8CE}" destId="{5FFD7779-5A13-441C-8418-8CF26C91E82C}" srcOrd="1" destOrd="0" presId="urn:microsoft.com/office/officeart/2005/8/layout/orgChart1"/>
    <dgm:cxn modelId="{8CEFED91-5AE1-41EC-970E-743F4EF12B1F}" type="presParOf" srcId="{5FFD7779-5A13-441C-8418-8CF26C91E82C}" destId="{FEF20990-4FC2-43B3-8BAC-1A6E4C61C53A}" srcOrd="0" destOrd="0" presId="urn:microsoft.com/office/officeart/2005/8/layout/orgChart1"/>
    <dgm:cxn modelId="{D3841FFB-83F3-4B38-B325-717B32D17FEE}" type="presParOf" srcId="{FEF20990-4FC2-43B3-8BAC-1A6E4C61C53A}" destId="{4E1A98EA-D315-4D0E-9620-9C4F9B3BA83E}" srcOrd="0" destOrd="0" presId="urn:microsoft.com/office/officeart/2005/8/layout/orgChart1"/>
    <dgm:cxn modelId="{C2DFFD3A-FCAC-4A3C-BF63-6CA4F9868B01}" type="presParOf" srcId="{FEF20990-4FC2-43B3-8BAC-1A6E4C61C53A}" destId="{52ABABAF-B345-498E-AFFF-D3C3C0B4593D}" srcOrd="1" destOrd="0" presId="urn:microsoft.com/office/officeart/2005/8/layout/orgChart1"/>
    <dgm:cxn modelId="{3A2BC7C2-F816-4DA9-BA19-7224AB86749B}" type="presParOf" srcId="{5FFD7779-5A13-441C-8418-8CF26C91E82C}" destId="{B6F5A356-8078-4934-82E8-EB33C68B76FC}" srcOrd="1" destOrd="0" presId="urn:microsoft.com/office/officeart/2005/8/layout/orgChart1"/>
    <dgm:cxn modelId="{22D425FA-8555-4E09-8498-0E1426AD885D}" type="presParOf" srcId="{5FFD7779-5A13-441C-8418-8CF26C91E82C}" destId="{3F720E7D-1451-427D-947C-43A4FE45FA90}" srcOrd="2" destOrd="0" presId="urn:microsoft.com/office/officeart/2005/8/layout/orgChart1"/>
    <dgm:cxn modelId="{76930E48-AF5A-4327-9A6F-998CFF67946B}" type="presParOf" srcId="{B734389A-B445-4302-A327-1F3090308216}" destId="{5F8A9933-C1E4-4682-AFBF-4C348A32D30F}" srcOrd="2" destOrd="0" presId="urn:microsoft.com/office/officeart/2005/8/layout/orgChart1"/>
    <dgm:cxn modelId="{4CEE5DF3-9052-46DD-BA56-C1F11E0EAD88}" type="presParOf" srcId="{16895B7F-F21E-493A-93CF-A14A380586AB}" destId="{367AE857-3438-4E79-9F85-A1467EAE2789}" srcOrd="8" destOrd="0" presId="urn:microsoft.com/office/officeart/2005/8/layout/orgChart1"/>
    <dgm:cxn modelId="{131A948E-4474-4C2E-9CD1-64A8F70BC539}" type="presParOf" srcId="{16895B7F-F21E-493A-93CF-A14A380586AB}" destId="{9403578E-0A10-497A-B59E-797CA092FC64}" srcOrd="9" destOrd="0" presId="urn:microsoft.com/office/officeart/2005/8/layout/orgChart1"/>
    <dgm:cxn modelId="{F3B1B495-7FAC-437D-83B8-2A3A326852B4}" type="presParOf" srcId="{9403578E-0A10-497A-B59E-797CA092FC64}" destId="{066FF366-CDBD-43A4-BA51-1393EDC3E64E}" srcOrd="0" destOrd="0" presId="urn:microsoft.com/office/officeart/2005/8/layout/orgChart1"/>
    <dgm:cxn modelId="{391778E2-080D-47CD-AC0D-EBCB74982DE3}" type="presParOf" srcId="{066FF366-CDBD-43A4-BA51-1393EDC3E64E}" destId="{F00B2275-113C-4310-B97C-4426AAFC7974}" srcOrd="0" destOrd="0" presId="urn:microsoft.com/office/officeart/2005/8/layout/orgChart1"/>
    <dgm:cxn modelId="{FE571981-1A8B-420F-B3E6-3507148D9E9F}" type="presParOf" srcId="{066FF366-CDBD-43A4-BA51-1393EDC3E64E}" destId="{F30B3D50-8EE2-4E3E-8CBA-9E990F1CCAE7}" srcOrd="1" destOrd="0" presId="urn:microsoft.com/office/officeart/2005/8/layout/orgChart1"/>
    <dgm:cxn modelId="{562E27F3-2500-4567-B9E7-841F45B53882}" type="presParOf" srcId="{9403578E-0A10-497A-B59E-797CA092FC64}" destId="{C94AA899-ACAE-414B-86B3-7471559AEEDB}" srcOrd="1" destOrd="0" presId="urn:microsoft.com/office/officeart/2005/8/layout/orgChart1"/>
    <dgm:cxn modelId="{826BA419-831F-4F6B-93C3-06CAC32D7294}" type="presParOf" srcId="{C94AA899-ACAE-414B-86B3-7471559AEEDB}" destId="{04367169-2F18-4F55-98F6-7B7FB96C10E8}" srcOrd="0" destOrd="0" presId="urn:microsoft.com/office/officeart/2005/8/layout/orgChart1"/>
    <dgm:cxn modelId="{ACF122AC-FDEC-4CD1-A557-C8821A891265}" type="presParOf" srcId="{C94AA899-ACAE-414B-86B3-7471559AEEDB}" destId="{1DE3E3C1-1B0F-49DB-B909-32282D04EAF6}" srcOrd="1" destOrd="0" presId="urn:microsoft.com/office/officeart/2005/8/layout/orgChart1"/>
    <dgm:cxn modelId="{458A148C-A8B8-448C-B907-53BA9F538D0E}" type="presParOf" srcId="{1DE3E3C1-1B0F-49DB-B909-32282D04EAF6}" destId="{C27001A9-FFDA-4FE9-B5F8-10D90D9806CD}" srcOrd="0" destOrd="0" presId="urn:microsoft.com/office/officeart/2005/8/layout/orgChart1"/>
    <dgm:cxn modelId="{D4B06D36-925C-40A9-A961-BD41DAF9F3CD}" type="presParOf" srcId="{C27001A9-FFDA-4FE9-B5F8-10D90D9806CD}" destId="{F27F8F61-FE31-4EE8-B614-E6F854E72119}" srcOrd="0" destOrd="0" presId="urn:microsoft.com/office/officeart/2005/8/layout/orgChart1"/>
    <dgm:cxn modelId="{AA908270-AAF5-4A8D-A6E1-534D26F6ABFE}" type="presParOf" srcId="{C27001A9-FFDA-4FE9-B5F8-10D90D9806CD}" destId="{14CC5EB0-1022-4048-90B8-CC2E0E408DEF}" srcOrd="1" destOrd="0" presId="urn:microsoft.com/office/officeart/2005/8/layout/orgChart1"/>
    <dgm:cxn modelId="{BAC27CC1-9654-467D-9854-6BD8148E95EB}" type="presParOf" srcId="{1DE3E3C1-1B0F-49DB-B909-32282D04EAF6}" destId="{DC0A3BC8-2FD2-4254-AD8E-5F7EE1F24E8D}" srcOrd="1" destOrd="0" presId="urn:microsoft.com/office/officeart/2005/8/layout/orgChart1"/>
    <dgm:cxn modelId="{87191062-45FC-4CC8-99AD-5203A83F2C8F}" type="presParOf" srcId="{1DE3E3C1-1B0F-49DB-B909-32282D04EAF6}" destId="{E156571D-EBA8-44C6-B45D-440028B62813}" srcOrd="2" destOrd="0" presId="urn:microsoft.com/office/officeart/2005/8/layout/orgChart1"/>
    <dgm:cxn modelId="{F9839981-FCD4-422E-A084-C607AA2360F2}" type="presParOf" srcId="{9403578E-0A10-497A-B59E-797CA092FC64}" destId="{085D585E-F57D-4A58-9F47-5CF1A49F2640}" srcOrd="2" destOrd="0" presId="urn:microsoft.com/office/officeart/2005/8/layout/orgChart1"/>
    <dgm:cxn modelId="{3E092C64-0655-401B-B98B-96A0B6E1EAB8}" type="presParOf" srcId="{16895B7F-F21E-493A-93CF-A14A380586AB}" destId="{F22B1D42-6E0C-4055-B165-7B9CDFEA8E07}" srcOrd="10" destOrd="0" presId="urn:microsoft.com/office/officeart/2005/8/layout/orgChart1"/>
    <dgm:cxn modelId="{2ABE3EA1-F7B8-4383-B075-5BF152582E10}" type="presParOf" srcId="{16895B7F-F21E-493A-93CF-A14A380586AB}" destId="{C1A963DE-AADE-48C9-96C0-185DAA626315}" srcOrd="11" destOrd="0" presId="urn:microsoft.com/office/officeart/2005/8/layout/orgChart1"/>
    <dgm:cxn modelId="{10731A11-C569-46CE-A5ED-35206C3BFD10}" type="presParOf" srcId="{C1A963DE-AADE-48C9-96C0-185DAA626315}" destId="{944BB245-EE9F-4CEB-ABD8-2814B76AD55F}" srcOrd="0" destOrd="0" presId="urn:microsoft.com/office/officeart/2005/8/layout/orgChart1"/>
    <dgm:cxn modelId="{5D900737-2232-4F31-88AD-F0FBC5514327}" type="presParOf" srcId="{944BB245-EE9F-4CEB-ABD8-2814B76AD55F}" destId="{9C34D36E-4E9A-42C7-8D3E-1055C9B6E15A}" srcOrd="0" destOrd="0" presId="urn:microsoft.com/office/officeart/2005/8/layout/orgChart1"/>
    <dgm:cxn modelId="{D0391AC8-4D99-4546-89AC-D1E653F3DBA1}" type="presParOf" srcId="{944BB245-EE9F-4CEB-ABD8-2814B76AD55F}" destId="{D7031A26-D903-44EA-A0DD-E0678BA7793F}" srcOrd="1" destOrd="0" presId="urn:microsoft.com/office/officeart/2005/8/layout/orgChart1"/>
    <dgm:cxn modelId="{CA7EF690-69D0-4197-AC95-3A4C2492D19A}" type="presParOf" srcId="{C1A963DE-AADE-48C9-96C0-185DAA626315}" destId="{FC5BE9B2-C25F-448B-AC7F-1E7C11B0B1E1}" srcOrd="1" destOrd="0" presId="urn:microsoft.com/office/officeart/2005/8/layout/orgChart1"/>
    <dgm:cxn modelId="{9980EF4E-B933-47B7-BEF0-C778992D98E6}" type="presParOf" srcId="{FC5BE9B2-C25F-448B-AC7F-1E7C11B0B1E1}" destId="{46664C32-037C-4F9E-9864-AA501CD4A62B}" srcOrd="0" destOrd="0" presId="urn:microsoft.com/office/officeart/2005/8/layout/orgChart1"/>
    <dgm:cxn modelId="{5836FF62-261C-4AD4-A72F-90A2BD3B7BD1}" type="presParOf" srcId="{FC5BE9B2-C25F-448B-AC7F-1E7C11B0B1E1}" destId="{A0319584-6F73-49E3-9537-FB035710A5B0}" srcOrd="1" destOrd="0" presId="urn:microsoft.com/office/officeart/2005/8/layout/orgChart1"/>
    <dgm:cxn modelId="{5A350498-0C94-40B8-B812-A2550A258ADA}" type="presParOf" srcId="{A0319584-6F73-49E3-9537-FB035710A5B0}" destId="{75F4DCCD-9ECD-4764-A924-CB8A49213999}" srcOrd="0" destOrd="0" presId="urn:microsoft.com/office/officeart/2005/8/layout/orgChart1"/>
    <dgm:cxn modelId="{E9ABE249-49A7-4AEC-AF90-E9790F027E8B}" type="presParOf" srcId="{75F4DCCD-9ECD-4764-A924-CB8A49213999}" destId="{059B5561-3F46-437D-8933-480A062352A3}" srcOrd="0" destOrd="0" presId="urn:microsoft.com/office/officeart/2005/8/layout/orgChart1"/>
    <dgm:cxn modelId="{219F3B38-35A2-4322-8B3D-A714E640ADF5}" type="presParOf" srcId="{75F4DCCD-9ECD-4764-A924-CB8A49213999}" destId="{0B978206-EC27-488D-AB0E-D9072EC4B7BC}" srcOrd="1" destOrd="0" presId="urn:microsoft.com/office/officeart/2005/8/layout/orgChart1"/>
    <dgm:cxn modelId="{2B7DB6C3-B0BF-4CAB-A6CC-6C875AD5B303}" type="presParOf" srcId="{A0319584-6F73-49E3-9537-FB035710A5B0}" destId="{5CCA7009-0769-4007-A1CC-AC3949A322C6}" srcOrd="1" destOrd="0" presId="urn:microsoft.com/office/officeart/2005/8/layout/orgChart1"/>
    <dgm:cxn modelId="{79A1C64B-C032-4D0C-BFBB-472EE62D9D01}" type="presParOf" srcId="{A0319584-6F73-49E3-9537-FB035710A5B0}" destId="{2C135404-DE6D-4ED0-BD26-9B11071545F3}" srcOrd="2" destOrd="0" presId="urn:microsoft.com/office/officeart/2005/8/layout/orgChart1"/>
    <dgm:cxn modelId="{F7CF9548-B5E7-423F-A383-575B3EF0C2F1}" type="presParOf" srcId="{C1A963DE-AADE-48C9-96C0-185DAA626315}" destId="{F51402FB-C620-4A0A-B13B-2C50F15F909D}" srcOrd="2" destOrd="0" presId="urn:microsoft.com/office/officeart/2005/8/layout/orgChart1"/>
    <dgm:cxn modelId="{4FFF3FE5-BB82-4F4F-A6BC-D4B8574C38D1}" type="presParOf" srcId="{F3C7AAFF-2C4A-40F4-9B2F-8DFB871712E2}" destId="{B60610A1-2A58-4E2F-B42A-8A6FBA164561}" srcOrd="2" destOrd="0" presId="urn:microsoft.com/office/officeart/2005/8/layout/orgChart1"/>
  </dgm:cxnLst>
  <dgm:bg/>
  <dgm:whole/>
</dgm:dataModel>
</file>

<file path=ppt/diagrams/data3.xml><?xml version="1.0" encoding="utf-8"?>
<dgm:dataModel xmlns:dgm="http://schemas.openxmlformats.org/drawingml/2006/diagram" xmlns:a="http://schemas.openxmlformats.org/drawingml/2006/main">
  <dgm:ptLst>
    <dgm:pt modelId="{EA1B6A33-3FE0-4B4A-BA91-F96CF2BC57D5}" type="doc">
      <dgm:prSet loTypeId="urn:microsoft.com/office/officeart/2005/8/layout/cycle2" loCatId="cycle" qsTypeId="urn:microsoft.com/office/officeart/2005/8/quickstyle/simple2" qsCatId="simple" csTypeId="urn:microsoft.com/office/officeart/2005/8/colors/colorful3" csCatId="colorful" phldr="1"/>
      <dgm:spPr/>
      <dgm:t>
        <a:bodyPr/>
        <a:lstStyle/>
        <a:p>
          <a:pPr rtl="1"/>
          <a:endParaRPr lang="ar-SA"/>
        </a:p>
      </dgm:t>
    </dgm:pt>
    <dgm:pt modelId="{30E74B92-5A23-4FDE-999D-B384043A97CC}">
      <dgm:prSet phldrT="[نص]"/>
      <dgm:spPr/>
      <dgm:t>
        <a:bodyPr/>
        <a:lstStyle/>
        <a:p>
          <a:pPr rtl="1"/>
          <a:r>
            <a:rPr lang="ar-SA" b="1"/>
            <a:t>تقديم المعيار0</a:t>
          </a:r>
        </a:p>
      </dgm:t>
    </dgm:pt>
    <dgm:pt modelId="{9D288ED5-32C6-496F-B59A-B6DDD2D44B6E}" type="parTrans" cxnId="{63F89691-6ADC-44FA-B701-E3F193EF45B8}">
      <dgm:prSet/>
      <dgm:spPr/>
      <dgm:t>
        <a:bodyPr/>
        <a:lstStyle/>
        <a:p>
          <a:pPr rtl="1"/>
          <a:endParaRPr lang="ar-SA" b="1"/>
        </a:p>
      </dgm:t>
    </dgm:pt>
    <dgm:pt modelId="{0979A374-31A1-494D-92F4-A37F523AC0C8}" type="sibTrans" cxnId="{63F89691-6ADC-44FA-B701-E3F193EF45B8}">
      <dgm:prSet/>
      <dgm:spPr/>
      <dgm:t>
        <a:bodyPr/>
        <a:lstStyle/>
        <a:p>
          <a:pPr rtl="1"/>
          <a:endParaRPr lang="ar-SA" b="1"/>
        </a:p>
      </dgm:t>
    </dgm:pt>
    <dgm:pt modelId="{EA36276E-F4EC-4FEF-8FBB-1289607E3EE3}">
      <dgm:prSet phldrT="[نص]"/>
      <dgm:spPr/>
      <dgm:t>
        <a:bodyPr/>
        <a:lstStyle/>
        <a:p>
          <a:pPr rtl="1"/>
          <a:r>
            <a:rPr lang="ar-SA" b="1" dirty="0"/>
            <a:t>توضيح كيفية أداء المعيار0</a:t>
          </a:r>
        </a:p>
      </dgm:t>
    </dgm:pt>
    <dgm:pt modelId="{EEDF488F-2C21-4324-8E86-24E7AF61FC06}" type="parTrans" cxnId="{FB4E1627-7062-43CB-B863-29EBB2CC1F92}">
      <dgm:prSet/>
      <dgm:spPr/>
      <dgm:t>
        <a:bodyPr/>
        <a:lstStyle/>
        <a:p>
          <a:pPr rtl="1"/>
          <a:endParaRPr lang="ar-SA" b="1"/>
        </a:p>
      </dgm:t>
    </dgm:pt>
    <dgm:pt modelId="{1A815795-82C4-4A40-8C33-B32C5E6E8F37}" type="sibTrans" cxnId="{FB4E1627-7062-43CB-B863-29EBB2CC1F92}">
      <dgm:prSet/>
      <dgm:spPr/>
      <dgm:t>
        <a:bodyPr/>
        <a:lstStyle/>
        <a:p>
          <a:pPr rtl="1"/>
          <a:endParaRPr lang="ar-SA" b="1"/>
        </a:p>
      </dgm:t>
    </dgm:pt>
    <dgm:pt modelId="{A08C6DA0-92C5-4F44-866C-BF412ECBB4B1}">
      <dgm:prSet phldrT="[نص]"/>
      <dgm:spPr/>
      <dgm:t>
        <a:bodyPr/>
        <a:lstStyle/>
        <a:p>
          <a:pPr rtl="1"/>
          <a:r>
            <a:rPr lang="ar-SA" b="1" dirty="0"/>
            <a:t>مراجعة خطوات أداء المعيار0</a:t>
          </a:r>
        </a:p>
      </dgm:t>
    </dgm:pt>
    <dgm:pt modelId="{D553033E-8AFA-42C8-8B57-89193C67677E}" type="parTrans" cxnId="{445C9B52-802C-4486-840C-41AB8A45CDD3}">
      <dgm:prSet/>
      <dgm:spPr/>
      <dgm:t>
        <a:bodyPr/>
        <a:lstStyle/>
        <a:p>
          <a:pPr rtl="1"/>
          <a:endParaRPr lang="ar-SA" b="1"/>
        </a:p>
      </dgm:t>
    </dgm:pt>
    <dgm:pt modelId="{B73642AE-9957-4F4B-B60A-8EB382664E26}" type="sibTrans" cxnId="{445C9B52-802C-4486-840C-41AB8A45CDD3}">
      <dgm:prSet/>
      <dgm:spPr/>
      <dgm:t>
        <a:bodyPr/>
        <a:lstStyle/>
        <a:p>
          <a:pPr rtl="1"/>
          <a:endParaRPr lang="ar-SA" b="1"/>
        </a:p>
      </dgm:t>
    </dgm:pt>
    <dgm:pt modelId="{21521298-0DAF-4E7F-A7CC-8B2B4C823AD8}">
      <dgm:prSet phldrT="[نص]"/>
      <dgm:spPr/>
      <dgm:t>
        <a:bodyPr/>
        <a:lstStyle/>
        <a:p>
          <a:pPr rtl="1"/>
          <a:r>
            <a:rPr lang="ar-SA" b="1"/>
            <a:t>الممارسة الموجهة</a:t>
          </a:r>
        </a:p>
      </dgm:t>
    </dgm:pt>
    <dgm:pt modelId="{C1D21FA5-6DEC-4107-AEDB-683494527F79}" type="parTrans" cxnId="{D784CB83-DDA5-4AF6-B5C6-CEC23C90C32B}">
      <dgm:prSet/>
      <dgm:spPr/>
      <dgm:t>
        <a:bodyPr/>
        <a:lstStyle/>
        <a:p>
          <a:pPr rtl="1"/>
          <a:endParaRPr lang="ar-SA" b="1"/>
        </a:p>
      </dgm:t>
    </dgm:pt>
    <dgm:pt modelId="{BB6A1278-B173-441F-BD93-21E3DC3F8A83}" type="sibTrans" cxnId="{D784CB83-DDA5-4AF6-B5C6-CEC23C90C32B}">
      <dgm:prSet/>
      <dgm:spPr/>
      <dgm:t>
        <a:bodyPr/>
        <a:lstStyle/>
        <a:p>
          <a:pPr rtl="1"/>
          <a:endParaRPr lang="ar-SA" b="1"/>
        </a:p>
      </dgm:t>
    </dgm:pt>
    <dgm:pt modelId="{FBCF174A-3758-4292-B47C-410643528CC7}">
      <dgm:prSet phldrT="[نص]"/>
      <dgm:spPr/>
      <dgm:t>
        <a:bodyPr/>
        <a:lstStyle/>
        <a:p>
          <a:pPr rtl="1"/>
          <a:r>
            <a:rPr lang="ar-SA" b="1"/>
            <a:t>المراجعة الختامية</a:t>
          </a:r>
        </a:p>
      </dgm:t>
    </dgm:pt>
    <dgm:pt modelId="{9EA6DEE0-0136-441F-89D2-8B5E84C9DDD3}" type="parTrans" cxnId="{F8A8EDEF-722A-49C4-A794-01173D124BC5}">
      <dgm:prSet/>
      <dgm:spPr/>
      <dgm:t>
        <a:bodyPr/>
        <a:lstStyle/>
        <a:p>
          <a:pPr rtl="1"/>
          <a:endParaRPr lang="ar-SA" b="1"/>
        </a:p>
      </dgm:t>
    </dgm:pt>
    <dgm:pt modelId="{D1E65A71-7148-4C11-B750-3DA91E115E9B}" type="sibTrans" cxnId="{F8A8EDEF-722A-49C4-A794-01173D124BC5}">
      <dgm:prSet/>
      <dgm:spPr/>
      <dgm:t>
        <a:bodyPr/>
        <a:lstStyle/>
        <a:p>
          <a:pPr rtl="1"/>
          <a:endParaRPr lang="ar-SA" b="1"/>
        </a:p>
      </dgm:t>
    </dgm:pt>
    <dgm:pt modelId="{561B0451-574B-44FA-BDAE-19314165BD80}">
      <dgm:prSet/>
      <dgm:spPr/>
      <dgm:t>
        <a:bodyPr/>
        <a:lstStyle/>
        <a:p>
          <a:pPr rtl="1"/>
          <a:r>
            <a:rPr lang="ar-SA" b="1"/>
            <a:t>الممارسة المستقلة</a:t>
          </a:r>
        </a:p>
      </dgm:t>
    </dgm:pt>
    <dgm:pt modelId="{46B599F2-F585-49BC-A953-DB903EF49511}" type="parTrans" cxnId="{A7B77F97-49FD-4E45-9FA7-ED1E35EC001B}">
      <dgm:prSet/>
      <dgm:spPr/>
      <dgm:t>
        <a:bodyPr/>
        <a:lstStyle/>
        <a:p>
          <a:pPr rtl="1"/>
          <a:endParaRPr lang="ar-SA" b="1"/>
        </a:p>
      </dgm:t>
    </dgm:pt>
    <dgm:pt modelId="{75CA4447-C2F7-410C-AA7B-D972A7C0AB35}" type="sibTrans" cxnId="{A7B77F97-49FD-4E45-9FA7-ED1E35EC001B}">
      <dgm:prSet/>
      <dgm:spPr/>
      <dgm:t>
        <a:bodyPr/>
        <a:lstStyle/>
        <a:p>
          <a:pPr rtl="1"/>
          <a:endParaRPr lang="ar-SA" b="1"/>
        </a:p>
      </dgm:t>
    </dgm:pt>
    <dgm:pt modelId="{B36C648F-C0BA-4B0D-94E4-1ABD8A947BED}" type="pres">
      <dgm:prSet presAssocID="{EA1B6A33-3FE0-4B4A-BA91-F96CF2BC57D5}" presName="cycle" presStyleCnt="0">
        <dgm:presLayoutVars>
          <dgm:dir/>
          <dgm:resizeHandles val="exact"/>
        </dgm:presLayoutVars>
      </dgm:prSet>
      <dgm:spPr/>
      <dgm:t>
        <a:bodyPr/>
        <a:lstStyle/>
        <a:p>
          <a:pPr rtl="1"/>
          <a:endParaRPr lang="ar-SA"/>
        </a:p>
      </dgm:t>
    </dgm:pt>
    <dgm:pt modelId="{AA0BDF66-0133-4C98-8EB0-3B5FA69C9E0C}" type="pres">
      <dgm:prSet presAssocID="{30E74B92-5A23-4FDE-999D-B384043A97CC}" presName="node" presStyleLbl="node1" presStyleIdx="0" presStyleCnt="6">
        <dgm:presLayoutVars>
          <dgm:bulletEnabled val="1"/>
        </dgm:presLayoutVars>
      </dgm:prSet>
      <dgm:spPr/>
      <dgm:t>
        <a:bodyPr/>
        <a:lstStyle/>
        <a:p>
          <a:pPr rtl="1"/>
          <a:endParaRPr lang="ar-SA"/>
        </a:p>
      </dgm:t>
    </dgm:pt>
    <dgm:pt modelId="{574C16B6-F97C-4AA2-9C4E-A4C2254D7282}" type="pres">
      <dgm:prSet presAssocID="{0979A374-31A1-494D-92F4-A37F523AC0C8}" presName="sibTrans" presStyleLbl="sibTrans2D1" presStyleIdx="0" presStyleCnt="6"/>
      <dgm:spPr/>
      <dgm:t>
        <a:bodyPr/>
        <a:lstStyle/>
        <a:p>
          <a:pPr rtl="1"/>
          <a:endParaRPr lang="ar-SA"/>
        </a:p>
      </dgm:t>
    </dgm:pt>
    <dgm:pt modelId="{C1CC695D-7989-4936-85F4-AB48435B2773}" type="pres">
      <dgm:prSet presAssocID="{0979A374-31A1-494D-92F4-A37F523AC0C8}" presName="connectorText" presStyleLbl="sibTrans2D1" presStyleIdx="0" presStyleCnt="6"/>
      <dgm:spPr/>
      <dgm:t>
        <a:bodyPr/>
        <a:lstStyle/>
        <a:p>
          <a:pPr rtl="1"/>
          <a:endParaRPr lang="ar-SA"/>
        </a:p>
      </dgm:t>
    </dgm:pt>
    <dgm:pt modelId="{E4B99A80-D84A-423B-8339-BD94DD239ACE}" type="pres">
      <dgm:prSet presAssocID="{EA36276E-F4EC-4FEF-8FBB-1289607E3EE3}" presName="node" presStyleLbl="node1" presStyleIdx="1" presStyleCnt="6">
        <dgm:presLayoutVars>
          <dgm:bulletEnabled val="1"/>
        </dgm:presLayoutVars>
      </dgm:prSet>
      <dgm:spPr/>
      <dgm:t>
        <a:bodyPr/>
        <a:lstStyle/>
        <a:p>
          <a:pPr rtl="1"/>
          <a:endParaRPr lang="ar-SA"/>
        </a:p>
      </dgm:t>
    </dgm:pt>
    <dgm:pt modelId="{AB24B0EA-E6D3-4D38-94E2-AF5341EACBCB}" type="pres">
      <dgm:prSet presAssocID="{1A815795-82C4-4A40-8C33-B32C5E6E8F37}" presName="sibTrans" presStyleLbl="sibTrans2D1" presStyleIdx="1" presStyleCnt="6"/>
      <dgm:spPr/>
      <dgm:t>
        <a:bodyPr/>
        <a:lstStyle/>
        <a:p>
          <a:pPr rtl="1"/>
          <a:endParaRPr lang="ar-SA"/>
        </a:p>
      </dgm:t>
    </dgm:pt>
    <dgm:pt modelId="{780C0BC9-D6CF-40AD-8989-500ED6E733C2}" type="pres">
      <dgm:prSet presAssocID="{1A815795-82C4-4A40-8C33-B32C5E6E8F37}" presName="connectorText" presStyleLbl="sibTrans2D1" presStyleIdx="1" presStyleCnt="6"/>
      <dgm:spPr/>
      <dgm:t>
        <a:bodyPr/>
        <a:lstStyle/>
        <a:p>
          <a:pPr rtl="1"/>
          <a:endParaRPr lang="ar-SA"/>
        </a:p>
      </dgm:t>
    </dgm:pt>
    <dgm:pt modelId="{EE9DD6F1-A5C0-47B2-81F0-8665BD03FB48}" type="pres">
      <dgm:prSet presAssocID="{A08C6DA0-92C5-4F44-866C-BF412ECBB4B1}" presName="node" presStyleLbl="node1" presStyleIdx="2" presStyleCnt="6">
        <dgm:presLayoutVars>
          <dgm:bulletEnabled val="1"/>
        </dgm:presLayoutVars>
      </dgm:prSet>
      <dgm:spPr/>
      <dgm:t>
        <a:bodyPr/>
        <a:lstStyle/>
        <a:p>
          <a:pPr rtl="1"/>
          <a:endParaRPr lang="ar-SA"/>
        </a:p>
      </dgm:t>
    </dgm:pt>
    <dgm:pt modelId="{54412133-0134-4CFD-A331-B978600E0A17}" type="pres">
      <dgm:prSet presAssocID="{B73642AE-9957-4F4B-B60A-8EB382664E26}" presName="sibTrans" presStyleLbl="sibTrans2D1" presStyleIdx="2" presStyleCnt="6"/>
      <dgm:spPr/>
      <dgm:t>
        <a:bodyPr/>
        <a:lstStyle/>
        <a:p>
          <a:pPr rtl="1"/>
          <a:endParaRPr lang="ar-SA"/>
        </a:p>
      </dgm:t>
    </dgm:pt>
    <dgm:pt modelId="{4E853C0D-2196-4092-9B3E-0F329C09A008}" type="pres">
      <dgm:prSet presAssocID="{B73642AE-9957-4F4B-B60A-8EB382664E26}" presName="connectorText" presStyleLbl="sibTrans2D1" presStyleIdx="2" presStyleCnt="6"/>
      <dgm:spPr/>
      <dgm:t>
        <a:bodyPr/>
        <a:lstStyle/>
        <a:p>
          <a:pPr rtl="1"/>
          <a:endParaRPr lang="ar-SA"/>
        </a:p>
      </dgm:t>
    </dgm:pt>
    <dgm:pt modelId="{1D8CA76C-464A-4BCB-93AC-2637296580D3}" type="pres">
      <dgm:prSet presAssocID="{21521298-0DAF-4E7F-A7CC-8B2B4C823AD8}" presName="node" presStyleLbl="node1" presStyleIdx="3" presStyleCnt="6">
        <dgm:presLayoutVars>
          <dgm:bulletEnabled val="1"/>
        </dgm:presLayoutVars>
      </dgm:prSet>
      <dgm:spPr/>
      <dgm:t>
        <a:bodyPr/>
        <a:lstStyle/>
        <a:p>
          <a:pPr rtl="1"/>
          <a:endParaRPr lang="ar-SA"/>
        </a:p>
      </dgm:t>
    </dgm:pt>
    <dgm:pt modelId="{AF873F6C-4CC7-46D6-A795-500B5A4A27B6}" type="pres">
      <dgm:prSet presAssocID="{BB6A1278-B173-441F-BD93-21E3DC3F8A83}" presName="sibTrans" presStyleLbl="sibTrans2D1" presStyleIdx="3" presStyleCnt="6"/>
      <dgm:spPr/>
      <dgm:t>
        <a:bodyPr/>
        <a:lstStyle/>
        <a:p>
          <a:pPr rtl="1"/>
          <a:endParaRPr lang="ar-SA"/>
        </a:p>
      </dgm:t>
    </dgm:pt>
    <dgm:pt modelId="{07E72543-F249-4C61-BAEF-7895B8772E29}" type="pres">
      <dgm:prSet presAssocID="{BB6A1278-B173-441F-BD93-21E3DC3F8A83}" presName="connectorText" presStyleLbl="sibTrans2D1" presStyleIdx="3" presStyleCnt="6"/>
      <dgm:spPr/>
      <dgm:t>
        <a:bodyPr/>
        <a:lstStyle/>
        <a:p>
          <a:pPr rtl="1"/>
          <a:endParaRPr lang="ar-SA"/>
        </a:p>
      </dgm:t>
    </dgm:pt>
    <dgm:pt modelId="{F6E345BF-0E59-47FB-9814-F264525BF5BB}" type="pres">
      <dgm:prSet presAssocID="{561B0451-574B-44FA-BDAE-19314165BD80}" presName="node" presStyleLbl="node1" presStyleIdx="4" presStyleCnt="6">
        <dgm:presLayoutVars>
          <dgm:bulletEnabled val="1"/>
        </dgm:presLayoutVars>
      </dgm:prSet>
      <dgm:spPr/>
      <dgm:t>
        <a:bodyPr/>
        <a:lstStyle/>
        <a:p>
          <a:pPr rtl="1"/>
          <a:endParaRPr lang="ar-SA"/>
        </a:p>
      </dgm:t>
    </dgm:pt>
    <dgm:pt modelId="{4C9416A7-054A-4A86-AE95-B8875ECB61FA}" type="pres">
      <dgm:prSet presAssocID="{75CA4447-C2F7-410C-AA7B-D972A7C0AB35}" presName="sibTrans" presStyleLbl="sibTrans2D1" presStyleIdx="4" presStyleCnt="6"/>
      <dgm:spPr/>
      <dgm:t>
        <a:bodyPr/>
        <a:lstStyle/>
        <a:p>
          <a:pPr rtl="1"/>
          <a:endParaRPr lang="ar-SA"/>
        </a:p>
      </dgm:t>
    </dgm:pt>
    <dgm:pt modelId="{506F2CBC-1717-4E74-BB70-1FF1551691C5}" type="pres">
      <dgm:prSet presAssocID="{75CA4447-C2F7-410C-AA7B-D972A7C0AB35}" presName="connectorText" presStyleLbl="sibTrans2D1" presStyleIdx="4" presStyleCnt="6"/>
      <dgm:spPr/>
      <dgm:t>
        <a:bodyPr/>
        <a:lstStyle/>
        <a:p>
          <a:pPr rtl="1"/>
          <a:endParaRPr lang="ar-SA"/>
        </a:p>
      </dgm:t>
    </dgm:pt>
    <dgm:pt modelId="{8F5140FB-4DB2-447C-A60A-200F9155F9B6}" type="pres">
      <dgm:prSet presAssocID="{FBCF174A-3758-4292-B47C-410643528CC7}" presName="node" presStyleLbl="node1" presStyleIdx="5" presStyleCnt="6">
        <dgm:presLayoutVars>
          <dgm:bulletEnabled val="1"/>
        </dgm:presLayoutVars>
      </dgm:prSet>
      <dgm:spPr/>
      <dgm:t>
        <a:bodyPr/>
        <a:lstStyle/>
        <a:p>
          <a:pPr rtl="1"/>
          <a:endParaRPr lang="ar-SA"/>
        </a:p>
      </dgm:t>
    </dgm:pt>
    <dgm:pt modelId="{E964DA2F-45CD-4177-91E3-961B315C09D0}" type="pres">
      <dgm:prSet presAssocID="{D1E65A71-7148-4C11-B750-3DA91E115E9B}" presName="sibTrans" presStyleLbl="sibTrans2D1" presStyleIdx="5" presStyleCnt="6"/>
      <dgm:spPr/>
      <dgm:t>
        <a:bodyPr/>
        <a:lstStyle/>
        <a:p>
          <a:pPr rtl="1"/>
          <a:endParaRPr lang="ar-SA"/>
        </a:p>
      </dgm:t>
    </dgm:pt>
    <dgm:pt modelId="{3654EBAD-B0EF-4896-ADD6-D8A35D290D7A}" type="pres">
      <dgm:prSet presAssocID="{D1E65A71-7148-4C11-B750-3DA91E115E9B}" presName="connectorText" presStyleLbl="sibTrans2D1" presStyleIdx="5" presStyleCnt="6"/>
      <dgm:spPr/>
      <dgm:t>
        <a:bodyPr/>
        <a:lstStyle/>
        <a:p>
          <a:pPr rtl="1"/>
          <a:endParaRPr lang="ar-SA"/>
        </a:p>
      </dgm:t>
    </dgm:pt>
  </dgm:ptLst>
  <dgm:cxnLst>
    <dgm:cxn modelId="{445C9B52-802C-4486-840C-41AB8A45CDD3}" srcId="{EA1B6A33-3FE0-4B4A-BA91-F96CF2BC57D5}" destId="{A08C6DA0-92C5-4F44-866C-BF412ECBB4B1}" srcOrd="2" destOrd="0" parTransId="{D553033E-8AFA-42C8-8B57-89193C67677E}" sibTransId="{B73642AE-9957-4F4B-B60A-8EB382664E26}"/>
    <dgm:cxn modelId="{154C8E0A-609D-4B27-BAAB-34F3CBC6DA92}" type="presOf" srcId="{0979A374-31A1-494D-92F4-A37F523AC0C8}" destId="{574C16B6-F97C-4AA2-9C4E-A4C2254D7282}" srcOrd="0" destOrd="0" presId="urn:microsoft.com/office/officeart/2005/8/layout/cycle2"/>
    <dgm:cxn modelId="{E54134E7-DDFC-407C-835B-7CF5466137B4}" type="presOf" srcId="{BB6A1278-B173-441F-BD93-21E3DC3F8A83}" destId="{07E72543-F249-4C61-BAEF-7895B8772E29}" srcOrd="1" destOrd="0" presId="urn:microsoft.com/office/officeart/2005/8/layout/cycle2"/>
    <dgm:cxn modelId="{B24EAD02-E58A-43C4-A8BE-CD280836BA6F}" type="presOf" srcId="{FBCF174A-3758-4292-B47C-410643528CC7}" destId="{8F5140FB-4DB2-447C-A60A-200F9155F9B6}" srcOrd="0" destOrd="0" presId="urn:microsoft.com/office/officeart/2005/8/layout/cycle2"/>
    <dgm:cxn modelId="{3312F5A4-3B73-4F31-8FC1-8A53F8C0E225}" type="presOf" srcId="{75CA4447-C2F7-410C-AA7B-D972A7C0AB35}" destId="{4C9416A7-054A-4A86-AE95-B8875ECB61FA}" srcOrd="0" destOrd="0" presId="urn:microsoft.com/office/officeart/2005/8/layout/cycle2"/>
    <dgm:cxn modelId="{BE9A5A6E-1248-45FA-BB89-D131CCF2E1CF}" type="presOf" srcId="{EA1B6A33-3FE0-4B4A-BA91-F96CF2BC57D5}" destId="{B36C648F-C0BA-4B0D-94E4-1ABD8A947BED}" srcOrd="0" destOrd="0" presId="urn:microsoft.com/office/officeart/2005/8/layout/cycle2"/>
    <dgm:cxn modelId="{D95C074F-F73C-4181-9521-1D69C06165AF}" type="presOf" srcId="{21521298-0DAF-4E7F-A7CC-8B2B4C823AD8}" destId="{1D8CA76C-464A-4BCB-93AC-2637296580D3}" srcOrd="0" destOrd="0" presId="urn:microsoft.com/office/officeart/2005/8/layout/cycle2"/>
    <dgm:cxn modelId="{F2CD3272-BE32-46FB-B387-3503DD76184D}" type="presOf" srcId="{A08C6DA0-92C5-4F44-866C-BF412ECBB4B1}" destId="{EE9DD6F1-A5C0-47B2-81F0-8665BD03FB48}" srcOrd="0" destOrd="0" presId="urn:microsoft.com/office/officeart/2005/8/layout/cycle2"/>
    <dgm:cxn modelId="{A7B77F97-49FD-4E45-9FA7-ED1E35EC001B}" srcId="{EA1B6A33-3FE0-4B4A-BA91-F96CF2BC57D5}" destId="{561B0451-574B-44FA-BDAE-19314165BD80}" srcOrd="4" destOrd="0" parTransId="{46B599F2-F585-49BC-A953-DB903EF49511}" sibTransId="{75CA4447-C2F7-410C-AA7B-D972A7C0AB35}"/>
    <dgm:cxn modelId="{2689C4D3-1E9A-4EB8-916E-8A585CF50062}" type="presOf" srcId="{B73642AE-9957-4F4B-B60A-8EB382664E26}" destId="{4E853C0D-2196-4092-9B3E-0F329C09A008}" srcOrd="1" destOrd="0" presId="urn:microsoft.com/office/officeart/2005/8/layout/cycle2"/>
    <dgm:cxn modelId="{63F89691-6ADC-44FA-B701-E3F193EF45B8}" srcId="{EA1B6A33-3FE0-4B4A-BA91-F96CF2BC57D5}" destId="{30E74B92-5A23-4FDE-999D-B384043A97CC}" srcOrd="0" destOrd="0" parTransId="{9D288ED5-32C6-496F-B59A-B6DDD2D44B6E}" sibTransId="{0979A374-31A1-494D-92F4-A37F523AC0C8}"/>
    <dgm:cxn modelId="{5E03D454-AF8A-457E-BC33-58F29BEE376F}" type="presOf" srcId="{EA36276E-F4EC-4FEF-8FBB-1289607E3EE3}" destId="{E4B99A80-D84A-423B-8339-BD94DD239ACE}" srcOrd="0" destOrd="0" presId="urn:microsoft.com/office/officeart/2005/8/layout/cycle2"/>
    <dgm:cxn modelId="{F8A8EDEF-722A-49C4-A794-01173D124BC5}" srcId="{EA1B6A33-3FE0-4B4A-BA91-F96CF2BC57D5}" destId="{FBCF174A-3758-4292-B47C-410643528CC7}" srcOrd="5" destOrd="0" parTransId="{9EA6DEE0-0136-441F-89D2-8B5E84C9DDD3}" sibTransId="{D1E65A71-7148-4C11-B750-3DA91E115E9B}"/>
    <dgm:cxn modelId="{D784CB83-DDA5-4AF6-B5C6-CEC23C90C32B}" srcId="{EA1B6A33-3FE0-4B4A-BA91-F96CF2BC57D5}" destId="{21521298-0DAF-4E7F-A7CC-8B2B4C823AD8}" srcOrd="3" destOrd="0" parTransId="{C1D21FA5-6DEC-4107-AEDB-683494527F79}" sibTransId="{BB6A1278-B173-441F-BD93-21E3DC3F8A83}"/>
    <dgm:cxn modelId="{B173D94B-998E-4DAC-ACC3-5B98F6F69B18}" type="presOf" srcId="{1A815795-82C4-4A40-8C33-B32C5E6E8F37}" destId="{AB24B0EA-E6D3-4D38-94E2-AF5341EACBCB}" srcOrd="0" destOrd="0" presId="urn:microsoft.com/office/officeart/2005/8/layout/cycle2"/>
    <dgm:cxn modelId="{5B6F8CD7-6998-4DE7-B5CF-9D48B32B04C6}" type="presOf" srcId="{D1E65A71-7148-4C11-B750-3DA91E115E9B}" destId="{E964DA2F-45CD-4177-91E3-961B315C09D0}" srcOrd="0" destOrd="0" presId="urn:microsoft.com/office/officeart/2005/8/layout/cycle2"/>
    <dgm:cxn modelId="{83727EC7-6F9E-429C-8750-4495CA45EBAB}" type="presOf" srcId="{30E74B92-5A23-4FDE-999D-B384043A97CC}" destId="{AA0BDF66-0133-4C98-8EB0-3B5FA69C9E0C}" srcOrd="0" destOrd="0" presId="urn:microsoft.com/office/officeart/2005/8/layout/cycle2"/>
    <dgm:cxn modelId="{515D57D8-3E92-497E-9718-20267A5B2D37}" type="presOf" srcId="{B73642AE-9957-4F4B-B60A-8EB382664E26}" destId="{54412133-0134-4CFD-A331-B978600E0A17}" srcOrd="0" destOrd="0" presId="urn:microsoft.com/office/officeart/2005/8/layout/cycle2"/>
    <dgm:cxn modelId="{483D9411-FB4F-4B88-9420-1B35E4F0D7C7}" type="presOf" srcId="{D1E65A71-7148-4C11-B750-3DA91E115E9B}" destId="{3654EBAD-B0EF-4896-ADD6-D8A35D290D7A}" srcOrd="1" destOrd="0" presId="urn:microsoft.com/office/officeart/2005/8/layout/cycle2"/>
    <dgm:cxn modelId="{A27444F4-A6EA-4302-B632-D470C0738159}" type="presOf" srcId="{1A815795-82C4-4A40-8C33-B32C5E6E8F37}" destId="{780C0BC9-D6CF-40AD-8989-500ED6E733C2}" srcOrd="1" destOrd="0" presId="urn:microsoft.com/office/officeart/2005/8/layout/cycle2"/>
    <dgm:cxn modelId="{4270A9EC-08F3-4AB6-94A8-CECBA1508B2D}" type="presOf" srcId="{0979A374-31A1-494D-92F4-A37F523AC0C8}" destId="{C1CC695D-7989-4936-85F4-AB48435B2773}" srcOrd="1" destOrd="0" presId="urn:microsoft.com/office/officeart/2005/8/layout/cycle2"/>
    <dgm:cxn modelId="{CDA0F6B5-A995-477E-874E-1CDCA12A22A0}" type="presOf" srcId="{75CA4447-C2F7-410C-AA7B-D972A7C0AB35}" destId="{506F2CBC-1717-4E74-BB70-1FF1551691C5}" srcOrd="1" destOrd="0" presId="urn:microsoft.com/office/officeart/2005/8/layout/cycle2"/>
    <dgm:cxn modelId="{FB4E1627-7062-43CB-B863-29EBB2CC1F92}" srcId="{EA1B6A33-3FE0-4B4A-BA91-F96CF2BC57D5}" destId="{EA36276E-F4EC-4FEF-8FBB-1289607E3EE3}" srcOrd="1" destOrd="0" parTransId="{EEDF488F-2C21-4324-8E86-24E7AF61FC06}" sibTransId="{1A815795-82C4-4A40-8C33-B32C5E6E8F37}"/>
    <dgm:cxn modelId="{DC7A92A2-E3BD-4082-B42F-07E40DF1F4C0}" type="presOf" srcId="{561B0451-574B-44FA-BDAE-19314165BD80}" destId="{F6E345BF-0E59-47FB-9814-F264525BF5BB}" srcOrd="0" destOrd="0" presId="urn:microsoft.com/office/officeart/2005/8/layout/cycle2"/>
    <dgm:cxn modelId="{4754FCAD-2CA4-4107-8378-96FE1AC57708}" type="presOf" srcId="{BB6A1278-B173-441F-BD93-21E3DC3F8A83}" destId="{AF873F6C-4CC7-46D6-A795-500B5A4A27B6}" srcOrd="0" destOrd="0" presId="urn:microsoft.com/office/officeart/2005/8/layout/cycle2"/>
    <dgm:cxn modelId="{F7BAE45A-BE0E-4D6F-91DB-B7B3C3A318B6}" type="presParOf" srcId="{B36C648F-C0BA-4B0D-94E4-1ABD8A947BED}" destId="{AA0BDF66-0133-4C98-8EB0-3B5FA69C9E0C}" srcOrd="0" destOrd="0" presId="urn:microsoft.com/office/officeart/2005/8/layout/cycle2"/>
    <dgm:cxn modelId="{6A4887EE-A140-459B-A09F-5E570D7E2C98}" type="presParOf" srcId="{B36C648F-C0BA-4B0D-94E4-1ABD8A947BED}" destId="{574C16B6-F97C-4AA2-9C4E-A4C2254D7282}" srcOrd="1" destOrd="0" presId="urn:microsoft.com/office/officeart/2005/8/layout/cycle2"/>
    <dgm:cxn modelId="{89DDD3E3-1235-4E11-968C-8AF5D7DAB36D}" type="presParOf" srcId="{574C16B6-F97C-4AA2-9C4E-A4C2254D7282}" destId="{C1CC695D-7989-4936-85F4-AB48435B2773}" srcOrd="0" destOrd="0" presId="urn:microsoft.com/office/officeart/2005/8/layout/cycle2"/>
    <dgm:cxn modelId="{1117E7C9-894D-42D9-87D6-BC740BDF04C7}" type="presParOf" srcId="{B36C648F-C0BA-4B0D-94E4-1ABD8A947BED}" destId="{E4B99A80-D84A-423B-8339-BD94DD239ACE}" srcOrd="2" destOrd="0" presId="urn:microsoft.com/office/officeart/2005/8/layout/cycle2"/>
    <dgm:cxn modelId="{21915124-3EB9-4FF0-B5EE-4557C8C9ADC6}" type="presParOf" srcId="{B36C648F-C0BA-4B0D-94E4-1ABD8A947BED}" destId="{AB24B0EA-E6D3-4D38-94E2-AF5341EACBCB}" srcOrd="3" destOrd="0" presId="urn:microsoft.com/office/officeart/2005/8/layout/cycle2"/>
    <dgm:cxn modelId="{7F55E34A-0F27-40D1-98DC-87BBC2696332}" type="presParOf" srcId="{AB24B0EA-E6D3-4D38-94E2-AF5341EACBCB}" destId="{780C0BC9-D6CF-40AD-8989-500ED6E733C2}" srcOrd="0" destOrd="0" presId="urn:microsoft.com/office/officeart/2005/8/layout/cycle2"/>
    <dgm:cxn modelId="{A22DA604-B00E-46E6-A144-0A8716AD30F7}" type="presParOf" srcId="{B36C648F-C0BA-4B0D-94E4-1ABD8A947BED}" destId="{EE9DD6F1-A5C0-47B2-81F0-8665BD03FB48}" srcOrd="4" destOrd="0" presId="urn:microsoft.com/office/officeart/2005/8/layout/cycle2"/>
    <dgm:cxn modelId="{C182A09D-B0BB-4A19-962D-F51F32E1B667}" type="presParOf" srcId="{B36C648F-C0BA-4B0D-94E4-1ABD8A947BED}" destId="{54412133-0134-4CFD-A331-B978600E0A17}" srcOrd="5" destOrd="0" presId="urn:microsoft.com/office/officeart/2005/8/layout/cycle2"/>
    <dgm:cxn modelId="{CD38C1AF-ED52-4ED1-8889-510660835249}" type="presParOf" srcId="{54412133-0134-4CFD-A331-B978600E0A17}" destId="{4E853C0D-2196-4092-9B3E-0F329C09A008}" srcOrd="0" destOrd="0" presId="urn:microsoft.com/office/officeart/2005/8/layout/cycle2"/>
    <dgm:cxn modelId="{3094962E-BAEB-4AAE-B114-4DA02CB2D56C}" type="presParOf" srcId="{B36C648F-C0BA-4B0D-94E4-1ABD8A947BED}" destId="{1D8CA76C-464A-4BCB-93AC-2637296580D3}" srcOrd="6" destOrd="0" presId="urn:microsoft.com/office/officeart/2005/8/layout/cycle2"/>
    <dgm:cxn modelId="{76BFE21D-7126-4EC6-A319-3DEC2CAD85A4}" type="presParOf" srcId="{B36C648F-C0BA-4B0D-94E4-1ABD8A947BED}" destId="{AF873F6C-4CC7-46D6-A795-500B5A4A27B6}" srcOrd="7" destOrd="0" presId="urn:microsoft.com/office/officeart/2005/8/layout/cycle2"/>
    <dgm:cxn modelId="{4854E112-6783-4FA1-A98B-EBFC940E0EF4}" type="presParOf" srcId="{AF873F6C-4CC7-46D6-A795-500B5A4A27B6}" destId="{07E72543-F249-4C61-BAEF-7895B8772E29}" srcOrd="0" destOrd="0" presId="urn:microsoft.com/office/officeart/2005/8/layout/cycle2"/>
    <dgm:cxn modelId="{EA3A7E60-871A-43D6-B1B3-06CAD093CB53}" type="presParOf" srcId="{B36C648F-C0BA-4B0D-94E4-1ABD8A947BED}" destId="{F6E345BF-0E59-47FB-9814-F264525BF5BB}" srcOrd="8" destOrd="0" presId="urn:microsoft.com/office/officeart/2005/8/layout/cycle2"/>
    <dgm:cxn modelId="{64B32A1F-C875-4DC5-9039-D1816406A682}" type="presParOf" srcId="{B36C648F-C0BA-4B0D-94E4-1ABD8A947BED}" destId="{4C9416A7-054A-4A86-AE95-B8875ECB61FA}" srcOrd="9" destOrd="0" presId="urn:microsoft.com/office/officeart/2005/8/layout/cycle2"/>
    <dgm:cxn modelId="{E9FF9A3E-A2EF-489D-B7A1-805825EC9713}" type="presParOf" srcId="{4C9416A7-054A-4A86-AE95-B8875ECB61FA}" destId="{506F2CBC-1717-4E74-BB70-1FF1551691C5}" srcOrd="0" destOrd="0" presId="urn:microsoft.com/office/officeart/2005/8/layout/cycle2"/>
    <dgm:cxn modelId="{2055E35B-19E1-488B-901E-E344E8095B50}" type="presParOf" srcId="{B36C648F-C0BA-4B0D-94E4-1ABD8A947BED}" destId="{8F5140FB-4DB2-447C-A60A-200F9155F9B6}" srcOrd="10" destOrd="0" presId="urn:microsoft.com/office/officeart/2005/8/layout/cycle2"/>
    <dgm:cxn modelId="{FD3EAD22-DBD3-4578-8E95-AAFC3E5D8224}" type="presParOf" srcId="{B36C648F-C0BA-4B0D-94E4-1ABD8A947BED}" destId="{E964DA2F-45CD-4177-91E3-961B315C09D0}" srcOrd="11" destOrd="0" presId="urn:microsoft.com/office/officeart/2005/8/layout/cycle2"/>
    <dgm:cxn modelId="{3FCC91C9-16E4-45E7-AFF0-49AA4946D166}" type="presParOf" srcId="{E964DA2F-45CD-4177-91E3-961B315C09D0}" destId="{3654EBAD-B0EF-4896-ADD6-D8A35D290D7A}" srcOrd="0" destOrd="0" presId="urn:microsoft.com/office/officeart/2005/8/layout/cycle2"/>
  </dgm:cxnLst>
  <dgm:bg/>
  <dgm:whole/>
</dgm:dataModel>
</file>

<file path=ppt/diagrams/data4.xml><?xml version="1.0" encoding="utf-8"?>
<dgm:dataModel xmlns:dgm="http://schemas.openxmlformats.org/drawingml/2006/diagram" xmlns:a="http://schemas.openxmlformats.org/drawingml/2006/main">
  <dgm:ptLst>
    <dgm:pt modelId="{F56580BA-8170-430F-8E41-EE90BBEE385E}" type="doc">
      <dgm:prSet loTypeId="urn:microsoft.com/office/officeart/2005/8/layout/chevron2" loCatId="list" qsTypeId="urn:microsoft.com/office/officeart/2005/8/quickstyle/3d3" qsCatId="3D" csTypeId="urn:microsoft.com/office/officeart/2005/8/colors/colorful1" csCatId="colorful" phldr="1"/>
      <dgm:spPr/>
      <dgm:t>
        <a:bodyPr/>
        <a:lstStyle/>
        <a:p>
          <a:pPr rtl="1"/>
          <a:endParaRPr lang="ar-SA"/>
        </a:p>
      </dgm:t>
    </dgm:pt>
    <dgm:pt modelId="{AE2B09EB-E865-4F56-8982-2821C200FFF4}">
      <dgm:prSet phldrT="[نص]"/>
      <dgm:spPr/>
      <dgm:t>
        <a:bodyPr/>
        <a:lstStyle/>
        <a:p>
          <a:pPr rtl="1"/>
          <a:r>
            <a:rPr lang="ar-SA" dirty="0" smtClean="0"/>
            <a:t>1</a:t>
          </a:r>
          <a:endParaRPr lang="ar-SA" dirty="0"/>
        </a:p>
      </dgm:t>
    </dgm:pt>
    <dgm:pt modelId="{E514B586-438D-4730-92E2-5AD5CC69543B}" type="parTrans" cxnId="{24F2B282-F5FE-47BE-82C0-1A46CD0F2357}">
      <dgm:prSet/>
      <dgm:spPr/>
      <dgm:t>
        <a:bodyPr/>
        <a:lstStyle/>
        <a:p>
          <a:pPr rtl="1"/>
          <a:endParaRPr lang="ar-SA"/>
        </a:p>
      </dgm:t>
    </dgm:pt>
    <dgm:pt modelId="{810546AA-4F50-4537-8058-B43BF3504B1B}" type="sibTrans" cxnId="{24F2B282-F5FE-47BE-82C0-1A46CD0F2357}">
      <dgm:prSet/>
      <dgm:spPr/>
      <dgm:t>
        <a:bodyPr/>
        <a:lstStyle/>
        <a:p>
          <a:pPr rtl="1"/>
          <a:endParaRPr lang="ar-SA"/>
        </a:p>
      </dgm:t>
    </dgm:pt>
    <dgm:pt modelId="{72CDD0B0-EDDE-4428-BB35-7199B8B14359}">
      <dgm:prSet phldrT="[نص]"/>
      <dgm:spPr/>
      <dgm:t>
        <a:bodyPr/>
        <a:lstStyle/>
        <a:p>
          <a:pPr rtl="1"/>
          <a:r>
            <a:rPr lang="ar-SA" b="1" dirty="0" smtClean="0"/>
            <a:t>دراسة مقدمة من الدكتور إسماعيل صالح </a:t>
          </a:r>
          <a:r>
            <a:rPr lang="ar-SA" b="1" dirty="0" err="1" smtClean="0"/>
            <a:t>الفرا</a:t>
          </a:r>
          <a:r>
            <a:rPr lang="ar-SA" b="1" dirty="0" smtClean="0"/>
            <a:t>،بعنوان :صعوبات تعلم القراءة وتشخيصها ، وأساليب ملاحظتها ،ومعالجتها وفق آراء معلمي المرحلة الأساسية0 </a:t>
          </a:r>
          <a:endParaRPr lang="ar-SA" dirty="0"/>
        </a:p>
      </dgm:t>
    </dgm:pt>
    <dgm:pt modelId="{9180F941-2D30-4993-AB10-D61D2B6D9F60}" type="parTrans" cxnId="{E46C34C9-9ADB-4646-997C-4321EA07CE1B}">
      <dgm:prSet/>
      <dgm:spPr/>
      <dgm:t>
        <a:bodyPr/>
        <a:lstStyle/>
        <a:p>
          <a:pPr rtl="1"/>
          <a:endParaRPr lang="ar-SA"/>
        </a:p>
      </dgm:t>
    </dgm:pt>
    <dgm:pt modelId="{2BFEFA5C-FD55-42CF-B48F-F0827735B238}" type="sibTrans" cxnId="{E46C34C9-9ADB-4646-997C-4321EA07CE1B}">
      <dgm:prSet/>
      <dgm:spPr/>
      <dgm:t>
        <a:bodyPr/>
        <a:lstStyle/>
        <a:p>
          <a:pPr rtl="1"/>
          <a:endParaRPr lang="ar-SA"/>
        </a:p>
      </dgm:t>
    </dgm:pt>
    <dgm:pt modelId="{FD491BF9-E656-4D96-BE03-B87A3A1F8A93}">
      <dgm:prSet phldrT="[نص]"/>
      <dgm:spPr/>
      <dgm:t>
        <a:bodyPr/>
        <a:lstStyle/>
        <a:p>
          <a:pPr rtl="1"/>
          <a:r>
            <a:rPr lang="ar-SA" dirty="0" smtClean="0"/>
            <a:t>2</a:t>
          </a:r>
          <a:endParaRPr lang="ar-SA" dirty="0"/>
        </a:p>
      </dgm:t>
    </dgm:pt>
    <dgm:pt modelId="{574E43D4-CD8B-475F-A36D-EC35386E6BEB}" type="parTrans" cxnId="{8ABEFBBC-6E07-4244-BAEE-5397A493C7E2}">
      <dgm:prSet/>
      <dgm:spPr/>
      <dgm:t>
        <a:bodyPr/>
        <a:lstStyle/>
        <a:p>
          <a:pPr rtl="1"/>
          <a:endParaRPr lang="ar-SA"/>
        </a:p>
      </dgm:t>
    </dgm:pt>
    <dgm:pt modelId="{F122A5DA-010C-4B53-930C-75FF863509B9}" type="sibTrans" cxnId="{8ABEFBBC-6E07-4244-BAEE-5397A493C7E2}">
      <dgm:prSet/>
      <dgm:spPr/>
      <dgm:t>
        <a:bodyPr/>
        <a:lstStyle/>
        <a:p>
          <a:pPr rtl="1"/>
          <a:endParaRPr lang="ar-SA"/>
        </a:p>
      </dgm:t>
    </dgm:pt>
    <dgm:pt modelId="{1CA057AB-828A-4A88-B35F-09B49311B8A5}">
      <dgm:prSet phldrT="[نص]"/>
      <dgm:spPr/>
      <dgm:t>
        <a:bodyPr/>
        <a:lstStyle/>
        <a:p>
          <a:pPr rtl="1"/>
          <a:r>
            <a:rPr lang="ar-SA" b="1" dirty="0" smtClean="0"/>
            <a:t>دراسة مقدمة من </a:t>
          </a:r>
          <a:r>
            <a:rPr lang="ar-SA" b="1" dirty="0" err="1" smtClean="0"/>
            <a:t>الرمحي</a:t>
          </a:r>
          <a:r>
            <a:rPr lang="ar-SA" b="1" dirty="0" smtClean="0"/>
            <a:t> ،إبراهيم بن محمد بن </a:t>
          </a:r>
          <a:r>
            <a:rPr lang="ar-SA" b="1" dirty="0" err="1" smtClean="0"/>
            <a:t>عبدالله</a:t>
          </a:r>
          <a:r>
            <a:rPr lang="ar-SA" b="1" dirty="0" smtClean="0"/>
            <a:t> 2017/1عن فاعلية برنامج مقترح لمعالجة الضعف القرائي لدى التلاميذ في التعليم الأساسي بمحافظة الظاهرة بسلطنة عمان0</a:t>
          </a:r>
          <a:endParaRPr lang="ar-SA" dirty="0"/>
        </a:p>
      </dgm:t>
    </dgm:pt>
    <dgm:pt modelId="{91CD2C85-89F7-456C-B4D5-9BD65A9C05BF}" type="parTrans" cxnId="{A66F5204-83C6-4EC1-9A99-A039CF056BA9}">
      <dgm:prSet/>
      <dgm:spPr/>
      <dgm:t>
        <a:bodyPr/>
        <a:lstStyle/>
        <a:p>
          <a:pPr rtl="1"/>
          <a:endParaRPr lang="ar-SA"/>
        </a:p>
      </dgm:t>
    </dgm:pt>
    <dgm:pt modelId="{8E6F3ACC-5D43-41D9-9347-4A74ED92E763}" type="sibTrans" cxnId="{A66F5204-83C6-4EC1-9A99-A039CF056BA9}">
      <dgm:prSet/>
      <dgm:spPr/>
      <dgm:t>
        <a:bodyPr/>
        <a:lstStyle/>
        <a:p>
          <a:pPr rtl="1"/>
          <a:endParaRPr lang="ar-SA"/>
        </a:p>
      </dgm:t>
    </dgm:pt>
    <dgm:pt modelId="{0E441E9A-96F9-4A63-91DD-A7505B02C4AF}">
      <dgm:prSet phldrT="[نص]"/>
      <dgm:spPr/>
      <dgm:t>
        <a:bodyPr/>
        <a:lstStyle/>
        <a:p>
          <a:pPr rtl="1"/>
          <a:r>
            <a:rPr lang="ar-SA" dirty="0" smtClean="0"/>
            <a:t>3</a:t>
          </a:r>
          <a:endParaRPr lang="ar-SA" dirty="0"/>
        </a:p>
      </dgm:t>
    </dgm:pt>
    <dgm:pt modelId="{B4159C71-30FA-477B-B4EC-143B86DDBC4D}" type="parTrans" cxnId="{44468B2A-D1CF-44FD-AD51-E1B5438DFC7D}">
      <dgm:prSet/>
      <dgm:spPr/>
      <dgm:t>
        <a:bodyPr/>
        <a:lstStyle/>
        <a:p>
          <a:pPr rtl="1"/>
          <a:endParaRPr lang="ar-SA"/>
        </a:p>
      </dgm:t>
    </dgm:pt>
    <dgm:pt modelId="{275212A2-78E4-49D8-ADC2-35D464EEE96A}" type="sibTrans" cxnId="{44468B2A-D1CF-44FD-AD51-E1B5438DFC7D}">
      <dgm:prSet/>
      <dgm:spPr/>
      <dgm:t>
        <a:bodyPr/>
        <a:lstStyle/>
        <a:p>
          <a:pPr rtl="1"/>
          <a:endParaRPr lang="ar-SA"/>
        </a:p>
      </dgm:t>
    </dgm:pt>
    <dgm:pt modelId="{5FB0D506-FFBC-49F1-B851-0C1365229C70}">
      <dgm:prSet phldrT="[نص]"/>
      <dgm:spPr/>
      <dgm:t>
        <a:bodyPr/>
        <a:lstStyle/>
        <a:p>
          <a:pPr rtl="1"/>
          <a:r>
            <a:rPr lang="ar-SA" b="1" dirty="0" smtClean="0"/>
            <a:t>دراسة مقدمة من </a:t>
          </a:r>
          <a:r>
            <a:rPr lang="ar-SA" b="1" dirty="0" err="1" smtClean="0"/>
            <a:t>الجميلي</a:t>
          </a:r>
          <a:r>
            <a:rPr lang="ar-SA" b="1" dirty="0" smtClean="0"/>
            <a:t>،2004 حيث هدفت الدراسة إلى التعرف على صعوبات تعليم القراءة والكتابة للتلاميذ المبتدئين من وجهة نظر المعلمين والمشرفين في محافظة بغداد0 </a:t>
          </a:r>
          <a:endParaRPr lang="ar-SA" dirty="0"/>
        </a:p>
      </dgm:t>
    </dgm:pt>
    <dgm:pt modelId="{005EF90F-193B-4B68-96A3-4E4FF2A20290}" type="parTrans" cxnId="{915DAF88-9B8E-484B-B186-C0336DC97FFD}">
      <dgm:prSet/>
      <dgm:spPr/>
      <dgm:t>
        <a:bodyPr/>
        <a:lstStyle/>
        <a:p>
          <a:pPr rtl="1"/>
          <a:endParaRPr lang="ar-SA"/>
        </a:p>
      </dgm:t>
    </dgm:pt>
    <dgm:pt modelId="{8418E74E-A57C-4F51-9B94-F9AEF6FCC8B5}" type="sibTrans" cxnId="{915DAF88-9B8E-484B-B186-C0336DC97FFD}">
      <dgm:prSet/>
      <dgm:spPr/>
      <dgm:t>
        <a:bodyPr/>
        <a:lstStyle/>
        <a:p>
          <a:pPr rtl="1"/>
          <a:endParaRPr lang="ar-SA"/>
        </a:p>
      </dgm:t>
    </dgm:pt>
    <dgm:pt modelId="{8235E94E-00DE-4A1A-B318-8CDDB85235AC}" type="pres">
      <dgm:prSet presAssocID="{F56580BA-8170-430F-8E41-EE90BBEE385E}" presName="linearFlow" presStyleCnt="0">
        <dgm:presLayoutVars>
          <dgm:dir val="rev"/>
          <dgm:animLvl val="lvl"/>
          <dgm:resizeHandles val="exact"/>
        </dgm:presLayoutVars>
      </dgm:prSet>
      <dgm:spPr/>
    </dgm:pt>
    <dgm:pt modelId="{CC9A3C78-31FD-42F1-9639-CD0223336DCD}" type="pres">
      <dgm:prSet presAssocID="{AE2B09EB-E865-4F56-8982-2821C200FFF4}" presName="composite" presStyleCnt="0"/>
      <dgm:spPr/>
    </dgm:pt>
    <dgm:pt modelId="{1C6218AE-C0A6-47F5-A117-19850F2A0465}" type="pres">
      <dgm:prSet presAssocID="{AE2B09EB-E865-4F56-8982-2821C200FFF4}" presName="parentText" presStyleLbl="alignNode1" presStyleIdx="0" presStyleCnt="3">
        <dgm:presLayoutVars>
          <dgm:chMax val="1"/>
          <dgm:bulletEnabled val="1"/>
        </dgm:presLayoutVars>
      </dgm:prSet>
      <dgm:spPr/>
    </dgm:pt>
    <dgm:pt modelId="{C30AD95C-87EB-41C7-AABE-DB8B67AC20E0}" type="pres">
      <dgm:prSet presAssocID="{AE2B09EB-E865-4F56-8982-2821C200FFF4}" presName="descendantText" presStyleLbl="alignAcc1" presStyleIdx="0" presStyleCnt="3">
        <dgm:presLayoutVars>
          <dgm:bulletEnabled val="1"/>
        </dgm:presLayoutVars>
      </dgm:prSet>
      <dgm:spPr/>
      <dgm:t>
        <a:bodyPr/>
        <a:lstStyle/>
        <a:p>
          <a:pPr rtl="1"/>
          <a:endParaRPr lang="ar-SA"/>
        </a:p>
      </dgm:t>
    </dgm:pt>
    <dgm:pt modelId="{79C312AD-FF36-4721-BAC2-098BDF239D72}" type="pres">
      <dgm:prSet presAssocID="{810546AA-4F50-4537-8058-B43BF3504B1B}" presName="sp" presStyleCnt="0"/>
      <dgm:spPr/>
    </dgm:pt>
    <dgm:pt modelId="{D1735D2F-840F-4313-A0D5-F14CC954169B}" type="pres">
      <dgm:prSet presAssocID="{FD491BF9-E656-4D96-BE03-B87A3A1F8A93}" presName="composite" presStyleCnt="0"/>
      <dgm:spPr/>
    </dgm:pt>
    <dgm:pt modelId="{BB15AD75-B2FE-4DDE-B1C3-289E0FCD8294}" type="pres">
      <dgm:prSet presAssocID="{FD491BF9-E656-4D96-BE03-B87A3A1F8A93}" presName="parentText" presStyleLbl="alignNode1" presStyleIdx="1" presStyleCnt="3">
        <dgm:presLayoutVars>
          <dgm:chMax val="1"/>
          <dgm:bulletEnabled val="1"/>
        </dgm:presLayoutVars>
      </dgm:prSet>
      <dgm:spPr/>
    </dgm:pt>
    <dgm:pt modelId="{FA920B72-C7AE-4212-BE15-70130A9A2592}" type="pres">
      <dgm:prSet presAssocID="{FD491BF9-E656-4D96-BE03-B87A3A1F8A93}" presName="descendantText" presStyleLbl="alignAcc1" presStyleIdx="1" presStyleCnt="3">
        <dgm:presLayoutVars>
          <dgm:bulletEnabled val="1"/>
        </dgm:presLayoutVars>
      </dgm:prSet>
      <dgm:spPr/>
      <dgm:t>
        <a:bodyPr/>
        <a:lstStyle/>
        <a:p>
          <a:pPr rtl="1"/>
          <a:endParaRPr lang="ar-SA"/>
        </a:p>
      </dgm:t>
    </dgm:pt>
    <dgm:pt modelId="{37D79B83-6BA0-4181-B698-A168CE17C771}" type="pres">
      <dgm:prSet presAssocID="{F122A5DA-010C-4B53-930C-75FF863509B9}" presName="sp" presStyleCnt="0"/>
      <dgm:spPr/>
    </dgm:pt>
    <dgm:pt modelId="{FC74D598-322A-4D92-B1E0-E8A6BE03A6F3}" type="pres">
      <dgm:prSet presAssocID="{0E441E9A-96F9-4A63-91DD-A7505B02C4AF}" presName="composite" presStyleCnt="0"/>
      <dgm:spPr/>
    </dgm:pt>
    <dgm:pt modelId="{8A04FA49-0F07-412D-9DA2-93A3690BF309}" type="pres">
      <dgm:prSet presAssocID="{0E441E9A-96F9-4A63-91DD-A7505B02C4AF}" presName="parentText" presStyleLbl="alignNode1" presStyleIdx="2" presStyleCnt="3">
        <dgm:presLayoutVars>
          <dgm:chMax val="1"/>
          <dgm:bulletEnabled val="1"/>
        </dgm:presLayoutVars>
      </dgm:prSet>
      <dgm:spPr/>
    </dgm:pt>
    <dgm:pt modelId="{715CEFD6-1EAA-4568-A543-DB9B82B98FD1}" type="pres">
      <dgm:prSet presAssocID="{0E441E9A-96F9-4A63-91DD-A7505B02C4AF}" presName="descendantText" presStyleLbl="alignAcc1" presStyleIdx="2" presStyleCnt="3">
        <dgm:presLayoutVars>
          <dgm:bulletEnabled val="1"/>
        </dgm:presLayoutVars>
      </dgm:prSet>
      <dgm:spPr/>
      <dgm:t>
        <a:bodyPr/>
        <a:lstStyle/>
        <a:p>
          <a:pPr rtl="1"/>
          <a:endParaRPr lang="ar-SA"/>
        </a:p>
      </dgm:t>
    </dgm:pt>
  </dgm:ptLst>
  <dgm:cxnLst>
    <dgm:cxn modelId="{5A768E82-AAD4-4F94-A94A-6ED013ABB86F}" type="presOf" srcId="{F56580BA-8170-430F-8E41-EE90BBEE385E}" destId="{8235E94E-00DE-4A1A-B318-8CDDB85235AC}" srcOrd="0" destOrd="0" presId="urn:microsoft.com/office/officeart/2005/8/layout/chevron2"/>
    <dgm:cxn modelId="{44468B2A-D1CF-44FD-AD51-E1B5438DFC7D}" srcId="{F56580BA-8170-430F-8E41-EE90BBEE385E}" destId="{0E441E9A-96F9-4A63-91DD-A7505B02C4AF}" srcOrd="2" destOrd="0" parTransId="{B4159C71-30FA-477B-B4EC-143B86DDBC4D}" sibTransId="{275212A2-78E4-49D8-ADC2-35D464EEE96A}"/>
    <dgm:cxn modelId="{A66F5204-83C6-4EC1-9A99-A039CF056BA9}" srcId="{FD491BF9-E656-4D96-BE03-B87A3A1F8A93}" destId="{1CA057AB-828A-4A88-B35F-09B49311B8A5}" srcOrd="0" destOrd="0" parTransId="{91CD2C85-89F7-456C-B4D5-9BD65A9C05BF}" sibTransId="{8E6F3ACC-5D43-41D9-9347-4A74ED92E763}"/>
    <dgm:cxn modelId="{8ABEFBBC-6E07-4244-BAEE-5397A493C7E2}" srcId="{F56580BA-8170-430F-8E41-EE90BBEE385E}" destId="{FD491BF9-E656-4D96-BE03-B87A3A1F8A93}" srcOrd="1" destOrd="0" parTransId="{574E43D4-CD8B-475F-A36D-EC35386E6BEB}" sibTransId="{F122A5DA-010C-4B53-930C-75FF863509B9}"/>
    <dgm:cxn modelId="{B37105A8-A285-4B96-A7B6-BAB5A25B511E}" type="presOf" srcId="{AE2B09EB-E865-4F56-8982-2821C200FFF4}" destId="{1C6218AE-C0A6-47F5-A117-19850F2A0465}" srcOrd="0" destOrd="0" presId="urn:microsoft.com/office/officeart/2005/8/layout/chevron2"/>
    <dgm:cxn modelId="{915DAF88-9B8E-484B-B186-C0336DC97FFD}" srcId="{0E441E9A-96F9-4A63-91DD-A7505B02C4AF}" destId="{5FB0D506-FFBC-49F1-B851-0C1365229C70}" srcOrd="0" destOrd="0" parTransId="{005EF90F-193B-4B68-96A3-4E4FF2A20290}" sibTransId="{8418E74E-A57C-4F51-9B94-F9AEF6FCC8B5}"/>
    <dgm:cxn modelId="{19642DE6-AEF0-4B0A-95BC-A4A1648FF17F}" type="presOf" srcId="{72CDD0B0-EDDE-4428-BB35-7199B8B14359}" destId="{C30AD95C-87EB-41C7-AABE-DB8B67AC20E0}" srcOrd="0" destOrd="0" presId="urn:microsoft.com/office/officeart/2005/8/layout/chevron2"/>
    <dgm:cxn modelId="{E46C34C9-9ADB-4646-997C-4321EA07CE1B}" srcId="{AE2B09EB-E865-4F56-8982-2821C200FFF4}" destId="{72CDD0B0-EDDE-4428-BB35-7199B8B14359}" srcOrd="0" destOrd="0" parTransId="{9180F941-2D30-4993-AB10-D61D2B6D9F60}" sibTransId="{2BFEFA5C-FD55-42CF-B48F-F0827735B238}"/>
    <dgm:cxn modelId="{7693038F-3D7B-4AD1-ACB3-D300D9A71856}" type="presOf" srcId="{FD491BF9-E656-4D96-BE03-B87A3A1F8A93}" destId="{BB15AD75-B2FE-4DDE-B1C3-289E0FCD8294}" srcOrd="0" destOrd="0" presId="urn:microsoft.com/office/officeart/2005/8/layout/chevron2"/>
    <dgm:cxn modelId="{3805151C-B313-4BD4-A472-5C33FD495B0D}" type="presOf" srcId="{0E441E9A-96F9-4A63-91DD-A7505B02C4AF}" destId="{8A04FA49-0F07-412D-9DA2-93A3690BF309}" srcOrd="0" destOrd="0" presId="urn:microsoft.com/office/officeart/2005/8/layout/chevron2"/>
    <dgm:cxn modelId="{1D5E905E-54B6-4F59-9A4B-1C3737F331EC}" type="presOf" srcId="{5FB0D506-FFBC-49F1-B851-0C1365229C70}" destId="{715CEFD6-1EAA-4568-A543-DB9B82B98FD1}" srcOrd="0" destOrd="0" presId="urn:microsoft.com/office/officeart/2005/8/layout/chevron2"/>
    <dgm:cxn modelId="{24F2B282-F5FE-47BE-82C0-1A46CD0F2357}" srcId="{F56580BA-8170-430F-8E41-EE90BBEE385E}" destId="{AE2B09EB-E865-4F56-8982-2821C200FFF4}" srcOrd="0" destOrd="0" parTransId="{E514B586-438D-4730-92E2-5AD5CC69543B}" sibTransId="{810546AA-4F50-4537-8058-B43BF3504B1B}"/>
    <dgm:cxn modelId="{3DCDAE08-4854-47C9-AE3B-5797C0DCC814}" type="presOf" srcId="{1CA057AB-828A-4A88-B35F-09B49311B8A5}" destId="{FA920B72-C7AE-4212-BE15-70130A9A2592}" srcOrd="0" destOrd="0" presId="urn:microsoft.com/office/officeart/2005/8/layout/chevron2"/>
    <dgm:cxn modelId="{EA01286E-6D81-421C-9691-78C40C24EDD1}" type="presParOf" srcId="{8235E94E-00DE-4A1A-B318-8CDDB85235AC}" destId="{CC9A3C78-31FD-42F1-9639-CD0223336DCD}" srcOrd="0" destOrd="0" presId="urn:microsoft.com/office/officeart/2005/8/layout/chevron2"/>
    <dgm:cxn modelId="{92E44B9E-6B0E-4A25-88CC-18D1C920C832}" type="presParOf" srcId="{CC9A3C78-31FD-42F1-9639-CD0223336DCD}" destId="{1C6218AE-C0A6-47F5-A117-19850F2A0465}" srcOrd="0" destOrd="0" presId="urn:microsoft.com/office/officeart/2005/8/layout/chevron2"/>
    <dgm:cxn modelId="{3AD00F0B-863A-438F-94C6-3A71E362B376}" type="presParOf" srcId="{CC9A3C78-31FD-42F1-9639-CD0223336DCD}" destId="{C30AD95C-87EB-41C7-AABE-DB8B67AC20E0}" srcOrd="1" destOrd="0" presId="urn:microsoft.com/office/officeart/2005/8/layout/chevron2"/>
    <dgm:cxn modelId="{CA0F2464-4598-4932-A824-8FB4EFF0DF42}" type="presParOf" srcId="{8235E94E-00DE-4A1A-B318-8CDDB85235AC}" destId="{79C312AD-FF36-4721-BAC2-098BDF239D72}" srcOrd="1" destOrd="0" presId="urn:microsoft.com/office/officeart/2005/8/layout/chevron2"/>
    <dgm:cxn modelId="{543FC8FC-D2A0-4C21-A08B-F99192ABC2A5}" type="presParOf" srcId="{8235E94E-00DE-4A1A-B318-8CDDB85235AC}" destId="{D1735D2F-840F-4313-A0D5-F14CC954169B}" srcOrd="2" destOrd="0" presId="urn:microsoft.com/office/officeart/2005/8/layout/chevron2"/>
    <dgm:cxn modelId="{AD8FF7B3-9208-4CFE-A98D-93CFE1EDE8F1}" type="presParOf" srcId="{D1735D2F-840F-4313-A0D5-F14CC954169B}" destId="{BB15AD75-B2FE-4DDE-B1C3-289E0FCD8294}" srcOrd="0" destOrd="0" presId="urn:microsoft.com/office/officeart/2005/8/layout/chevron2"/>
    <dgm:cxn modelId="{F04702D9-2438-43E5-A525-BB2272BD0ADE}" type="presParOf" srcId="{D1735D2F-840F-4313-A0D5-F14CC954169B}" destId="{FA920B72-C7AE-4212-BE15-70130A9A2592}" srcOrd="1" destOrd="0" presId="urn:microsoft.com/office/officeart/2005/8/layout/chevron2"/>
    <dgm:cxn modelId="{EDED6485-1F00-4EBB-9CBA-B5FCA7BE7C57}" type="presParOf" srcId="{8235E94E-00DE-4A1A-B318-8CDDB85235AC}" destId="{37D79B83-6BA0-4181-B698-A168CE17C771}" srcOrd="3" destOrd="0" presId="urn:microsoft.com/office/officeart/2005/8/layout/chevron2"/>
    <dgm:cxn modelId="{D15C3DC4-AF70-4EE9-81A9-F4AC20B1DE02}" type="presParOf" srcId="{8235E94E-00DE-4A1A-B318-8CDDB85235AC}" destId="{FC74D598-322A-4D92-B1E0-E8A6BE03A6F3}" srcOrd="4" destOrd="0" presId="urn:microsoft.com/office/officeart/2005/8/layout/chevron2"/>
    <dgm:cxn modelId="{E0156991-B6C3-471F-9595-8E510D170C2E}" type="presParOf" srcId="{FC74D598-322A-4D92-B1E0-E8A6BE03A6F3}" destId="{8A04FA49-0F07-412D-9DA2-93A3690BF309}" srcOrd="0" destOrd="0" presId="urn:microsoft.com/office/officeart/2005/8/layout/chevron2"/>
    <dgm:cxn modelId="{670D7106-B1EC-45CE-A5B8-555AC9912847}" type="presParOf" srcId="{FC74D598-322A-4D92-B1E0-E8A6BE03A6F3}" destId="{715CEFD6-1EAA-4568-A543-DB9B82B98FD1}" srcOrd="1" destOrd="0" presId="urn:microsoft.com/office/officeart/2005/8/layout/chevron2"/>
  </dgm:cxnLst>
  <dgm:bg/>
  <dgm:whole/>
</dgm:dataModel>
</file>

<file path=ppt/diagrams/data5.xml><?xml version="1.0" encoding="utf-8"?>
<dgm:dataModel xmlns:dgm="http://schemas.openxmlformats.org/drawingml/2006/diagram" xmlns:a="http://schemas.openxmlformats.org/drawingml/2006/main">
  <dgm:ptLst>
    <dgm:pt modelId="{1088515C-D5A6-4418-AC09-226580E797A2}" type="doc">
      <dgm:prSet loTypeId="urn:microsoft.com/office/officeart/2005/8/layout/default" loCatId="list" qsTypeId="urn:microsoft.com/office/officeart/2005/8/quickstyle/3d2" qsCatId="3D" csTypeId="urn:microsoft.com/office/officeart/2005/8/colors/accent3_4" csCatId="accent3" phldr="1"/>
      <dgm:spPr/>
      <dgm:t>
        <a:bodyPr/>
        <a:lstStyle/>
        <a:p>
          <a:pPr rtl="1"/>
          <a:endParaRPr lang="ar-SA"/>
        </a:p>
      </dgm:t>
    </dgm:pt>
    <dgm:pt modelId="{000A89CB-F11E-44A0-B569-8B07927D7683}">
      <dgm:prSet phldrT="[نص]"/>
      <dgm:spPr/>
      <dgm:t>
        <a:bodyPr/>
        <a:lstStyle/>
        <a:p>
          <a:pPr rtl="1"/>
          <a:r>
            <a:rPr lang="ar-SA" b="1" dirty="0" smtClean="0">
              <a:solidFill>
                <a:schemeClr val="tx1"/>
              </a:solidFill>
            </a:rPr>
            <a:t>3-المتابعة الجادة والمستمرة للأساليب التي يتبعها معلمو ومعلمات الصفوف الأولية تدريسا وتقويما في أثناء معالجتهم للضعف في مهارات اللغة الأربع ، وتقديم حوافز تشجيعية لهم /ـن0 </a:t>
          </a:r>
          <a:endParaRPr lang="ar-SA" dirty="0">
            <a:solidFill>
              <a:schemeClr val="tx1"/>
            </a:solidFill>
          </a:endParaRPr>
        </a:p>
      </dgm:t>
    </dgm:pt>
    <dgm:pt modelId="{CE0D9A38-DE52-4613-94E7-264865FB2DAA}" type="parTrans" cxnId="{2602CC83-2875-41C7-A705-62BCE1306B8B}">
      <dgm:prSet/>
      <dgm:spPr/>
      <dgm:t>
        <a:bodyPr/>
        <a:lstStyle/>
        <a:p>
          <a:pPr rtl="1"/>
          <a:endParaRPr lang="ar-SA">
            <a:solidFill>
              <a:schemeClr val="tx1"/>
            </a:solidFill>
          </a:endParaRPr>
        </a:p>
      </dgm:t>
    </dgm:pt>
    <dgm:pt modelId="{3E88159F-213E-4A8F-8766-3F2E45978AE8}" type="sibTrans" cxnId="{2602CC83-2875-41C7-A705-62BCE1306B8B}">
      <dgm:prSet/>
      <dgm:spPr/>
      <dgm:t>
        <a:bodyPr/>
        <a:lstStyle/>
        <a:p>
          <a:pPr rtl="1"/>
          <a:endParaRPr lang="ar-SA">
            <a:solidFill>
              <a:schemeClr val="tx1"/>
            </a:solidFill>
          </a:endParaRPr>
        </a:p>
      </dgm:t>
    </dgm:pt>
    <dgm:pt modelId="{BAD997B1-EF66-4B8C-A068-4CF6236866EC}">
      <dgm:prSet phldrT="[نص]"/>
      <dgm:spPr/>
      <dgm:t>
        <a:bodyPr/>
        <a:lstStyle/>
        <a:p>
          <a:pPr rtl="1"/>
          <a:r>
            <a:rPr lang="ar-SA" b="1" dirty="0" smtClean="0">
              <a:solidFill>
                <a:schemeClr val="tx1"/>
              </a:solidFill>
            </a:rPr>
            <a:t>2 تدريب معلمي ومعلمات الصفوف الأولية على أساليب وطرائق تدريس حديثة تساعد على تقديم الطرق العلاجية المقترحة لعلاج الضعف0 </a:t>
          </a:r>
          <a:endParaRPr lang="ar-SA" dirty="0">
            <a:solidFill>
              <a:schemeClr val="tx1"/>
            </a:solidFill>
          </a:endParaRPr>
        </a:p>
      </dgm:t>
    </dgm:pt>
    <dgm:pt modelId="{CF962F9C-D8BC-49E6-A653-5716509EA5E2}" type="parTrans" cxnId="{514A66EF-E14B-4D4C-8608-024698F0BCCF}">
      <dgm:prSet/>
      <dgm:spPr/>
      <dgm:t>
        <a:bodyPr/>
        <a:lstStyle/>
        <a:p>
          <a:pPr rtl="1"/>
          <a:endParaRPr lang="ar-SA">
            <a:solidFill>
              <a:schemeClr val="tx1"/>
            </a:solidFill>
          </a:endParaRPr>
        </a:p>
      </dgm:t>
    </dgm:pt>
    <dgm:pt modelId="{949AD395-E36B-4265-B941-57DFCE49526B}" type="sibTrans" cxnId="{514A66EF-E14B-4D4C-8608-024698F0BCCF}">
      <dgm:prSet/>
      <dgm:spPr/>
      <dgm:t>
        <a:bodyPr/>
        <a:lstStyle/>
        <a:p>
          <a:pPr rtl="1"/>
          <a:endParaRPr lang="ar-SA">
            <a:solidFill>
              <a:schemeClr val="tx1"/>
            </a:solidFill>
          </a:endParaRPr>
        </a:p>
      </dgm:t>
    </dgm:pt>
    <dgm:pt modelId="{F65F37D4-3055-4650-9137-5BB3BEB5DE7E}">
      <dgm:prSet phldrT="[نص]"/>
      <dgm:spPr/>
      <dgm:t>
        <a:bodyPr/>
        <a:lstStyle/>
        <a:p>
          <a:pPr rtl="1"/>
          <a:r>
            <a:rPr lang="ar-SA" b="1" dirty="0" smtClean="0">
              <a:solidFill>
                <a:schemeClr val="tx1"/>
              </a:solidFill>
            </a:rPr>
            <a:t>1- وضع دليل للمعايير وطرق علاج الضعف فيها ؛ليكون خير معين لمعلمي ومعلمات الصفوف الأولية0</a:t>
          </a:r>
          <a:endParaRPr lang="ar-SA" dirty="0">
            <a:solidFill>
              <a:schemeClr val="tx1"/>
            </a:solidFill>
          </a:endParaRPr>
        </a:p>
      </dgm:t>
    </dgm:pt>
    <dgm:pt modelId="{204BE4FD-AF36-417D-901A-7D36E89FF0CA}" type="parTrans" cxnId="{B462C800-F5DC-4DB2-A29A-219A307C5B50}">
      <dgm:prSet/>
      <dgm:spPr/>
      <dgm:t>
        <a:bodyPr/>
        <a:lstStyle/>
        <a:p>
          <a:pPr rtl="1"/>
          <a:endParaRPr lang="ar-SA">
            <a:solidFill>
              <a:schemeClr val="tx1"/>
            </a:solidFill>
          </a:endParaRPr>
        </a:p>
      </dgm:t>
    </dgm:pt>
    <dgm:pt modelId="{0463A5AA-05B4-487B-9DDA-FB78276B3876}" type="sibTrans" cxnId="{B462C800-F5DC-4DB2-A29A-219A307C5B50}">
      <dgm:prSet/>
      <dgm:spPr/>
      <dgm:t>
        <a:bodyPr/>
        <a:lstStyle/>
        <a:p>
          <a:pPr rtl="1"/>
          <a:endParaRPr lang="ar-SA">
            <a:solidFill>
              <a:schemeClr val="tx1"/>
            </a:solidFill>
          </a:endParaRPr>
        </a:p>
      </dgm:t>
    </dgm:pt>
    <dgm:pt modelId="{E5BB3A44-DAD5-497A-AE75-86D5FB62B48E}">
      <dgm:prSet phldrT="[نص]"/>
      <dgm:spPr/>
      <dgm:t>
        <a:bodyPr/>
        <a:lstStyle/>
        <a:p>
          <a:pPr rtl="1"/>
          <a:r>
            <a:rPr lang="ar-SA" b="1" dirty="0" smtClean="0">
              <a:solidFill>
                <a:schemeClr val="tx1"/>
              </a:solidFill>
            </a:rPr>
            <a:t>4- الاهتمام بالأنشطة التربوية التعليمية العلاجية بما يراعي الفروق الفردية بين المتعلمين /المتعلمات 0 </a:t>
          </a:r>
          <a:endParaRPr lang="ar-SA" dirty="0">
            <a:solidFill>
              <a:schemeClr val="tx1"/>
            </a:solidFill>
          </a:endParaRPr>
        </a:p>
      </dgm:t>
    </dgm:pt>
    <dgm:pt modelId="{59EBB4AB-6A48-4573-9AC2-46C915A621CC}" type="parTrans" cxnId="{BDA91C2E-A764-433D-8561-9BB5693ABE61}">
      <dgm:prSet/>
      <dgm:spPr/>
      <dgm:t>
        <a:bodyPr/>
        <a:lstStyle/>
        <a:p>
          <a:pPr rtl="1"/>
          <a:endParaRPr lang="ar-SA">
            <a:solidFill>
              <a:schemeClr val="tx1"/>
            </a:solidFill>
          </a:endParaRPr>
        </a:p>
      </dgm:t>
    </dgm:pt>
    <dgm:pt modelId="{99FE0E0B-07A8-4548-AF2E-92C7DAF2547F}" type="sibTrans" cxnId="{BDA91C2E-A764-433D-8561-9BB5693ABE61}">
      <dgm:prSet/>
      <dgm:spPr/>
      <dgm:t>
        <a:bodyPr/>
        <a:lstStyle/>
        <a:p>
          <a:pPr rtl="1"/>
          <a:endParaRPr lang="ar-SA">
            <a:solidFill>
              <a:schemeClr val="tx1"/>
            </a:solidFill>
          </a:endParaRPr>
        </a:p>
      </dgm:t>
    </dgm:pt>
    <dgm:pt modelId="{F4596015-6BAC-4F36-A31D-ECE75EF694CB}">
      <dgm:prSet phldrT="[نص]"/>
      <dgm:spPr/>
      <dgm:t>
        <a:bodyPr/>
        <a:lstStyle/>
        <a:p>
          <a:pPr rtl="1"/>
          <a:r>
            <a:rPr lang="ar-SA" b="1" dirty="0" smtClean="0">
              <a:solidFill>
                <a:schemeClr val="tx1"/>
              </a:solidFill>
            </a:rPr>
            <a:t>7-التواصل المستمر بين المدرسة وأولياء الأمور، وتبصيرهم بمستوى أبنائهم، وإشراكهم في علاج الضعف ،وعقد ندوات لهم لكيفية تعاملهم مع وتقديم المساندة لهم 0 </a:t>
          </a:r>
          <a:endParaRPr lang="ar-SA" dirty="0">
            <a:solidFill>
              <a:schemeClr val="tx1"/>
            </a:solidFill>
          </a:endParaRPr>
        </a:p>
      </dgm:t>
    </dgm:pt>
    <dgm:pt modelId="{8CFB1FBB-C9CD-4DB9-B4C9-F08AE017014A}" type="parTrans" cxnId="{8A4C838E-D514-4EB1-B51F-60262A833E93}">
      <dgm:prSet/>
      <dgm:spPr/>
      <dgm:t>
        <a:bodyPr/>
        <a:lstStyle/>
        <a:p>
          <a:pPr rtl="1"/>
          <a:endParaRPr lang="ar-SA">
            <a:solidFill>
              <a:schemeClr val="tx1"/>
            </a:solidFill>
          </a:endParaRPr>
        </a:p>
      </dgm:t>
    </dgm:pt>
    <dgm:pt modelId="{C5297630-848B-4E8F-AB03-39B4874508D0}" type="sibTrans" cxnId="{8A4C838E-D514-4EB1-B51F-60262A833E93}">
      <dgm:prSet/>
      <dgm:spPr/>
      <dgm:t>
        <a:bodyPr/>
        <a:lstStyle/>
        <a:p>
          <a:pPr rtl="1"/>
          <a:endParaRPr lang="ar-SA">
            <a:solidFill>
              <a:schemeClr val="tx1"/>
            </a:solidFill>
          </a:endParaRPr>
        </a:p>
      </dgm:t>
    </dgm:pt>
    <dgm:pt modelId="{E1C87ADC-B947-4646-8538-11B2DF21E787}">
      <dgm:prSet/>
      <dgm:spPr/>
      <dgm:t>
        <a:bodyPr/>
        <a:lstStyle/>
        <a:p>
          <a:pPr rtl="1"/>
          <a:r>
            <a:rPr lang="ar-SA" b="1" dirty="0" smtClean="0">
              <a:solidFill>
                <a:schemeClr val="tx1"/>
              </a:solidFill>
            </a:rPr>
            <a:t>6-ضرورة استخدام التقنيات الحديثة التي تزيد من دافعية المتعلمين /المتعلمات وحبهم للغة العربية ممثلة في مقرر لغتي0 </a:t>
          </a:r>
          <a:endParaRPr lang="ar-SA" dirty="0">
            <a:solidFill>
              <a:schemeClr val="tx1"/>
            </a:solidFill>
          </a:endParaRPr>
        </a:p>
      </dgm:t>
    </dgm:pt>
    <dgm:pt modelId="{333EEC0D-3156-4D1D-9D4F-BC5A8CD137E0}" type="parTrans" cxnId="{302CF629-05F8-45A7-ABC5-4418E3827029}">
      <dgm:prSet/>
      <dgm:spPr/>
      <dgm:t>
        <a:bodyPr/>
        <a:lstStyle/>
        <a:p>
          <a:pPr rtl="1"/>
          <a:endParaRPr lang="ar-SA">
            <a:solidFill>
              <a:schemeClr val="tx1"/>
            </a:solidFill>
          </a:endParaRPr>
        </a:p>
      </dgm:t>
    </dgm:pt>
    <dgm:pt modelId="{2CD08943-0AEF-45CB-A913-7930DD17D9B7}" type="sibTrans" cxnId="{302CF629-05F8-45A7-ABC5-4418E3827029}">
      <dgm:prSet/>
      <dgm:spPr/>
      <dgm:t>
        <a:bodyPr/>
        <a:lstStyle/>
        <a:p>
          <a:pPr rtl="1"/>
          <a:endParaRPr lang="ar-SA">
            <a:solidFill>
              <a:schemeClr val="tx1"/>
            </a:solidFill>
          </a:endParaRPr>
        </a:p>
      </dgm:t>
    </dgm:pt>
    <dgm:pt modelId="{DF4C9A7A-0963-4045-AFC0-324ADE19E0A8}">
      <dgm:prSet/>
      <dgm:spPr/>
      <dgm:t>
        <a:bodyPr/>
        <a:lstStyle/>
        <a:p>
          <a:pPr rtl="1"/>
          <a:r>
            <a:rPr lang="ar-SA" b="1" dirty="0" smtClean="0">
              <a:solidFill>
                <a:schemeClr val="tx1"/>
              </a:solidFill>
            </a:rPr>
            <a:t>5-البيئة المدرسية والصفية بما يساعد على علاج الضعف وفق معايير مقرر لغتي0 </a:t>
          </a:r>
          <a:endParaRPr lang="ar-SA" dirty="0">
            <a:solidFill>
              <a:schemeClr val="tx1"/>
            </a:solidFill>
          </a:endParaRPr>
        </a:p>
      </dgm:t>
    </dgm:pt>
    <dgm:pt modelId="{A902265B-59F7-43D4-8B1E-2893524A9B93}" type="parTrans" cxnId="{EDB6A6D5-6004-463F-B0B6-81CE9AA75B51}">
      <dgm:prSet/>
      <dgm:spPr/>
      <dgm:t>
        <a:bodyPr/>
        <a:lstStyle/>
        <a:p>
          <a:pPr rtl="1"/>
          <a:endParaRPr lang="ar-SA">
            <a:solidFill>
              <a:schemeClr val="tx1"/>
            </a:solidFill>
          </a:endParaRPr>
        </a:p>
      </dgm:t>
    </dgm:pt>
    <dgm:pt modelId="{79890408-28F5-4EAD-A390-04649D391322}" type="sibTrans" cxnId="{EDB6A6D5-6004-463F-B0B6-81CE9AA75B51}">
      <dgm:prSet/>
      <dgm:spPr/>
      <dgm:t>
        <a:bodyPr/>
        <a:lstStyle/>
        <a:p>
          <a:pPr rtl="1"/>
          <a:endParaRPr lang="ar-SA">
            <a:solidFill>
              <a:schemeClr val="tx1"/>
            </a:solidFill>
          </a:endParaRPr>
        </a:p>
      </dgm:t>
    </dgm:pt>
    <dgm:pt modelId="{942273A0-4863-4E48-993F-528C59D7E3F3}" type="pres">
      <dgm:prSet presAssocID="{1088515C-D5A6-4418-AC09-226580E797A2}" presName="diagram" presStyleCnt="0">
        <dgm:presLayoutVars>
          <dgm:dir/>
          <dgm:resizeHandles val="exact"/>
        </dgm:presLayoutVars>
      </dgm:prSet>
      <dgm:spPr/>
    </dgm:pt>
    <dgm:pt modelId="{CF9E5068-A5C4-4C5B-A2C2-F4FE0B147D9E}" type="pres">
      <dgm:prSet presAssocID="{000A89CB-F11E-44A0-B569-8B07927D7683}" presName="node" presStyleLbl="node1" presStyleIdx="0" presStyleCnt="7">
        <dgm:presLayoutVars>
          <dgm:bulletEnabled val="1"/>
        </dgm:presLayoutVars>
      </dgm:prSet>
      <dgm:spPr/>
      <dgm:t>
        <a:bodyPr/>
        <a:lstStyle/>
        <a:p>
          <a:pPr rtl="1"/>
          <a:endParaRPr lang="ar-SA"/>
        </a:p>
      </dgm:t>
    </dgm:pt>
    <dgm:pt modelId="{BD050A98-50C0-438E-8797-131804F4AEEE}" type="pres">
      <dgm:prSet presAssocID="{3E88159F-213E-4A8F-8766-3F2E45978AE8}" presName="sibTrans" presStyleCnt="0"/>
      <dgm:spPr/>
    </dgm:pt>
    <dgm:pt modelId="{736AD5FA-D78C-4AD6-9948-7742E70430D6}" type="pres">
      <dgm:prSet presAssocID="{BAD997B1-EF66-4B8C-A068-4CF6236866EC}" presName="node" presStyleLbl="node1" presStyleIdx="1" presStyleCnt="7">
        <dgm:presLayoutVars>
          <dgm:bulletEnabled val="1"/>
        </dgm:presLayoutVars>
      </dgm:prSet>
      <dgm:spPr/>
      <dgm:t>
        <a:bodyPr/>
        <a:lstStyle/>
        <a:p>
          <a:pPr rtl="1"/>
          <a:endParaRPr lang="ar-SA"/>
        </a:p>
      </dgm:t>
    </dgm:pt>
    <dgm:pt modelId="{D61EDE5A-61F7-47EF-8640-A4649E81F1AD}" type="pres">
      <dgm:prSet presAssocID="{949AD395-E36B-4265-B941-57DFCE49526B}" presName="sibTrans" presStyleCnt="0"/>
      <dgm:spPr/>
    </dgm:pt>
    <dgm:pt modelId="{0D2FE453-7DE4-46A9-8EBA-E6E3C6E71FD6}" type="pres">
      <dgm:prSet presAssocID="{F65F37D4-3055-4650-9137-5BB3BEB5DE7E}" presName="node" presStyleLbl="node1" presStyleIdx="2" presStyleCnt="7">
        <dgm:presLayoutVars>
          <dgm:bulletEnabled val="1"/>
        </dgm:presLayoutVars>
      </dgm:prSet>
      <dgm:spPr/>
      <dgm:t>
        <a:bodyPr/>
        <a:lstStyle/>
        <a:p>
          <a:pPr rtl="1"/>
          <a:endParaRPr lang="ar-SA"/>
        </a:p>
      </dgm:t>
    </dgm:pt>
    <dgm:pt modelId="{73BD72AE-3CE6-4972-9835-34138D3BD43D}" type="pres">
      <dgm:prSet presAssocID="{0463A5AA-05B4-487B-9DDA-FB78276B3876}" presName="sibTrans" presStyleCnt="0"/>
      <dgm:spPr/>
    </dgm:pt>
    <dgm:pt modelId="{C5001C9E-59F2-4B4F-AB36-467D0588D1FC}" type="pres">
      <dgm:prSet presAssocID="{E1C87ADC-B947-4646-8538-11B2DF21E787}" presName="node" presStyleLbl="node1" presStyleIdx="3" presStyleCnt="7">
        <dgm:presLayoutVars>
          <dgm:bulletEnabled val="1"/>
        </dgm:presLayoutVars>
      </dgm:prSet>
      <dgm:spPr/>
      <dgm:t>
        <a:bodyPr/>
        <a:lstStyle/>
        <a:p>
          <a:pPr rtl="1"/>
          <a:endParaRPr lang="ar-SA"/>
        </a:p>
      </dgm:t>
    </dgm:pt>
    <dgm:pt modelId="{CC647A36-3D16-48FC-AFF7-8D1C1E0EBB7B}" type="pres">
      <dgm:prSet presAssocID="{2CD08943-0AEF-45CB-A913-7930DD17D9B7}" presName="sibTrans" presStyleCnt="0"/>
      <dgm:spPr/>
    </dgm:pt>
    <dgm:pt modelId="{A41085CC-7347-4010-B765-4B8D91AB12C8}" type="pres">
      <dgm:prSet presAssocID="{DF4C9A7A-0963-4045-AFC0-324ADE19E0A8}" presName="node" presStyleLbl="node1" presStyleIdx="4" presStyleCnt="7">
        <dgm:presLayoutVars>
          <dgm:bulletEnabled val="1"/>
        </dgm:presLayoutVars>
      </dgm:prSet>
      <dgm:spPr/>
      <dgm:t>
        <a:bodyPr/>
        <a:lstStyle/>
        <a:p>
          <a:pPr rtl="1"/>
          <a:endParaRPr lang="ar-SA"/>
        </a:p>
      </dgm:t>
    </dgm:pt>
    <dgm:pt modelId="{1985C97F-5DE9-4ACE-AD0E-7C57A682060E}" type="pres">
      <dgm:prSet presAssocID="{79890408-28F5-4EAD-A390-04649D391322}" presName="sibTrans" presStyleCnt="0"/>
      <dgm:spPr/>
    </dgm:pt>
    <dgm:pt modelId="{C40032BA-C29D-4B73-A879-6A1EFBE9D311}" type="pres">
      <dgm:prSet presAssocID="{E5BB3A44-DAD5-497A-AE75-86D5FB62B48E}" presName="node" presStyleLbl="node1" presStyleIdx="5" presStyleCnt="7">
        <dgm:presLayoutVars>
          <dgm:bulletEnabled val="1"/>
        </dgm:presLayoutVars>
      </dgm:prSet>
      <dgm:spPr/>
      <dgm:t>
        <a:bodyPr/>
        <a:lstStyle/>
        <a:p>
          <a:pPr rtl="1"/>
          <a:endParaRPr lang="ar-SA"/>
        </a:p>
      </dgm:t>
    </dgm:pt>
    <dgm:pt modelId="{6FD04F60-2383-48CF-9C1D-0B36D21F2B94}" type="pres">
      <dgm:prSet presAssocID="{99FE0E0B-07A8-4548-AF2E-92C7DAF2547F}" presName="sibTrans" presStyleCnt="0"/>
      <dgm:spPr/>
    </dgm:pt>
    <dgm:pt modelId="{0B0BD1CA-A9DD-4FE4-B503-692E0C972C5E}" type="pres">
      <dgm:prSet presAssocID="{F4596015-6BAC-4F36-A31D-ECE75EF694CB}" presName="node" presStyleLbl="node1" presStyleIdx="6" presStyleCnt="7">
        <dgm:presLayoutVars>
          <dgm:bulletEnabled val="1"/>
        </dgm:presLayoutVars>
      </dgm:prSet>
      <dgm:spPr/>
      <dgm:t>
        <a:bodyPr/>
        <a:lstStyle/>
        <a:p>
          <a:pPr rtl="1"/>
          <a:endParaRPr lang="ar-SA"/>
        </a:p>
      </dgm:t>
    </dgm:pt>
  </dgm:ptLst>
  <dgm:cxnLst>
    <dgm:cxn modelId="{8A4C838E-D514-4EB1-B51F-60262A833E93}" srcId="{1088515C-D5A6-4418-AC09-226580E797A2}" destId="{F4596015-6BAC-4F36-A31D-ECE75EF694CB}" srcOrd="6" destOrd="0" parTransId="{8CFB1FBB-C9CD-4DB9-B4C9-F08AE017014A}" sibTransId="{C5297630-848B-4E8F-AB03-39B4874508D0}"/>
    <dgm:cxn modelId="{D6FB6117-5DE8-40A7-8673-164763DBBADC}" type="presOf" srcId="{F65F37D4-3055-4650-9137-5BB3BEB5DE7E}" destId="{0D2FE453-7DE4-46A9-8EBA-E6E3C6E71FD6}" srcOrd="0" destOrd="0" presId="urn:microsoft.com/office/officeart/2005/8/layout/default"/>
    <dgm:cxn modelId="{302CF629-05F8-45A7-ABC5-4418E3827029}" srcId="{1088515C-D5A6-4418-AC09-226580E797A2}" destId="{E1C87ADC-B947-4646-8538-11B2DF21E787}" srcOrd="3" destOrd="0" parTransId="{333EEC0D-3156-4D1D-9D4F-BC5A8CD137E0}" sibTransId="{2CD08943-0AEF-45CB-A913-7930DD17D9B7}"/>
    <dgm:cxn modelId="{EDB6A6D5-6004-463F-B0B6-81CE9AA75B51}" srcId="{1088515C-D5A6-4418-AC09-226580E797A2}" destId="{DF4C9A7A-0963-4045-AFC0-324ADE19E0A8}" srcOrd="4" destOrd="0" parTransId="{A902265B-59F7-43D4-8B1E-2893524A9B93}" sibTransId="{79890408-28F5-4EAD-A390-04649D391322}"/>
    <dgm:cxn modelId="{935E6D82-8243-4620-A605-8736D331E2F6}" type="presOf" srcId="{E5BB3A44-DAD5-497A-AE75-86D5FB62B48E}" destId="{C40032BA-C29D-4B73-A879-6A1EFBE9D311}" srcOrd="0" destOrd="0" presId="urn:microsoft.com/office/officeart/2005/8/layout/default"/>
    <dgm:cxn modelId="{B462C800-F5DC-4DB2-A29A-219A307C5B50}" srcId="{1088515C-D5A6-4418-AC09-226580E797A2}" destId="{F65F37D4-3055-4650-9137-5BB3BEB5DE7E}" srcOrd="2" destOrd="0" parTransId="{204BE4FD-AF36-417D-901A-7D36E89FF0CA}" sibTransId="{0463A5AA-05B4-487B-9DDA-FB78276B3876}"/>
    <dgm:cxn modelId="{7C2877A7-8502-41E9-9705-E76D92FA3F21}" type="presOf" srcId="{F4596015-6BAC-4F36-A31D-ECE75EF694CB}" destId="{0B0BD1CA-A9DD-4FE4-B503-692E0C972C5E}" srcOrd="0" destOrd="0" presId="urn:microsoft.com/office/officeart/2005/8/layout/default"/>
    <dgm:cxn modelId="{2602CC83-2875-41C7-A705-62BCE1306B8B}" srcId="{1088515C-D5A6-4418-AC09-226580E797A2}" destId="{000A89CB-F11E-44A0-B569-8B07927D7683}" srcOrd="0" destOrd="0" parTransId="{CE0D9A38-DE52-4613-94E7-264865FB2DAA}" sibTransId="{3E88159F-213E-4A8F-8766-3F2E45978AE8}"/>
    <dgm:cxn modelId="{3FAF32F9-8F6B-4B77-95AD-53788C1CABD9}" type="presOf" srcId="{1088515C-D5A6-4418-AC09-226580E797A2}" destId="{942273A0-4863-4E48-993F-528C59D7E3F3}" srcOrd="0" destOrd="0" presId="urn:microsoft.com/office/officeart/2005/8/layout/default"/>
    <dgm:cxn modelId="{514A66EF-E14B-4D4C-8608-024698F0BCCF}" srcId="{1088515C-D5A6-4418-AC09-226580E797A2}" destId="{BAD997B1-EF66-4B8C-A068-4CF6236866EC}" srcOrd="1" destOrd="0" parTransId="{CF962F9C-D8BC-49E6-A653-5716509EA5E2}" sibTransId="{949AD395-E36B-4265-B941-57DFCE49526B}"/>
    <dgm:cxn modelId="{5C9C09E9-AAA9-4DE8-93A3-0F81433A0B7E}" type="presOf" srcId="{DF4C9A7A-0963-4045-AFC0-324ADE19E0A8}" destId="{A41085CC-7347-4010-B765-4B8D91AB12C8}" srcOrd="0" destOrd="0" presId="urn:microsoft.com/office/officeart/2005/8/layout/default"/>
    <dgm:cxn modelId="{8C88688B-E358-471F-80E6-9FED06C6564C}" type="presOf" srcId="{E1C87ADC-B947-4646-8538-11B2DF21E787}" destId="{C5001C9E-59F2-4B4F-AB36-467D0588D1FC}" srcOrd="0" destOrd="0" presId="urn:microsoft.com/office/officeart/2005/8/layout/default"/>
    <dgm:cxn modelId="{54F037B8-74E0-4865-859D-9CDA5520839C}" type="presOf" srcId="{000A89CB-F11E-44A0-B569-8B07927D7683}" destId="{CF9E5068-A5C4-4C5B-A2C2-F4FE0B147D9E}" srcOrd="0" destOrd="0" presId="urn:microsoft.com/office/officeart/2005/8/layout/default"/>
    <dgm:cxn modelId="{F4B6D74D-F0A3-44B5-B191-9F8662C3EFCF}" type="presOf" srcId="{BAD997B1-EF66-4B8C-A068-4CF6236866EC}" destId="{736AD5FA-D78C-4AD6-9948-7742E70430D6}" srcOrd="0" destOrd="0" presId="urn:microsoft.com/office/officeart/2005/8/layout/default"/>
    <dgm:cxn modelId="{BDA91C2E-A764-433D-8561-9BB5693ABE61}" srcId="{1088515C-D5A6-4418-AC09-226580E797A2}" destId="{E5BB3A44-DAD5-497A-AE75-86D5FB62B48E}" srcOrd="5" destOrd="0" parTransId="{59EBB4AB-6A48-4573-9AC2-46C915A621CC}" sibTransId="{99FE0E0B-07A8-4548-AF2E-92C7DAF2547F}"/>
    <dgm:cxn modelId="{7555599B-5151-4D20-A7AF-9EE3FD176FED}" type="presParOf" srcId="{942273A0-4863-4E48-993F-528C59D7E3F3}" destId="{CF9E5068-A5C4-4C5B-A2C2-F4FE0B147D9E}" srcOrd="0" destOrd="0" presId="urn:microsoft.com/office/officeart/2005/8/layout/default"/>
    <dgm:cxn modelId="{740C5D61-531C-4EF2-8403-BC4B3D8FD363}" type="presParOf" srcId="{942273A0-4863-4E48-993F-528C59D7E3F3}" destId="{BD050A98-50C0-438E-8797-131804F4AEEE}" srcOrd="1" destOrd="0" presId="urn:microsoft.com/office/officeart/2005/8/layout/default"/>
    <dgm:cxn modelId="{FC9E60D3-C0E2-428D-A316-9FD2300799BF}" type="presParOf" srcId="{942273A0-4863-4E48-993F-528C59D7E3F3}" destId="{736AD5FA-D78C-4AD6-9948-7742E70430D6}" srcOrd="2" destOrd="0" presId="urn:microsoft.com/office/officeart/2005/8/layout/default"/>
    <dgm:cxn modelId="{9EE61188-8F77-401C-AB47-05D5E856DBD0}" type="presParOf" srcId="{942273A0-4863-4E48-993F-528C59D7E3F3}" destId="{D61EDE5A-61F7-47EF-8640-A4649E81F1AD}" srcOrd="3" destOrd="0" presId="urn:microsoft.com/office/officeart/2005/8/layout/default"/>
    <dgm:cxn modelId="{201819B8-3D02-4CD8-A38C-56181043EDCE}" type="presParOf" srcId="{942273A0-4863-4E48-993F-528C59D7E3F3}" destId="{0D2FE453-7DE4-46A9-8EBA-E6E3C6E71FD6}" srcOrd="4" destOrd="0" presId="urn:microsoft.com/office/officeart/2005/8/layout/default"/>
    <dgm:cxn modelId="{B55DA8CD-244D-41C9-B059-AB199B1F7C5F}" type="presParOf" srcId="{942273A0-4863-4E48-993F-528C59D7E3F3}" destId="{73BD72AE-3CE6-4972-9835-34138D3BD43D}" srcOrd="5" destOrd="0" presId="urn:microsoft.com/office/officeart/2005/8/layout/default"/>
    <dgm:cxn modelId="{09E004F3-6876-4B5B-A6C3-7540B9D92CC1}" type="presParOf" srcId="{942273A0-4863-4E48-993F-528C59D7E3F3}" destId="{C5001C9E-59F2-4B4F-AB36-467D0588D1FC}" srcOrd="6" destOrd="0" presId="urn:microsoft.com/office/officeart/2005/8/layout/default"/>
    <dgm:cxn modelId="{E492AC07-D7FF-4A20-8589-842C7D128642}" type="presParOf" srcId="{942273A0-4863-4E48-993F-528C59D7E3F3}" destId="{CC647A36-3D16-48FC-AFF7-8D1C1E0EBB7B}" srcOrd="7" destOrd="0" presId="urn:microsoft.com/office/officeart/2005/8/layout/default"/>
    <dgm:cxn modelId="{74AE1E43-C1F3-4C40-AE33-E2EE1882FBB5}" type="presParOf" srcId="{942273A0-4863-4E48-993F-528C59D7E3F3}" destId="{A41085CC-7347-4010-B765-4B8D91AB12C8}" srcOrd="8" destOrd="0" presId="urn:microsoft.com/office/officeart/2005/8/layout/default"/>
    <dgm:cxn modelId="{8EAB71DF-FCEC-4C62-B966-09B0F672B7D1}" type="presParOf" srcId="{942273A0-4863-4E48-993F-528C59D7E3F3}" destId="{1985C97F-5DE9-4ACE-AD0E-7C57A682060E}" srcOrd="9" destOrd="0" presId="urn:microsoft.com/office/officeart/2005/8/layout/default"/>
    <dgm:cxn modelId="{D64ACD86-F92E-4910-8D89-D61FBD2AAAC2}" type="presParOf" srcId="{942273A0-4863-4E48-993F-528C59D7E3F3}" destId="{C40032BA-C29D-4B73-A879-6A1EFBE9D311}" srcOrd="10" destOrd="0" presId="urn:microsoft.com/office/officeart/2005/8/layout/default"/>
    <dgm:cxn modelId="{7B5754BC-2349-4E6C-9421-B7EDB88B95B0}" type="presParOf" srcId="{942273A0-4863-4E48-993F-528C59D7E3F3}" destId="{6FD04F60-2383-48CF-9C1D-0B36D21F2B94}" srcOrd="11" destOrd="0" presId="urn:microsoft.com/office/officeart/2005/8/layout/default"/>
    <dgm:cxn modelId="{75E15A0D-90AA-4B8E-8C21-AEBE29715824}" type="presParOf" srcId="{942273A0-4863-4E48-993F-528C59D7E3F3}" destId="{0B0BD1CA-A9DD-4FE4-B503-692E0C972C5E}" srcOrd="12" destOrd="0" presId="urn:microsoft.com/office/officeart/2005/8/layout/default"/>
  </dgm:cxnLst>
  <dgm:bg/>
  <dgm:whole/>
</dgm:dataModel>
</file>

<file path=ppt/diagrams/data6.xml><?xml version="1.0" encoding="utf-8"?>
<dgm:dataModel xmlns:dgm="http://schemas.openxmlformats.org/drawingml/2006/diagram" xmlns:a="http://schemas.openxmlformats.org/drawingml/2006/main">
  <dgm:ptLst>
    <dgm:pt modelId="{5AF50867-D3F4-4743-BA22-59E9C9DB69B0}" type="doc">
      <dgm:prSet loTypeId="urn:microsoft.com/office/officeart/2005/8/layout/list1" loCatId="list" qsTypeId="urn:microsoft.com/office/officeart/2005/8/quickstyle/3d2" qsCatId="3D" csTypeId="urn:microsoft.com/office/officeart/2005/8/colors/accent3_4" csCatId="accent3" phldr="1"/>
      <dgm:spPr/>
      <dgm:t>
        <a:bodyPr/>
        <a:lstStyle/>
        <a:p>
          <a:pPr rtl="1"/>
          <a:endParaRPr lang="ar-SA"/>
        </a:p>
      </dgm:t>
    </dgm:pt>
    <dgm:pt modelId="{4EF52308-9BA9-48DB-BDC3-36FCF9730B2D}">
      <dgm:prSet phldrT="[نص]" custT="1"/>
      <dgm:spPr/>
      <dgm:t>
        <a:bodyPr/>
        <a:lstStyle/>
        <a:p>
          <a:pPr rtl="1"/>
          <a:r>
            <a:rPr lang="ar-SA" sz="1800" b="1" smtClean="0">
              <a:solidFill>
                <a:schemeClr val="tx1">
                  <a:lumMod val="95000"/>
                  <a:lumOff val="5000"/>
                </a:schemeClr>
              </a:solidFill>
            </a:rPr>
            <a:t>1) الفرا،إسماعيل صالح ، دراسة بعنوان :صعوبات تعلم القراءة وتشخيصها ، وأساليب ملاحظتها ،ومعالجتها وفق آراء معلمي المرحلة الأساسية0 </a:t>
          </a:r>
          <a:endParaRPr lang="ar-SA" sz="1800" dirty="0">
            <a:solidFill>
              <a:schemeClr val="tx1">
                <a:lumMod val="95000"/>
                <a:lumOff val="5000"/>
              </a:schemeClr>
            </a:solidFill>
          </a:endParaRPr>
        </a:p>
      </dgm:t>
    </dgm:pt>
    <dgm:pt modelId="{02F2759C-F5B6-46A3-877C-5DF4032DCF35}" type="parTrans" cxnId="{77D1E568-F8D0-4722-8107-CC61860B7E91}">
      <dgm:prSet/>
      <dgm:spPr/>
      <dgm:t>
        <a:bodyPr/>
        <a:lstStyle/>
        <a:p>
          <a:pPr rtl="1"/>
          <a:endParaRPr lang="ar-SA" sz="1800">
            <a:solidFill>
              <a:schemeClr val="tx1">
                <a:lumMod val="95000"/>
                <a:lumOff val="5000"/>
              </a:schemeClr>
            </a:solidFill>
          </a:endParaRPr>
        </a:p>
      </dgm:t>
    </dgm:pt>
    <dgm:pt modelId="{2C049991-BECA-4378-862E-F7D3DF519F93}" type="sibTrans" cxnId="{77D1E568-F8D0-4722-8107-CC61860B7E91}">
      <dgm:prSet/>
      <dgm:spPr/>
      <dgm:t>
        <a:bodyPr/>
        <a:lstStyle/>
        <a:p>
          <a:pPr rtl="1"/>
          <a:endParaRPr lang="ar-SA" sz="1800">
            <a:solidFill>
              <a:schemeClr val="tx1">
                <a:lumMod val="95000"/>
                <a:lumOff val="5000"/>
              </a:schemeClr>
            </a:solidFill>
          </a:endParaRPr>
        </a:p>
      </dgm:t>
    </dgm:pt>
    <dgm:pt modelId="{D4145F1B-560F-4C74-8116-8E39DA62730D}">
      <dgm:prSet phldrT="[نص]" custT="1"/>
      <dgm:spPr/>
      <dgm:t>
        <a:bodyPr/>
        <a:lstStyle/>
        <a:p>
          <a:pPr rtl="1"/>
          <a:r>
            <a:rPr lang="ar-SA" sz="1800" b="1" smtClean="0">
              <a:solidFill>
                <a:schemeClr val="tx1">
                  <a:lumMod val="95000"/>
                  <a:lumOff val="5000"/>
                </a:schemeClr>
              </a:solidFill>
            </a:rPr>
            <a:t>2)الرمحي ،إبراهيم بن محمد بن عبدالله 2017/1دراسةعن فاعلية برنامج مقترح لمعالجة الضعف القرائي لدى التلاميذ في التعليم الأساسي بمحافظة الظاهرة بسلطنة عمان0</a:t>
          </a:r>
          <a:endParaRPr lang="ar-SA" sz="1800" dirty="0">
            <a:solidFill>
              <a:schemeClr val="tx1">
                <a:lumMod val="95000"/>
                <a:lumOff val="5000"/>
              </a:schemeClr>
            </a:solidFill>
          </a:endParaRPr>
        </a:p>
      </dgm:t>
    </dgm:pt>
    <dgm:pt modelId="{D2583D8B-54F1-4C20-ACD9-8A34F40E2375}" type="parTrans" cxnId="{6B1F5C8C-8322-4C02-80ED-F97E8C12845C}">
      <dgm:prSet/>
      <dgm:spPr/>
      <dgm:t>
        <a:bodyPr/>
        <a:lstStyle/>
        <a:p>
          <a:pPr rtl="1"/>
          <a:endParaRPr lang="ar-SA" sz="1800">
            <a:solidFill>
              <a:schemeClr val="tx1">
                <a:lumMod val="95000"/>
                <a:lumOff val="5000"/>
              </a:schemeClr>
            </a:solidFill>
          </a:endParaRPr>
        </a:p>
      </dgm:t>
    </dgm:pt>
    <dgm:pt modelId="{A38DC830-2C09-4788-97B1-D12385A37A20}" type="sibTrans" cxnId="{6B1F5C8C-8322-4C02-80ED-F97E8C12845C}">
      <dgm:prSet/>
      <dgm:spPr/>
      <dgm:t>
        <a:bodyPr/>
        <a:lstStyle/>
        <a:p>
          <a:pPr rtl="1"/>
          <a:endParaRPr lang="ar-SA" sz="1800">
            <a:solidFill>
              <a:schemeClr val="tx1">
                <a:lumMod val="95000"/>
                <a:lumOff val="5000"/>
              </a:schemeClr>
            </a:solidFill>
          </a:endParaRPr>
        </a:p>
      </dgm:t>
    </dgm:pt>
    <dgm:pt modelId="{0223F5FB-06EB-472C-8B23-68475755C91D}">
      <dgm:prSet phldrT="[نص]" custT="1"/>
      <dgm:spPr/>
      <dgm:t>
        <a:bodyPr/>
        <a:lstStyle/>
        <a:p>
          <a:pPr rtl="1"/>
          <a:r>
            <a:rPr lang="ar-SA" sz="1800" b="1" smtClean="0">
              <a:solidFill>
                <a:schemeClr val="tx1">
                  <a:lumMod val="95000"/>
                  <a:lumOff val="5000"/>
                </a:schemeClr>
              </a:solidFill>
            </a:rPr>
            <a:t>3) دراسة مقدمة من الجميلي،2004 ، دراسة ،التعرف على صعوبات تعليم القراءة والكتابة للتلاميذ المبتدئين من وجهة نظر المعلمين والمشرفين في محافظة بغداد0 </a:t>
          </a:r>
          <a:endParaRPr lang="ar-SA" sz="1800" dirty="0">
            <a:solidFill>
              <a:schemeClr val="tx1">
                <a:lumMod val="95000"/>
                <a:lumOff val="5000"/>
              </a:schemeClr>
            </a:solidFill>
          </a:endParaRPr>
        </a:p>
      </dgm:t>
    </dgm:pt>
    <dgm:pt modelId="{D9925F63-A226-4330-9189-63F0E576C38D}" type="parTrans" cxnId="{D46707D7-6C39-45A4-B0FB-8EDCB57159CC}">
      <dgm:prSet/>
      <dgm:spPr/>
      <dgm:t>
        <a:bodyPr/>
        <a:lstStyle/>
        <a:p>
          <a:pPr rtl="1"/>
          <a:endParaRPr lang="ar-SA" sz="1800">
            <a:solidFill>
              <a:schemeClr val="tx1">
                <a:lumMod val="95000"/>
                <a:lumOff val="5000"/>
              </a:schemeClr>
            </a:solidFill>
          </a:endParaRPr>
        </a:p>
      </dgm:t>
    </dgm:pt>
    <dgm:pt modelId="{FBDCF723-57AC-4818-97A8-790478CE6FBA}" type="sibTrans" cxnId="{D46707D7-6C39-45A4-B0FB-8EDCB57159CC}">
      <dgm:prSet/>
      <dgm:spPr/>
      <dgm:t>
        <a:bodyPr/>
        <a:lstStyle/>
        <a:p>
          <a:pPr rtl="1"/>
          <a:endParaRPr lang="ar-SA" sz="1800">
            <a:solidFill>
              <a:schemeClr val="tx1">
                <a:lumMod val="95000"/>
                <a:lumOff val="5000"/>
              </a:schemeClr>
            </a:solidFill>
          </a:endParaRPr>
        </a:p>
      </dgm:t>
    </dgm:pt>
    <dgm:pt modelId="{AE1AC569-557B-4733-8105-E9B691743A28}">
      <dgm:prSet custT="1"/>
      <dgm:spPr/>
      <dgm:t>
        <a:bodyPr/>
        <a:lstStyle/>
        <a:p>
          <a:pPr rtl="1"/>
          <a:r>
            <a:rPr lang="ar-SA" sz="1800" b="1" smtClean="0">
              <a:solidFill>
                <a:schemeClr val="tx1">
                  <a:lumMod val="95000"/>
                  <a:lumOff val="5000"/>
                </a:schemeClr>
              </a:solidFill>
            </a:rPr>
            <a:t>5)لائحة التقويم المستمر للمرحلة الابتدائية.</a:t>
          </a:r>
          <a:endParaRPr lang="ar-SA" sz="1800" dirty="0">
            <a:solidFill>
              <a:schemeClr val="tx1">
                <a:lumMod val="95000"/>
                <a:lumOff val="5000"/>
              </a:schemeClr>
            </a:solidFill>
          </a:endParaRPr>
        </a:p>
      </dgm:t>
    </dgm:pt>
    <dgm:pt modelId="{E514C6E9-09F0-45B9-A28D-91A1DD61D85E}" type="parTrans" cxnId="{939DE61E-FB37-4578-B8FA-573DC5BBD11D}">
      <dgm:prSet/>
      <dgm:spPr/>
      <dgm:t>
        <a:bodyPr/>
        <a:lstStyle/>
        <a:p>
          <a:pPr rtl="1"/>
          <a:endParaRPr lang="ar-SA" sz="1800">
            <a:solidFill>
              <a:schemeClr val="tx1">
                <a:lumMod val="95000"/>
                <a:lumOff val="5000"/>
              </a:schemeClr>
            </a:solidFill>
          </a:endParaRPr>
        </a:p>
      </dgm:t>
    </dgm:pt>
    <dgm:pt modelId="{B5C7FAB6-9F1E-4F48-B394-1E2E9736142D}" type="sibTrans" cxnId="{939DE61E-FB37-4578-B8FA-573DC5BBD11D}">
      <dgm:prSet/>
      <dgm:spPr/>
      <dgm:t>
        <a:bodyPr/>
        <a:lstStyle/>
        <a:p>
          <a:pPr rtl="1"/>
          <a:endParaRPr lang="ar-SA" sz="1800">
            <a:solidFill>
              <a:schemeClr val="tx1">
                <a:lumMod val="95000"/>
                <a:lumOff val="5000"/>
              </a:schemeClr>
            </a:solidFill>
          </a:endParaRPr>
        </a:p>
      </dgm:t>
    </dgm:pt>
    <dgm:pt modelId="{A8D1F5C5-E162-4514-9C25-BBB50CCC8192}">
      <dgm:prSet custT="1"/>
      <dgm:spPr/>
      <dgm:t>
        <a:bodyPr/>
        <a:lstStyle/>
        <a:p>
          <a:pPr rtl="1"/>
          <a:r>
            <a:rPr lang="ar-SA" sz="1800" b="1" smtClean="0">
              <a:solidFill>
                <a:schemeClr val="tx1">
                  <a:lumMod val="95000"/>
                  <a:lumOff val="5000"/>
                </a:schemeClr>
              </a:solidFill>
            </a:rPr>
            <a:t>4) مقررات لغتي للصفوف الاولية (الأول الابتدائي، الثاني الابتدائي، الثالث الابتدائي).</a:t>
          </a:r>
          <a:endParaRPr lang="ar-SA" sz="1800" dirty="0">
            <a:solidFill>
              <a:schemeClr val="tx1">
                <a:lumMod val="95000"/>
                <a:lumOff val="5000"/>
              </a:schemeClr>
            </a:solidFill>
          </a:endParaRPr>
        </a:p>
      </dgm:t>
    </dgm:pt>
    <dgm:pt modelId="{EF37D738-0E05-4072-ACFE-773DB6EB3D04}" type="parTrans" cxnId="{A7733533-2B2A-4C99-BA76-C8296193398A}">
      <dgm:prSet/>
      <dgm:spPr/>
      <dgm:t>
        <a:bodyPr/>
        <a:lstStyle/>
        <a:p>
          <a:pPr rtl="1"/>
          <a:endParaRPr lang="ar-SA" sz="1800">
            <a:solidFill>
              <a:schemeClr val="tx1">
                <a:lumMod val="95000"/>
                <a:lumOff val="5000"/>
              </a:schemeClr>
            </a:solidFill>
          </a:endParaRPr>
        </a:p>
      </dgm:t>
    </dgm:pt>
    <dgm:pt modelId="{C45EBB68-BB38-4909-923B-50824EB968C2}" type="sibTrans" cxnId="{A7733533-2B2A-4C99-BA76-C8296193398A}">
      <dgm:prSet/>
      <dgm:spPr/>
      <dgm:t>
        <a:bodyPr/>
        <a:lstStyle/>
        <a:p>
          <a:pPr rtl="1"/>
          <a:endParaRPr lang="ar-SA" sz="1800">
            <a:solidFill>
              <a:schemeClr val="tx1">
                <a:lumMod val="95000"/>
                <a:lumOff val="5000"/>
              </a:schemeClr>
            </a:solidFill>
          </a:endParaRPr>
        </a:p>
      </dgm:t>
    </dgm:pt>
    <dgm:pt modelId="{50416AE7-3179-41E4-A506-E6066AD78D62}">
      <dgm:prSet custT="1"/>
      <dgm:spPr/>
      <dgm:t>
        <a:bodyPr/>
        <a:lstStyle/>
        <a:p>
          <a:pPr rtl="1"/>
          <a:r>
            <a:rPr lang="ar-SA" sz="1800" b="1" smtClean="0">
              <a:solidFill>
                <a:schemeClr val="tx1">
                  <a:lumMod val="95000"/>
                  <a:lumOff val="5000"/>
                </a:schemeClr>
              </a:solidFill>
            </a:rPr>
            <a:t>6)دليل المعلم للصفوف الاولية (الأول الابتدائي، الثاني الابتدائي، الثالث الابتدائي).</a:t>
          </a:r>
          <a:endParaRPr lang="ar-SA" sz="1800" dirty="0">
            <a:solidFill>
              <a:schemeClr val="tx1">
                <a:lumMod val="95000"/>
                <a:lumOff val="5000"/>
              </a:schemeClr>
            </a:solidFill>
          </a:endParaRPr>
        </a:p>
      </dgm:t>
    </dgm:pt>
    <dgm:pt modelId="{44C4AFEF-7F02-4B9A-9ED7-53CC2CF2E6FA}" type="parTrans" cxnId="{A6A203AB-7C03-4B68-94BE-DE9523E81C0E}">
      <dgm:prSet/>
      <dgm:spPr/>
      <dgm:t>
        <a:bodyPr/>
        <a:lstStyle/>
        <a:p>
          <a:pPr rtl="1"/>
          <a:endParaRPr lang="ar-SA" sz="1800">
            <a:solidFill>
              <a:schemeClr val="tx1">
                <a:lumMod val="95000"/>
                <a:lumOff val="5000"/>
              </a:schemeClr>
            </a:solidFill>
          </a:endParaRPr>
        </a:p>
      </dgm:t>
    </dgm:pt>
    <dgm:pt modelId="{B8E4C875-435F-4400-9D2C-2187E423E2DD}" type="sibTrans" cxnId="{A6A203AB-7C03-4B68-94BE-DE9523E81C0E}">
      <dgm:prSet/>
      <dgm:spPr/>
      <dgm:t>
        <a:bodyPr/>
        <a:lstStyle/>
        <a:p>
          <a:pPr rtl="1"/>
          <a:endParaRPr lang="ar-SA" sz="1800">
            <a:solidFill>
              <a:schemeClr val="tx1">
                <a:lumMod val="95000"/>
                <a:lumOff val="5000"/>
              </a:schemeClr>
            </a:solidFill>
          </a:endParaRPr>
        </a:p>
      </dgm:t>
    </dgm:pt>
    <dgm:pt modelId="{EE68659F-1C55-4485-9159-2053311EB111}" type="pres">
      <dgm:prSet presAssocID="{5AF50867-D3F4-4743-BA22-59E9C9DB69B0}" presName="linear" presStyleCnt="0">
        <dgm:presLayoutVars>
          <dgm:dir val="rev"/>
          <dgm:animLvl val="lvl"/>
          <dgm:resizeHandles val="exact"/>
        </dgm:presLayoutVars>
      </dgm:prSet>
      <dgm:spPr/>
    </dgm:pt>
    <dgm:pt modelId="{DEAE4D3B-8D80-42ED-BDB6-A16537A60413}" type="pres">
      <dgm:prSet presAssocID="{4EF52308-9BA9-48DB-BDC3-36FCF9730B2D}" presName="parentLin" presStyleCnt="0"/>
      <dgm:spPr/>
    </dgm:pt>
    <dgm:pt modelId="{798CB384-7ECF-4728-ACBA-C0962937E65A}" type="pres">
      <dgm:prSet presAssocID="{4EF52308-9BA9-48DB-BDC3-36FCF9730B2D}" presName="parentLeftMargin" presStyleLbl="node1" presStyleIdx="0" presStyleCnt="6"/>
      <dgm:spPr/>
    </dgm:pt>
    <dgm:pt modelId="{391E7820-3BF3-46BE-95BE-7A7826B5996B}" type="pres">
      <dgm:prSet presAssocID="{4EF52308-9BA9-48DB-BDC3-36FCF9730B2D}" presName="parentText" presStyleLbl="node1" presStyleIdx="0" presStyleCnt="6" custScaleX="120737">
        <dgm:presLayoutVars>
          <dgm:chMax val="0"/>
          <dgm:bulletEnabled val="1"/>
        </dgm:presLayoutVars>
      </dgm:prSet>
      <dgm:spPr/>
      <dgm:t>
        <a:bodyPr/>
        <a:lstStyle/>
        <a:p>
          <a:pPr rtl="1"/>
          <a:endParaRPr lang="ar-SA"/>
        </a:p>
      </dgm:t>
    </dgm:pt>
    <dgm:pt modelId="{A939AF71-63C8-47B1-9CF4-91D79C96C1E0}" type="pres">
      <dgm:prSet presAssocID="{4EF52308-9BA9-48DB-BDC3-36FCF9730B2D}" presName="negativeSpace" presStyleCnt="0"/>
      <dgm:spPr/>
    </dgm:pt>
    <dgm:pt modelId="{9ABCF7DF-1D76-47B3-BBA1-9EAEC7289E77}" type="pres">
      <dgm:prSet presAssocID="{4EF52308-9BA9-48DB-BDC3-36FCF9730B2D}" presName="childText" presStyleLbl="conFgAcc1" presStyleIdx="0" presStyleCnt="6">
        <dgm:presLayoutVars>
          <dgm:bulletEnabled val="1"/>
        </dgm:presLayoutVars>
      </dgm:prSet>
      <dgm:spPr/>
    </dgm:pt>
    <dgm:pt modelId="{385ECE39-FFB3-4409-980A-B00321EE2E00}" type="pres">
      <dgm:prSet presAssocID="{2C049991-BECA-4378-862E-F7D3DF519F93}" presName="spaceBetweenRectangles" presStyleCnt="0"/>
      <dgm:spPr/>
    </dgm:pt>
    <dgm:pt modelId="{AFDDD66B-319C-4F79-8CDC-D9387A8FF475}" type="pres">
      <dgm:prSet presAssocID="{D4145F1B-560F-4C74-8116-8E39DA62730D}" presName="parentLin" presStyleCnt="0"/>
      <dgm:spPr/>
    </dgm:pt>
    <dgm:pt modelId="{301DE7C4-FFB0-47CD-9685-F18F6AFC2CBC}" type="pres">
      <dgm:prSet presAssocID="{D4145F1B-560F-4C74-8116-8E39DA62730D}" presName="parentLeftMargin" presStyleLbl="node1" presStyleIdx="0" presStyleCnt="6"/>
      <dgm:spPr/>
    </dgm:pt>
    <dgm:pt modelId="{6FD8A7EE-D7B3-4380-93A6-16D0559111D3}" type="pres">
      <dgm:prSet presAssocID="{D4145F1B-560F-4C74-8116-8E39DA62730D}" presName="parentText" presStyleLbl="node1" presStyleIdx="1" presStyleCnt="6" custScaleX="118433">
        <dgm:presLayoutVars>
          <dgm:chMax val="0"/>
          <dgm:bulletEnabled val="1"/>
        </dgm:presLayoutVars>
      </dgm:prSet>
      <dgm:spPr/>
      <dgm:t>
        <a:bodyPr/>
        <a:lstStyle/>
        <a:p>
          <a:pPr rtl="1"/>
          <a:endParaRPr lang="ar-SA"/>
        </a:p>
      </dgm:t>
    </dgm:pt>
    <dgm:pt modelId="{1B0BF4A7-AAD4-4449-BED2-35CE33139F46}" type="pres">
      <dgm:prSet presAssocID="{D4145F1B-560F-4C74-8116-8E39DA62730D}" presName="negativeSpace" presStyleCnt="0"/>
      <dgm:spPr/>
    </dgm:pt>
    <dgm:pt modelId="{C25EE6EC-C0B0-444D-AFB9-E9A1FB234EA2}" type="pres">
      <dgm:prSet presAssocID="{D4145F1B-560F-4C74-8116-8E39DA62730D}" presName="childText" presStyleLbl="conFgAcc1" presStyleIdx="1" presStyleCnt="6">
        <dgm:presLayoutVars>
          <dgm:bulletEnabled val="1"/>
        </dgm:presLayoutVars>
      </dgm:prSet>
      <dgm:spPr/>
    </dgm:pt>
    <dgm:pt modelId="{230FDB88-5D2E-46C0-B25A-CB0963AF561D}" type="pres">
      <dgm:prSet presAssocID="{A38DC830-2C09-4788-97B1-D12385A37A20}" presName="spaceBetweenRectangles" presStyleCnt="0"/>
      <dgm:spPr/>
    </dgm:pt>
    <dgm:pt modelId="{DF075E87-9432-4D6F-8A71-8D79A180E26B}" type="pres">
      <dgm:prSet presAssocID="{0223F5FB-06EB-472C-8B23-68475755C91D}" presName="parentLin" presStyleCnt="0"/>
      <dgm:spPr/>
    </dgm:pt>
    <dgm:pt modelId="{F432E195-9BD5-464C-91C3-3D61AC7B316A}" type="pres">
      <dgm:prSet presAssocID="{0223F5FB-06EB-472C-8B23-68475755C91D}" presName="parentLeftMargin" presStyleLbl="node1" presStyleIdx="1" presStyleCnt="6"/>
      <dgm:spPr/>
    </dgm:pt>
    <dgm:pt modelId="{16811FAC-53C5-4533-BE84-A3D4654CE4FE}" type="pres">
      <dgm:prSet presAssocID="{0223F5FB-06EB-472C-8B23-68475755C91D}" presName="parentText" presStyleLbl="node1" presStyleIdx="2" presStyleCnt="6" custScaleX="118433">
        <dgm:presLayoutVars>
          <dgm:chMax val="0"/>
          <dgm:bulletEnabled val="1"/>
        </dgm:presLayoutVars>
      </dgm:prSet>
      <dgm:spPr/>
      <dgm:t>
        <a:bodyPr/>
        <a:lstStyle/>
        <a:p>
          <a:pPr rtl="1"/>
          <a:endParaRPr lang="ar-SA"/>
        </a:p>
      </dgm:t>
    </dgm:pt>
    <dgm:pt modelId="{368C528B-47C9-4B31-8A50-99A7783EC861}" type="pres">
      <dgm:prSet presAssocID="{0223F5FB-06EB-472C-8B23-68475755C91D}" presName="negativeSpace" presStyleCnt="0"/>
      <dgm:spPr/>
    </dgm:pt>
    <dgm:pt modelId="{CC825A00-90BC-4B8B-B260-93277017C726}" type="pres">
      <dgm:prSet presAssocID="{0223F5FB-06EB-472C-8B23-68475755C91D}" presName="childText" presStyleLbl="conFgAcc1" presStyleIdx="2" presStyleCnt="6">
        <dgm:presLayoutVars>
          <dgm:bulletEnabled val="1"/>
        </dgm:presLayoutVars>
      </dgm:prSet>
      <dgm:spPr/>
    </dgm:pt>
    <dgm:pt modelId="{509E11FF-B14A-4BF7-ADDA-B6ECA8F3079F}" type="pres">
      <dgm:prSet presAssocID="{FBDCF723-57AC-4818-97A8-790478CE6FBA}" presName="spaceBetweenRectangles" presStyleCnt="0"/>
      <dgm:spPr/>
    </dgm:pt>
    <dgm:pt modelId="{D65FD882-B181-4FA5-88BC-A997FC9606A6}" type="pres">
      <dgm:prSet presAssocID="{A8D1F5C5-E162-4514-9C25-BBB50CCC8192}" presName="parentLin" presStyleCnt="0"/>
      <dgm:spPr/>
    </dgm:pt>
    <dgm:pt modelId="{D8F577B4-854A-495F-9114-65B0B0325E8F}" type="pres">
      <dgm:prSet presAssocID="{A8D1F5C5-E162-4514-9C25-BBB50CCC8192}" presName="parentLeftMargin" presStyleLbl="node1" presStyleIdx="2" presStyleCnt="6"/>
      <dgm:spPr/>
    </dgm:pt>
    <dgm:pt modelId="{722ED317-CC97-48CB-9AFC-61FCE018BF31}" type="pres">
      <dgm:prSet presAssocID="{A8D1F5C5-E162-4514-9C25-BBB50CCC8192}" presName="parentText" presStyleLbl="node1" presStyleIdx="3" presStyleCnt="6" custScaleX="116129">
        <dgm:presLayoutVars>
          <dgm:chMax val="0"/>
          <dgm:bulletEnabled val="1"/>
        </dgm:presLayoutVars>
      </dgm:prSet>
      <dgm:spPr/>
      <dgm:t>
        <a:bodyPr/>
        <a:lstStyle/>
        <a:p>
          <a:pPr rtl="1"/>
          <a:endParaRPr lang="ar-SA"/>
        </a:p>
      </dgm:t>
    </dgm:pt>
    <dgm:pt modelId="{29B8A48E-8497-46F8-B855-C49A036E9C14}" type="pres">
      <dgm:prSet presAssocID="{A8D1F5C5-E162-4514-9C25-BBB50CCC8192}" presName="negativeSpace" presStyleCnt="0"/>
      <dgm:spPr/>
    </dgm:pt>
    <dgm:pt modelId="{AC18EF30-9879-4928-8522-8B48C156EBD0}" type="pres">
      <dgm:prSet presAssocID="{A8D1F5C5-E162-4514-9C25-BBB50CCC8192}" presName="childText" presStyleLbl="conFgAcc1" presStyleIdx="3" presStyleCnt="6">
        <dgm:presLayoutVars>
          <dgm:bulletEnabled val="1"/>
        </dgm:presLayoutVars>
      </dgm:prSet>
      <dgm:spPr/>
    </dgm:pt>
    <dgm:pt modelId="{4396BECC-E012-4E48-AEA1-1653BCF24E64}" type="pres">
      <dgm:prSet presAssocID="{C45EBB68-BB38-4909-923B-50824EB968C2}" presName="spaceBetweenRectangles" presStyleCnt="0"/>
      <dgm:spPr/>
    </dgm:pt>
    <dgm:pt modelId="{BB7EE1C8-FDFE-4DB9-8AA2-F67280D2697D}" type="pres">
      <dgm:prSet presAssocID="{AE1AC569-557B-4733-8105-E9B691743A28}" presName="parentLin" presStyleCnt="0"/>
      <dgm:spPr/>
    </dgm:pt>
    <dgm:pt modelId="{D07EEBC4-9C1E-4308-9DEC-4A41B05885B5}" type="pres">
      <dgm:prSet presAssocID="{AE1AC569-557B-4733-8105-E9B691743A28}" presName="parentLeftMargin" presStyleLbl="node1" presStyleIdx="3" presStyleCnt="6"/>
      <dgm:spPr/>
    </dgm:pt>
    <dgm:pt modelId="{080DD2BF-F722-4E7D-9392-3EFE4CA39F58}" type="pres">
      <dgm:prSet presAssocID="{AE1AC569-557B-4733-8105-E9B691743A28}" presName="parentText" presStyleLbl="node1" presStyleIdx="4" presStyleCnt="6" custScaleX="118433">
        <dgm:presLayoutVars>
          <dgm:chMax val="0"/>
          <dgm:bulletEnabled val="1"/>
        </dgm:presLayoutVars>
      </dgm:prSet>
      <dgm:spPr/>
      <dgm:t>
        <a:bodyPr/>
        <a:lstStyle/>
        <a:p>
          <a:pPr rtl="1"/>
          <a:endParaRPr lang="ar-SA"/>
        </a:p>
      </dgm:t>
    </dgm:pt>
    <dgm:pt modelId="{EB398643-98DB-493A-A052-6BD8D922D023}" type="pres">
      <dgm:prSet presAssocID="{AE1AC569-557B-4733-8105-E9B691743A28}" presName="negativeSpace" presStyleCnt="0"/>
      <dgm:spPr/>
    </dgm:pt>
    <dgm:pt modelId="{4AB1255E-2189-4A30-B091-DE9B9B827B61}" type="pres">
      <dgm:prSet presAssocID="{AE1AC569-557B-4733-8105-E9B691743A28}" presName="childText" presStyleLbl="conFgAcc1" presStyleIdx="4" presStyleCnt="6">
        <dgm:presLayoutVars>
          <dgm:bulletEnabled val="1"/>
        </dgm:presLayoutVars>
      </dgm:prSet>
      <dgm:spPr/>
    </dgm:pt>
    <dgm:pt modelId="{911E76A5-2516-45B0-9890-5C412A96F6B9}" type="pres">
      <dgm:prSet presAssocID="{B5C7FAB6-9F1E-4F48-B394-1E2E9736142D}" presName="spaceBetweenRectangles" presStyleCnt="0"/>
      <dgm:spPr/>
    </dgm:pt>
    <dgm:pt modelId="{592BF41F-21BD-40D1-914C-11120C4B6D5E}" type="pres">
      <dgm:prSet presAssocID="{50416AE7-3179-41E4-A506-E6066AD78D62}" presName="parentLin" presStyleCnt="0"/>
      <dgm:spPr/>
    </dgm:pt>
    <dgm:pt modelId="{7CEF5479-73C1-4104-8C02-1BDE871D2867}" type="pres">
      <dgm:prSet presAssocID="{50416AE7-3179-41E4-A506-E6066AD78D62}" presName="parentLeftMargin" presStyleLbl="node1" presStyleIdx="4" presStyleCnt="6"/>
      <dgm:spPr/>
    </dgm:pt>
    <dgm:pt modelId="{003091E8-0EBB-4B66-8922-6E540F326CC1}" type="pres">
      <dgm:prSet presAssocID="{50416AE7-3179-41E4-A506-E6066AD78D62}" presName="parentText" presStyleLbl="node1" presStyleIdx="5" presStyleCnt="6" custScaleX="116129">
        <dgm:presLayoutVars>
          <dgm:chMax val="0"/>
          <dgm:bulletEnabled val="1"/>
        </dgm:presLayoutVars>
      </dgm:prSet>
      <dgm:spPr/>
      <dgm:t>
        <a:bodyPr/>
        <a:lstStyle/>
        <a:p>
          <a:pPr rtl="1"/>
          <a:endParaRPr lang="ar-SA"/>
        </a:p>
      </dgm:t>
    </dgm:pt>
    <dgm:pt modelId="{19ABA01F-B754-4363-9ABE-A4FB4F8DB945}" type="pres">
      <dgm:prSet presAssocID="{50416AE7-3179-41E4-A506-E6066AD78D62}" presName="negativeSpace" presStyleCnt="0"/>
      <dgm:spPr/>
    </dgm:pt>
    <dgm:pt modelId="{4869D0AE-0D8A-4134-9F9F-C94530CF708A}" type="pres">
      <dgm:prSet presAssocID="{50416AE7-3179-41E4-A506-E6066AD78D62}" presName="childText" presStyleLbl="conFgAcc1" presStyleIdx="5" presStyleCnt="6">
        <dgm:presLayoutVars>
          <dgm:bulletEnabled val="1"/>
        </dgm:presLayoutVars>
      </dgm:prSet>
      <dgm:spPr/>
    </dgm:pt>
  </dgm:ptLst>
  <dgm:cxnLst>
    <dgm:cxn modelId="{939DE61E-FB37-4578-B8FA-573DC5BBD11D}" srcId="{5AF50867-D3F4-4743-BA22-59E9C9DB69B0}" destId="{AE1AC569-557B-4733-8105-E9B691743A28}" srcOrd="4" destOrd="0" parTransId="{E514C6E9-09F0-45B9-A28D-91A1DD61D85E}" sibTransId="{B5C7FAB6-9F1E-4F48-B394-1E2E9736142D}"/>
    <dgm:cxn modelId="{D46707D7-6C39-45A4-B0FB-8EDCB57159CC}" srcId="{5AF50867-D3F4-4743-BA22-59E9C9DB69B0}" destId="{0223F5FB-06EB-472C-8B23-68475755C91D}" srcOrd="2" destOrd="0" parTransId="{D9925F63-A226-4330-9189-63F0E576C38D}" sibTransId="{FBDCF723-57AC-4818-97A8-790478CE6FBA}"/>
    <dgm:cxn modelId="{6B1F5C8C-8322-4C02-80ED-F97E8C12845C}" srcId="{5AF50867-D3F4-4743-BA22-59E9C9DB69B0}" destId="{D4145F1B-560F-4C74-8116-8E39DA62730D}" srcOrd="1" destOrd="0" parTransId="{D2583D8B-54F1-4C20-ACD9-8A34F40E2375}" sibTransId="{A38DC830-2C09-4788-97B1-D12385A37A20}"/>
    <dgm:cxn modelId="{54182A54-CE80-4916-BBC5-514B7E2BCC92}" type="presOf" srcId="{D4145F1B-560F-4C74-8116-8E39DA62730D}" destId="{6FD8A7EE-D7B3-4380-93A6-16D0559111D3}" srcOrd="1" destOrd="0" presId="urn:microsoft.com/office/officeart/2005/8/layout/list1"/>
    <dgm:cxn modelId="{0FACE899-4BD0-46FB-AB43-EBA5D1320F85}" type="presOf" srcId="{A8D1F5C5-E162-4514-9C25-BBB50CCC8192}" destId="{722ED317-CC97-48CB-9AFC-61FCE018BF31}" srcOrd="1" destOrd="0" presId="urn:microsoft.com/office/officeart/2005/8/layout/list1"/>
    <dgm:cxn modelId="{D2F575EB-E3AA-48C9-A11E-3AEEB6C9C9AD}" type="presOf" srcId="{D4145F1B-560F-4C74-8116-8E39DA62730D}" destId="{301DE7C4-FFB0-47CD-9685-F18F6AFC2CBC}" srcOrd="0" destOrd="0" presId="urn:microsoft.com/office/officeart/2005/8/layout/list1"/>
    <dgm:cxn modelId="{39E27F0F-5BE1-42D2-82BD-C86BF3BC5B5F}" type="presOf" srcId="{0223F5FB-06EB-472C-8B23-68475755C91D}" destId="{16811FAC-53C5-4533-BE84-A3D4654CE4FE}" srcOrd="1" destOrd="0" presId="urn:microsoft.com/office/officeart/2005/8/layout/list1"/>
    <dgm:cxn modelId="{0BD778CE-7962-40EA-92D5-BF300BCAE4DF}" type="presOf" srcId="{5AF50867-D3F4-4743-BA22-59E9C9DB69B0}" destId="{EE68659F-1C55-4485-9159-2053311EB111}" srcOrd="0" destOrd="0" presId="urn:microsoft.com/office/officeart/2005/8/layout/list1"/>
    <dgm:cxn modelId="{9D39EBF6-99ED-460D-97E0-CD71F4FCE7C2}" type="presOf" srcId="{A8D1F5C5-E162-4514-9C25-BBB50CCC8192}" destId="{D8F577B4-854A-495F-9114-65B0B0325E8F}" srcOrd="0" destOrd="0" presId="urn:microsoft.com/office/officeart/2005/8/layout/list1"/>
    <dgm:cxn modelId="{BF9C2B37-4746-4ECE-BA1E-FDDEDB952D19}" type="presOf" srcId="{0223F5FB-06EB-472C-8B23-68475755C91D}" destId="{F432E195-9BD5-464C-91C3-3D61AC7B316A}" srcOrd="0" destOrd="0" presId="urn:microsoft.com/office/officeart/2005/8/layout/list1"/>
    <dgm:cxn modelId="{44F9571E-D672-4C5C-86FE-26053F90260F}" type="presOf" srcId="{50416AE7-3179-41E4-A506-E6066AD78D62}" destId="{7CEF5479-73C1-4104-8C02-1BDE871D2867}" srcOrd="0" destOrd="0" presId="urn:microsoft.com/office/officeart/2005/8/layout/list1"/>
    <dgm:cxn modelId="{A7733533-2B2A-4C99-BA76-C8296193398A}" srcId="{5AF50867-D3F4-4743-BA22-59E9C9DB69B0}" destId="{A8D1F5C5-E162-4514-9C25-BBB50CCC8192}" srcOrd="3" destOrd="0" parTransId="{EF37D738-0E05-4072-ACFE-773DB6EB3D04}" sibTransId="{C45EBB68-BB38-4909-923B-50824EB968C2}"/>
    <dgm:cxn modelId="{E91B4F24-481F-4FB7-9C79-EDA5F98EB54A}" type="presOf" srcId="{4EF52308-9BA9-48DB-BDC3-36FCF9730B2D}" destId="{798CB384-7ECF-4728-ACBA-C0962937E65A}" srcOrd="0" destOrd="0" presId="urn:microsoft.com/office/officeart/2005/8/layout/list1"/>
    <dgm:cxn modelId="{A6A203AB-7C03-4B68-94BE-DE9523E81C0E}" srcId="{5AF50867-D3F4-4743-BA22-59E9C9DB69B0}" destId="{50416AE7-3179-41E4-A506-E6066AD78D62}" srcOrd="5" destOrd="0" parTransId="{44C4AFEF-7F02-4B9A-9ED7-53CC2CF2E6FA}" sibTransId="{B8E4C875-435F-4400-9D2C-2187E423E2DD}"/>
    <dgm:cxn modelId="{221C0FDD-C38B-4D8A-9E9D-F8066A44FA74}" type="presOf" srcId="{4EF52308-9BA9-48DB-BDC3-36FCF9730B2D}" destId="{391E7820-3BF3-46BE-95BE-7A7826B5996B}" srcOrd="1" destOrd="0" presId="urn:microsoft.com/office/officeart/2005/8/layout/list1"/>
    <dgm:cxn modelId="{458390B0-0ADE-464A-B790-136BCD8DB67C}" type="presOf" srcId="{AE1AC569-557B-4733-8105-E9B691743A28}" destId="{080DD2BF-F722-4E7D-9392-3EFE4CA39F58}" srcOrd="1" destOrd="0" presId="urn:microsoft.com/office/officeart/2005/8/layout/list1"/>
    <dgm:cxn modelId="{CEBC985D-8B3E-44E2-9288-BCCAD20C218B}" type="presOf" srcId="{50416AE7-3179-41E4-A506-E6066AD78D62}" destId="{003091E8-0EBB-4B66-8922-6E540F326CC1}" srcOrd="1" destOrd="0" presId="urn:microsoft.com/office/officeart/2005/8/layout/list1"/>
    <dgm:cxn modelId="{77D1E568-F8D0-4722-8107-CC61860B7E91}" srcId="{5AF50867-D3F4-4743-BA22-59E9C9DB69B0}" destId="{4EF52308-9BA9-48DB-BDC3-36FCF9730B2D}" srcOrd="0" destOrd="0" parTransId="{02F2759C-F5B6-46A3-877C-5DF4032DCF35}" sibTransId="{2C049991-BECA-4378-862E-F7D3DF519F93}"/>
    <dgm:cxn modelId="{FE95169D-69A8-4D78-9519-90BCBC20C7F7}" type="presOf" srcId="{AE1AC569-557B-4733-8105-E9B691743A28}" destId="{D07EEBC4-9C1E-4308-9DEC-4A41B05885B5}" srcOrd="0" destOrd="0" presId="urn:microsoft.com/office/officeart/2005/8/layout/list1"/>
    <dgm:cxn modelId="{0DF51838-9AA6-4F03-B21C-769BD172761A}" type="presParOf" srcId="{EE68659F-1C55-4485-9159-2053311EB111}" destId="{DEAE4D3B-8D80-42ED-BDB6-A16537A60413}" srcOrd="0" destOrd="0" presId="urn:microsoft.com/office/officeart/2005/8/layout/list1"/>
    <dgm:cxn modelId="{D957A31B-D1DF-44D0-83F5-9C8ECD33C813}" type="presParOf" srcId="{DEAE4D3B-8D80-42ED-BDB6-A16537A60413}" destId="{798CB384-7ECF-4728-ACBA-C0962937E65A}" srcOrd="0" destOrd="0" presId="urn:microsoft.com/office/officeart/2005/8/layout/list1"/>
    <dgm:cxn modelId="{D9CE5F11-3643-40EA-BB09-E3C34C2ADC0F}" type="presParOf" srcId="{DEAE4D3B-8D80-42ED-BDB6-A16537A60413}" destId="{391E7820-3BF3-46BE-95BE-7A7826B5996B}" srcOrd="1" destOrd="0" presId="urn:microsoft.com/office/officeart/2005/8/layout/list1"/>
    <dgm:cxn modelId="{7D69AF80-0CAC-4A57-BFD5-F7004828D04E}" type="presParOf" srcId="{EE68659F-1C55-4485-9159-2053311EB111}" destId="{A939AF71-63C8-47B1-9CF4-91D79C96C1E0}" srcOrd="1" destOrd="0" presId="urn:microsoft.com/office/officeart/2005/8/layout/list1"/>
    <dgm:cxn modelId="{4B668F3D-3587-4FEC-AFB7-8DCDBEE60C47}" type="presParOf" srcId="{EE68659F-1C55-4485-9159-2053311EB111}" destId="{9ABCF7DF-1D76-47B3-BBA1-9EAEC7289E77}" srcOrd="2" destOrd="0" presId="urn:microsoft.com/office/officeart/2005/8/layout/list1"/>
    <dgm:cxn modelId="{D6BC1ACC-5523-459C-A7D9-84D91C9E3CEF}" type="presParOf" srcId="{EE68659F-1C55-4485-9159-2053311EB111}" destId="{385ECE39-FFB3-4409-980A-B00321EE2E00}" srcOrd="3" destOrd="0" presId="urn:microsoft.com/office/officeart/2005/8/layout/list1"/>
    <dgm:cxn modelId="{D3061DBB-5118-462F-84BF-4983AE5833E0}" type="presParOf" srcId="{EE68659F-1C55-4485-9159-2053311EB111}" destId="{AFDDD66B-319C-4F79-8CDC-D9387A8FF475}" srcOrd="4" destOrd="0" presId="urn:microsoft.com/office/officeart/2005/8/layout/list1"/>
    <dgm:cxn modelId="{4A2DF524-4B07-4F35-8463-94671A1E65E3}" type="presParOf" srcId="{AFDDD66B-319C-4F79-8CDC-D9387A8FF475}" destId="{301DE7C4-FFB0-47CD-9685-F18F6AFC2CBC}" srcOrd="0" destOrd="0" presId="urn:microsoft.com/office/officeart/2005/8/layout/list1"/>
    <dgm:cxn modelId="{F8515F15-A211-4FBA-AEAD-B9A3816D7EDD}" type="presParOf" srcId="{AFDDD66B-319C-4F79-8CDC-D9387A8FF475}" destId="{6FD8A7EE-D7B3-4380-93A6-16D0559111D3}" srcOrd="1" destOrd="0" presId="urn:microsoft.com/office/officeart/2005/8/layout/list1"/>
    <dgm:cxn modelId="{F7BACFBD-351F-46EA-A9F3-9E86BE340E95}" type="presParOf" srcId="{EE68659F-1C55-4485-9159-2053311EB111}" destId="{1B0BF4A7-AAD4-4449-BED2-35CE33139F46}" srcOrd="5" destOrd="0" presId="urn:microsoft.com/office/officeart/2005/8/layout/list1"/>
    <dgm:cxn modelId="{F4BBE580-830F-490A-B070-53228CDC62F1}" type="presParOf" srcId="{EE68659F-1C55-4485-9159-2053311EB111}" destId="{C25EE6EC-C0B0-444D-AFB9-E9A1FB234EA2}" srcOrd="6" destOrd="0" presId="urn:microsoft.com/office/officeart/2005/8/layout/list1"/>
    <dgm:cxn modelId="{2CEFE3D1-A925-4886-9B32-9CB2BD762037}" type="presParOf" srcId="{EE68659F-1C55-4485-9159-2053311EB111}" destId="{230FDB88-5D2E-46C0-B25A-CB0963AF561D}" srcOrd="7" destOrd="0" presId="urn:microsoft.com/office/officeart/2005/8/layout/list1"/>
    <dgm:cxn modelId="{CF8D8041-BD51-4FAC-BDCB-830DFD142A74}" type="presParOf" srcId="{EE68659F-1C55-4485-9159-2053311EB111}" destId="{DF075E87-9432-4D6F-8A71-8D79A180E26B}" srcOrd="8" destOrd="0" presId="urn:microsoft.com/office/officeart/2005/8/layout/list1"/>
    <dgm:cxn modelId="{B0623878-142D-4FB8-98DF-27BB82AEB4C9}" type="presParOf" srcId="{DF075E87-9432-4D6F-8A71-8D79A180E26B}" destId="{F432E195-9BD5-464C-91C3-3D61AC7B316A}" srcOrd="0" destOrd="0" presId="urn:microsoft.com/office/officeart/2005/8/layout/list1"/>
    <dgm:cxn modelId="{21DD2AF0-1604-4563-B94B-D70BD249E454}" type="presParOf" srcId="{DF075E87-9432-4D6F-8A71-8D79A180E26B}" destId="{16811FAC-53C5-4533-BE84-A3D4654CE4FE}" srcOrd="1" destOrd="0" presId="urn:microsoft.com/office/officeart/2005/8/layout/list1"/>
    <dgm:cxn modelId="{3C4C9C45-EC07-4A56-B572-9AC481DBDA66}" type="presParOf" srcId="{EE68659F-1C55-4485-9159-2053311EB111}" destId="{368C528B-47C9-4B31-8A50-99A7783EC861}" srcOrd="9" destOrd="0" presId="urn:microsoft.com/office/officeart/2005/8/layout/list1"/>
    <dgm:cxn modelId="{D463511F-D729-4265-A6BE-D115CE170F5D}" type="presParOf" srcId="{EE68659F-1C55-4485-9159-2053311EB111}" destId="{CC825A00-90BC-4B8B-B260-93277017C726}" srcOrd="10" destOrd="0" presId="urn:microsoft.com/office/officeart/2005/8/layout/list1"/>
    <dgm:cxn modelId="{7123287A-6BE0-4A71-AAA0-3BE5ECE4D54E}" type="presParOf" srcId="{EE68659F-1C55-4485-9159-2053311EB111}" destId="{509E11FF-B14A-4BF7-ADDA-B6ECA8F3079F}" srcOrd="11" destOrd="0" presId="urn:microsoft.com/office/officeart/2005/8/layout/list1"/>
    <dgm:cxn modelId="{0A02DA1C-7E2A-45FD-A791-782B92DD104B}" type="presParOf" srcId="{EE68659F-1C55-4485-9159-2053311EB111}" destId="{D65FD882-B181-4FA5-88BC-A997FC9606A6}" srcOrd="12" destOrd="0" presId="urn:microsoft.com/office/officeart/2005/8/layout/list1"/>
    <dgm:cxn modelId="{CEA028D5-83EA-4B1D-BD51-9BFAD969EE04}" type="presParOf" srcId="{D65FD882-B181-4FA5-88BC-A997FC9606A6}" destId="{D8F577B4-854A-495F-9114-65B0B0325E8F}" srcOrd="0" destOrd="0" presId="urn:microsoft.com/office/officeart/2005/8/layout/list1"/>
    <dgm:cxn modelId="{462386FA-FB52-48F5-9C4E-4617DBA3086A}" type="presParOf" srcId="{D65FD882-B181-4FA5-88BC-A997FC9606A6}" destId="{722ED317-CC97-48CB-9AFC-61FCE018BF31}" srcOrd="1" destOrd="0" presId="urn:microsoft.com/office/officeart/2005/8/layout/list1"/>
    <dgm:cxn modelId="{F91C4BCE-07CA-4984-8C30-984D8920BD0E}" type="presParOf" srcId="{EE68659F-1C55-4485-9159-2053311EB111}" destId="{29B8A48E-8497-46F8-B855-C49A036E9C14}" srcOrd="13" destOrd="0" presId="urn:microsoft.com/office/officeart/2005/8/layout/list1"/>
    <dgm:cxn modelId="{FC8FDA3F-6EC8-4D66-8081-5C5F588BCDD0}" type="presParOf" srcId="{EE68659F-1C55-4485-9159-2053311EB111}" destId="{AC18EF30-9879-4928-8522-8B48C156EBD0}" srcOrd="14" destOrd="0" presId="urn:microsoft.com/office/officeart/2005/8/layout/list1"/>
    <dgm:cxn modelId="{94CFF37F-20E4-4F22-B80D-0F201854C95E}" type="presParOf" srcId="{EE68659F-1C55-4485-9159-2053311EB111}" destId="{4396BECC-E012-4E48-AEA1-1653BCF24E64}" srcOrd="15" destOrd="0" presId="urn:microsoft.com/office/officeart/2005/8/layout/list1"/>
    <dgm:cxn modelId="{98DA0848-1F1B-45E2-9D20-DCB488197765}" type="presParOf" srcId="{EE68659F-1C55-4485-9159-2053311EB111}" destId="{BB7EE1C8-FDFE-4DB9-8AA2-F67280D2697D}" srcOrd="16" destOrd="0" presId="urn:microsoft.com/office/officeart/2005/8/layout/list1"/>
    <dgm:cxn modelId="{0C8F9FF6-DE4A-4698-BEB9-C580915265BB}" type="presParOf" srcId="{BB7EE1C8-FDFE-4DB9-8AA2-F67280D2697D}" destId="{D07EEBC4-9C1E-4308-9DEC-4A41B05885B5}" srcOrd="0" destOrd="0" presId="urn:microsoft.com/office/officeart/2005/8/layout/list1"/>
    <dgm:cxn modelId="{6CC9021A-9B52-41BC-8697-5D7FDB5002B9}" type="presParOf" srcId="{BB7EE1C8-FDFE-4DB9-8AA2-F67280D2697D}" destId="{080DD2BF-F722-4E7D-9392-3EFE4CA39F58}" srcOrd="1" destOrd="0" presId="urn:microsoft.com/office/officeart/2005/8/layout/list1"/>
    <dgm:cxn modelId="{AF575050-C9C0-40B8-8F0E-F9D8E1D28DC1}" type="presParOf" srcId="{EE68659F-1C55-4485-9159-2053311EB111}" destId="{EB398643-98DB-493A-A052-6BD8D922D023}" srcOrd="17" destOrd="0" presId="urn:microsoft.com/office/officeart/2005/8/layout/list1"/>
    <dgm:cxn modelId="{64937BB3-01D2-4F8B-B6D0-9DB3AED0C7B0}" type="presParOf" srcId="{EE68659F-1C55-4485-9159-2053311EB111}" destId="{4AB1255E-2189-4A30-B091-DE9B9B827B61}" srcOrd="18" destOrd="0" presId="urn:microsoft.com/office/officeart/2005/8/layout/list1"/>
    <dgm:cxn modelId="{6ED7A090-B0A5-4B9B-95D7-8CADDC7B8EE6}" type="presParOf" srcId="{EE68659F-1C55-4485-9159-2053311EB111}" destId="{911E76A5-2516-45B0-9890-5C412A96F6B9}" srcOrd="19" destOrd="0" presId="urn:microsoft.com/office/officeart/2005/8/layout/list1"/>
    <dgm:cxn modelId="{C71A33F4-BC7A-422C-84E2-207977578948}" type="presParOf" srcId="{EE68659F-1C55-4485-9159-2053311EB111}" destId="{592BF41F-21BD-40D1-914C-11120C4B6D5E}" srcOrd="20" destOrd="0" presId="urn:microsoft.com/office/officeart/2005/8/layout/list1"/>
    <dgm:cxn modelId="{3DCCCDBC-3610-4DA0-8264-3E428CAD616A}" type="presParOf" srcId="{592BF41F-21BD-40D1-914C-11120C4B6D5E}" destId="{7CEF5479-73C1-4104-8C02-1BDE871D2867}" srcOrd="0" destOrd="0" presId="urn:microsoft.com/office/officeart/2005/8/layout/list1"/>
    <dgm:cxn modelId="{DD500C16-3E0C-4F69-B3BF-90FB456CCEB2}" type="presParOf" srcId="{592BF41F-21BD-40D1-914C-11120C4B6D5E}" destId="{003091E8-0EBB-4B66-8922-6E540F326CC1}" srcOrd="1" destOrd="0" presId="urn:microsoft.com/office/officeart/2005/8/layout/list1"/>
    <dgm:cxn modelId="{1A868026-240D-49F9-AC59-36B6CBCB837D}" type="presParOf" srcId="{EE68659F-1C55-4485-9159-2053311EB111}" destId="{19ABA01F-B754-4363-9ABE-A4FB4F8DB945}" srcOrd="21" destOrd="0" presId="urn:microsoft.com/office/officeart/2005/8/layout/list1"/>
    <dgm:cxn modelId="{793741B1-5707-4B77-B133-9B2FDE92DE5D}" type="presParOf" srcId="{EE68659F-1C55-4485-9159-2053311EB111}" destId="{4869D0AE-0D8A-4134-9F9F-C94530CF708A}" srcOrd="22" destOrd="0" presId="urn:microsoft.com/office/officeart/2005/8/layout/list1"/>
  </dgm:cxnLst>
  <dgm:bg/>
  <dgm:whole/>
</dgm:dataModel>
</file>

<file path=ppt/diagrams/layout1.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87DEB73-39E5-4800-83EB-9CE6BE925466}" type="datetimeFigureOut">
              <a:rPr lang="ar-SA" smtClean="0"/>
              <a:t>16/01/40</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8B6AA16-FD69-4D52-958C-E4CFC1D49845}" type="slidenum">
              <a:rPr lang="ar-SA" smtClean="0"/>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8B6AA16-FD69-4D52-958C-E4CFC1D49845}" type="slidenum">
              <a:rPr lang="ar-SA" smtClean="0"/>
              <a:t>23</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8B6AA16-FD69-4D52-958C-E4CFC1D49845}" type="slidenum">
              <a:rPr lang="ar-SA" smtClean="0"/>
              <a:t>27</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28B6AA16-FD69-4D52-958C-E4CFC1D49845}" type="slidenum">
              <a:rPr lang="ar-SA" smtClean="0"/>
              <a:t>37</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6ADC2ED9-3394-4B77-BBC7-048340E02643}" type="datetimeFigureOut">
              <a:rPr lang="ar-SA" smtClean="0"/>
              <a:t>16/01/40</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2E70AEC2-A38C-4305-8DF9-7783BAEE891F}" type="slidenum">
              <a:rPr lang="ar-SA" smtClean="0"/>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spd="slow">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6ADC2ED9-3394-4B77-BBC7-048340E02643}" type="datetimeFigureOut">
              <a:rPr lang="ar-SA" smtClean="0"/>
              <a:t>16/01/40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2E70AEC2-A38C-4305-8DF9-7783BAEE891F}" type="slidenum">
              <a:rPr lang="ar-SA" smtClean="0"/>
              <a:t>‹#›</a:t>
            </a:fld>
            <a:endParaRPr lang="ar-SA"/>
          </a:p>
        </p:txBody>
      </p:sp>
    </p:spTree>
  </p:cSld>
  <p:clrMapOvr>
    <a:masterClrMapping/>
  </p:clrMapOvr>
  <p:transition spd="slow">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6ADC2ED9-3394-4B77-BBC7-048340E02643}" type="datetimeFigureOut">
              <a:rPr lang="ar-SA" smtClean="0"/>
              <a:t>16/01/40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2E70AEC2-A38C-4305-8DF9-7783BAEE891F}" type="slidenum">
              <a:rPr lang="ar-SA" smtClean="0"/>
              <a:t>‹#›</a:t>
            </a:fld>
            <a:endParaRPr lang="ar-SA"/>
          </a:p>
        </p:txBody>
      </p:sp>
    </p:spTree>
  </p:cSld>
  <p:clrMapOvr>
    <a:masterClrMapping/>
  </p:clrMapOvr>
  <p:transition spd="slow">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6ADC2ED9-3394-4B77-BBC7-048340E02643}" type="datetimeFigureOut">
              <a:rPr lang="ar-SA" smtClean="0"/>
              <a:t>16/01/40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2E70AEC2-A38C-4305-8DF9-7783BAEE891F}" type="slidenum">
              <a:rPr lang="ar-SA" smtClean="0"/>
              <a:t>‹#›</a:t>
            </a:fld>
            <a:endParaRPr lang="ar-SA"/>
          </a:p>
        </p:txBody>
      </p:sp>
    </p:spTree>
  </p:cSld>
  <p:clrMapOvr>
    <a:masterClrMapping/>
  </p:clrMapOvr>
  <p:transition spd="slow">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6ADC2ED9-3394-4B77-BBC7-048340E02643}" type="datetimeFigureOut">
              <a:rPr lang="ar-SA" smtClean="0"/>
              <a:t>16/01/40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2E70AEC2-A38C-4305-8DF9-7783BAEE891F}" type="slidenum">
              <a:rPr lang="ar-SA" smtClean="0"/>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ransition spd="slow">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6ADC2ED9-3394-4B77-BBC7-048340E02643}" type="datetimeFigureOut">
              <a:rPr lang="ar-SA" smtClean="0"/>
              <a:t>16/01/40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2E70AEC2-A38C-4305-8DF9-7783BAEE891F}" type="slidenum">
              <a:rPr lang="ar-SA" smtClean="0"/>
              <a:t>‹#›</a:t>
            </a:fld>
            <a:endParaRPr lang="ar-SA"/>
          </a:p>
        </p:txBody>
      </p:sp>
    </p:spTree>
  </p:cSld>
  <p:clrMapOvr>
    <a:masterClrMapping/>
  </p:clrMapOvr>
  <p:transition spd="slow">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6ADC2ED9-3394-4B77-BBC7-048340E02643}" type="datetimeFigureOut">
              <a:rPr lang="ar-SA" smtClean="0"/>
              <a:t>16/01/40</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2E70AEC2-A38C-4305-8DF9-7783BAEE891F}" type="slidenum">
              <a:rPr lang="ar-SA" smtClean="0"/>
              <a:t>‹#›</a:t>
            </a:fld>
            <a:endParaRPr lang="ar-SA"/>
          </a:p>
        </p:txBody>
      </p:sp>
    </p:spTree>
  </p:cSld>
  <p:clrMapOvr>
    <a:masterClrMapping/>
  </p:clrMapOvr>
  <p:transition spd="slow">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6ADC2ED9-3394-4B77-BBC7-048340E02643}" type="datetimeFigureOut">
              <a:rPr lang="ar-SA" smtClean="0"/>
              <a:t>16/01/40</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2E70AEC2-A38C-4305-8DF9-7783BAEE891F}" type="slidenum">
              <a:rPr lang="ar-SA" smtClean="0"/>
              <a:t>‹#›</a:t>
            </a:fld>
            <a:endParaRPr lang="ar-SA"/>
          </a:p>
        </p:txBody>
      </p:sp>
    </p:spTree>
  </p:cSld>
  <p:clrMapOvr>
    <a:masterClrMapping/>
  </p:clrMapOvr>
  <p:transition spd="slow">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6ADC2ED9-3394-4B77-BBC7-048340E02643}" type="datetimeFigureOut">
              <a:rPr lang="ar-SA" smtClean="0"/>
              <a:t>16/01/40</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2E70AEC2-A38C-4305-8DF9-7783BAEE891F}" type="slidenum">
              <a:rPr lang="ar-SA" smtClean="0"/>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spd="slow">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6ADC2ED9-3394-4B77-BBC7-048340E02643}" type="datetimeFigureOut">
              <a:rPr lang="ar-SA" smtClean="0"/>
              <a:t>16/01/40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2E70AEC2-A38C-4305-8DF9-7783BAEE891F}" type="slidenum">
              <a:rPr lang="ar-SA" smtClean="0"/>
              <a:t>‹#›</a:t>
            </a:fld>
            <a:endParaRPr lang="ar-SA"/>
          </a:p>
        </p:txBody>
      </p:sp>
    </p:spTree>
  </p:cSld>
  <p:clrMapOvr>
    <a:masterClrMapping/>
  </p:clrMapOvr>
  <p:transition spd="slow">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6ADC2ED9-3394-4B77-BBC7-048340E02643}" type="datetimeFigureOut">
              <a:rPr lang="ar-SA" smtClean="0"/>
              <a:t>16/01/40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2E70AEC2-A38C-4305-8DF9-7783BAEE891F}" type="slidenum">
              <a:rPr lang="ar-SA" smtClean="0"/>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transition spd="slow">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6ADC2ED9-3394-4B77-BBC7-048340E02643}" type="datetimeFigureOut">
              <a:rPr lang="ar-SA" smtClean="0"/>
              <a:t>16/01/40</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E70AEC2-A38C-4305-8DF9-7783BAEE891F}" type="slidenum">
              <a:rPr lang="ar-SA" smtClean="0"/>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ransition spd="slow">
    <p:newsflash/>
  </p:transition>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3.jpeg"/><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6.jpeg"/><Relationship Id="rId2" Type="http://schemas.openxmlformats.org/officeDocument/2006/relationships/chart" Target="../charts/chart1.xml"/><Relationship Id="rId1" Type="http://schemas.openxmlformats.org/officeDocument/2006/relationships/slideLayout" Target="../slideLayouts/slideLayout7.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6.jpeg"/><Relationship Id="rId2" Type="http://schemas.openxmlformats.org/officeDocument/2006/relationships/chart" Target="../charts/chart5.xml"/><Relationship Id="rId1" Type="http://schemas.openxmlformats.org/officeDocument/2006/relationships/slideLayout" Target="../slideLayouts/slideLayout7.xml"/><Relationship Id="rId6" Type="http://schemas.openxmlformats.org/officeDocument/2006/relationships/chart" Target="../charts/chart8.xml"/><Relationship Id="rId5" Type="http://schemas.openxmlformats.org/officeDocument/2006/relationships/chart" Target="../charts/chart7.xml"/><Relationship Id="rId4" Type="http://schemas.openxmlformats.org/officeDocument/2006/relationships/chart" Target="../charts/chart6.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6.jpeg"/><Relationship Id="rId2" Type="http://schemas.openxmlformats.org/officeDocument/2006/relationships/chart" Target="../charts/chart9.xml"/><Relationship Id="rId1" Type="http://schemas.openxmlformats.org/officeDocument/2006/relationships/slideLayout" Target="../slideLayouts/slideLayout7.xml"/><Relationship Id="rId6" Type="http://schemas.openxmlformats.org/officeDocument/2006/relationships/chart" Target="../charts/chart12.xml"/><Relationship Id="rId5" Type="http://schemas.openxmlformats.org/officeDocument/2006/relationships/chart" Target="../charts/chart11.xml"/><Relationship Id="rId4" Type="http://schemas.openxmlformats.org/officeDocument/2006/relationships/chart" Target="../charts/chart10.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4.xml"/><Relationship Id="rId7"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5.xml"/><Relationship Id="rId7"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6.xml"/><Relationship Id="rId7"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3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nvGraphicFramePr>
        <p:xfrm>
          <a:off x="500034" y="214290"/>
          <a:ext cx="8643966" cy="1143008"/>
        </p:xfrm>
        <a:graphic>
          <a:graphicData uri="http://schemas.openxmlformats.org/drawingml/2006/table">
            <a:tbl>
              <a:tblPr rtl="1"/>
              <a:tblGrid>
                <a:gridCol w="2880916"/>
                <a:gridCol w="2881525"/>
                <a:gridCol w="2881525"/>
              </a:tblGrid>
              <a:tr h="1143008">
                <a:tc>
                  <a:txBody>
                    <a:bodyPr/>
                    <a:lstStyle/>
                    <a:p>
                      <a:pPr algn="ctr" rtl="1">
                        <a:lnSpc>
                          <a:spcPct val="115000"/>
                        </a:lnSpc>
                        <a:spcAft>
                          <a:spcPts val="0"/>
                        </a:spcAft>
                        <a:tabLst>
                          <a:tab pos="2637155" algn="ctr"/>
                          <a:tab pos="5274310" algn="r"/>
                        </a:tabLst>
                      </a:pPr>
                      <a:r>
                        <a:rPr lang="ar-SA" sz="1800" b="1" dirty="0">
                          <a:latin typeface="Calibri"/>
                          <a:ea typeface="Calibri"/>
                          <a:cs typeface="+mn-cs"/>
                        </a:rPr>
                        <a:t>المملكة العربية السعودية</a:t>
                      </a:r>
                      <a:endParaRPr lang="en-US" sz="1600" b="1" dirty="0">
                        <a:latin typeface="Calibri"/>
                        <a:ea typeface="Calibri"/>
                        <a:cs typeface="+mn-cs"/>
                      </a:endParaRPr>
                    </a:p>
                    <a:p>
                      <a:pPr algn="ctr" rtl="1">
                        <a:lnSpc>
                          <a:spcPct val="115000"/>
                        </a:lnSpc>
                        <a:spcAft>
                          <a:spcPts val="0"/>
                        </a:spcAft>
                        <a:tabLst>
                          <a:tab pos="2637155" algn="ctr"/>
                          <a:tab pos="5274310" algn="r"/>
                        </a:tabLst>
                      </a:pPr>
                      <a:r>
                        <a:rPr lang="ar-SA" sz="1800" b="1" dirty="0">
                          <a:latin typeface="Calibri"/>
                          <a:ea typeface="Calibri"/>
                          <a:cs typeface="+mn-cs"/>
                        </a:rPr>
                        <a:t>وزارة التعليم</a:t>
                      </a:r>
                      <a:endParaRPr lang="en-US" sz="1600" b="1" dirty="0">
                        <a:latin typeface="Calibri"/>
                        <a:ea typeface="Calibri"/>
                        <a:cs typeface="+mn-cs"/>
                      </a:endParaRPr>
                    </a:p>
                    <a:p>
                      <a:pPr algn="ctr" rtl="1">
                        <a:lnSpc>
                          <a:spcPct val="115000"/>
                        </a:lnSpc>
                        <a:spcAft>
                          <a:spcPts val="0"/>
                        </a:spcAft>
                        <a:tabLst>
                          <a:tab pos="2637155" algn="ctr"/>
                          <a:tab pos="5274310" algn="r"/>
                        </a:tabLst>
                      </a:pPr>
                      <a:r>
                        <a:rPr lang="ar-SA" sz="1800" b="1" dirty="0" smtClean="0">
                          <a:latin typeface="Calibri"/>
                          <a:ea typeface="Calibri"/>
                          <a:cs typeface="+mn-cs"/>
                        </a:rPr>
                        <a:t>الإدارة العامة </a:t>
                      </a:r>
                      <a:r>
                        <a:rPr lang="ar-SA" sz="1800" b="1" dirty="0">
                          <a:latin typeface="Calibri"/>
                          <a:ea typeface="Calibri"/>
                          <a:cs typeface="+mn-cs"/>
                        </a:rPr>
                        <a:t>للتعليم بمحافظة الطائف</a:t>
                      </a:r>
                      <a:endParaRPr lang="en-US" sz="1600" b="1" dirty="0">
                        <a:latin typeface="Calibri"/>
                        <a:ea typeface="Calibri"/>
                        <a:cs typeface="+mn-cs"/>
                      </a:endParaRPr>
                    </a:p>
                  </a:txBody>
                  <a:tcPr marL="46449" marR="46449" marT="0" marB="0">
                    <a:lnL>
                      <a:noFill/>
                    </a:lnL>
                    <a:lnR>
                      <a:noFill/>
                    </a:lnR>
                    <a:lnT>
                      <a:noFill/>
                    </a:lnT>
                    <a:lnB>
                      <a:noFill/>
                    </a:lnB>
                  </a:tcPr>
                </a:tc>
                <a:tc>
                  <a:txBody>
                    <a:bodyPr/>
                    <a:lstStyle/>
                    <a:p>
                      <a:pPr algn="ctr" rtl="0">
                        <a:lnSpc>
                          <a:spcPct val="115000"/>
                        </a:lnSpc>
                        <a:spcAft>
                          <a:spcPts val="0"/>
                        </a:spcAft>
                        <a:tabLst>
                          <a:tab pos="2637155" algn="ctr"/>
                          <a:tab pos="5274310" algn="r"/>
                        </a:tabLst>
                      </a:pPr>
                      <a:endParaRPr lang="en-US" sz="1600" b="1" dirty="0">
                        <a:latin typeface="Calibri"/>
                        <a:ea typeface="Calibri"/>
                        <a:cs typeface="+mn-cs"/>
                      </a:endParaRPr>
                    </a:p>
                  </a:txBody>
                  <a:tcPr marL="46449" marR="46449" marT="0" marB="0">
                    <a:lnL>
                      <a:noFill/>
                    </a:lnL>
                    <a:lnR>
                      <a:noFill/>
                    </a:lnR>
                    <a:lnT>
                      <a:noFill/>
                    </a:lnT>
                    <a:lnB>
                      <a:noFill/>
                    </a:lnB>
                  </a:tcPr>
                </a:tc>
                <a:tc>
                  <a:txBody>
                    <a:bodyPr/>
                    <a:lstStyle/>
                    <a:p>
                      <a:pPr algn="ctr" rtl="1">
                        <a:lnSpc>
                          <a:spcPct val="115000"/>
                        </a:lnSpc>
                        <a:spcAft>
                          <a:spcPts val="0"/>
                        </a:spcAft>
                        <a:tabLst>
                          <a:tab pos="2637155" algn="ctr"/>
                          <a:tab pos="5274310" algn="r"/>
                        </a:tabLst>
                      </a:pPr>
                      <a:r>
                        <a:rPr lang="ar-SA" sz="1800" b="1" dirty="0">
                          <a:latin typeface="Calibri"/>
                          <a:ea typeface="Calibri"/>
                          <a:cs typeface="+mn-cs"/>
                        </a:rPr>
                        <a:t>الشؤون التعليمية </a:t>
                      </a:r>
                      <a:endParaRPr lang="en-US" sz="1600" b="1" dirty="0">
                        <a:latin typeface="Calibri"/>
                        <a:ea typeface="Calibri"/>
                        <a:cs typeface="+mn-cs"/>
                      </a:endParaRPr>
                    </a:p>
                    <a:p>
                      <a:pPr algn="ctr" rtl="1">
                        <a:lnSpc>
                          <a:spcPct val="115000"/>
                        </a:lnSpc>
                        <a:spcAft>
                          <a:spcPts val="0"/>
                        </a:spcAft>
                        <a:tabLst>
                          <a:tab pos="2637155" algn="ctr"/>
                          <a:tab pos="5274310" algn="r"/>
                        </a:tabLst>
                      </a:pPr>
                      <a:r>
                        <a:rPr lang="ar-SA" sz="1800" b="1" dirty="0">
                          <a:latin typeface="Calibri"/>
                          <a:ea typeface="Calibri"/>
                          <a:cs typeface="+mn-cs"/>
                        </a:rPr>
                        <a:t>إدارة الإشراف التربوي</a:t>
                      </a:r>
                      <a:endParaRPr lang="en-US" sz="1600" b="1" dirty="0">
                        <a:latin typeface="Calibri"/>
                        <a:ea typeface="Calibri"/>
                        <a:cs typeface="+mn-cs"/>
                      </a:endParaRPr>
                    </a:p>
                  </a:txBody>
                  <a:tcPr marL="46449" marR="46449" marT="0" marB="0">
                    <a:lnL>
                      <a:noFill/>
                    </a:lnL>
                    <a:lnR>
                      <a:noFill/>
                    </a:lnR>
                    <a:lnT>
                      <a:noFill/>
                    </a:lnT>
                    <a:lnB>
                      <a:noFill/>
                    </a:lnB>
                  </a:tcPr>
                </a:tc>
              </a:tr>
            </a:tbl>
          </a:graphicData>
        </a:graphic>
      </p:graphicFrame>
      <p:pic>
        <p:nvPicPr>
          <p:cNvPr id="113666" name="صورة 53"/>
          <p:cNvPicPr>
            <a:picLocks noChangeAspect="1" noChangeArrowheads="1"/>
          </p:cNvPicPr>
          <p:nvPr/>
        </p:nvPicPr>
        <p:blipFill>
          <a:blip r:embed="rId2"/>
          <a:srcRect/>
          <a:stretch>
            <a:fillRect/>
          </a:stretch>
        </p:blipFill>
        <p:spPr bwMode="auto">
          <a:xfrm>
            <a:off x="3929058" y="0"/>
            <a:ext cx="1666875" cy="1038225"/>
          </a:xfrm>
          <a:prstGeom prst="rect">
            <a:avLst/>
          </a:prstGeom>
          <a:noFill/>
        </p:spPr>
      </p:pic>
      <p:sp>
        <p:nvSpPr>
          <p:cNvPr id="113667" name="سداسي 5"/>
          <p:cNvSpPr>
            <a:spLocks noChangeArrowheads="1"/>
          </p:cNvSpPr>
          <p:nvPr/>
        </p:nvSpPr>
        <p:spPr bwMode="auto">
          <a:xfrm>
            <a:off x="1071538" y="1643050"/>
            <a:ext cx="7772400" cy="2836863"/>
          </a:xfrm>
          <a:prstGeom prst="hexagon">
            <a:avLst>
              <a:gd name="adj" fmla="val 25001"/>
              <a:gd name="vf" fmla="val 115470"/>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3600" b="1" i="0" u="none" strike="noStrike" cap="none" normalizeH="0" baseline="0" smtClean="0">
                <a:ln>
                  <a:noFill/>
                </a:ln>
                <a:solidFill>
                  <a:schemeClr val="tx1"/>
                </a:solidFill>
                <a:effectLst/>
                <a:latin typeface="AGA Arabesque Desktop" pitchFamily="2" charset="2"/>
                <a:ea typeface="Arial" pitchFamily="34" charset="0"/>
                <a:cs typeface="DecoType Naskh Special" pitchFamily="2" charset="-78"/>
              </a:rPr>
              <a:t>تصميم البرامج العلاجية لمقرر لغتي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3600" b="1" i="0" u="none" strike="noStrike" cap="none" normalizeH="0" baseline="0" smtClean="0">
                <a:ln>
                  <a:noFill/>
                </a:ln>
                <a:solidFill>
                  <a:schemeClr val="tx1"/>
                </a:solidFill>
                <a:effectLst/>
                <a:latin typeface="AGA Arabesque Desktop" pitchFamily="2" charset="2"/>
                <a:ea typeface="Arial" pitchFamily="34" charset="0"/>
                <a:cs typeface="DecoType Naskh Special" pitchFamily="2" charset="-78"/>
              </a:rPr>
              <a:t>في الصفوف الأولية</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13668" name="سداسي 54"/>
          <p:cNvSpPr>
            <a:spLocks noChangeArrowheads="1"/>
          </p:cNvSpPr>
          <p:nvPr/>
        </p:nvSpPr>
        <p:spPr bwMode="auto">
          <a:xfrm>
            <a:off x="5643570" y="4714884"/>
            <a:ext cx="3167062" cy="896937"/>
          </a:xfrm>
          <a:prstGeom prst="hexagon">
            <a:avLst>
              <a:gd name="adj" fmla="val 25011"/>
              <a:gd name="vf" fmla="val 115470"/>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b="1" i="0" u="none" strike="noStrike" cap="none" normalizeH="0" baseline="0" dirty="0" smtClean="0">
                <a:ln>
                  <a:noFill/>
                </a:ln>
                <a:solidFill>
                  <a:schemeClr val="tx1"/>
                </a:solidFill>
                <a:effectLst/>
                <a:latin typeface="Arial" pitchFamily="34" charset="0"/>
                <a:ea typeface="Arial" pitchFamily="34" charset="0"/>
                <a:cs typeface="Arial" pitchFamily="34" charset="0"/>
              </a:rPr>
              <a:t>رئيسة قسم الصفوف الأولية </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b="1" i="0" u="none" strike="noStrike" cap="none" normalizeH="0" baseline="0" dirty="0" smtClean="0">
                <a:ln>
                  <a:noFill/>
                </a:ln>
                <a:solidFill>
                  <a:schemeClr val="tx1"/>
                </a:solidFill>
                <a:effectLst/>
                <a:latin typeface="Arial" pitchFamily="34" charset="0"/>
                <a:ea typeface="Arial" pitchFamily="34" charset="0"/>
                <a:cs typeface="Arial" pitchFamily="34" charset="0"/>
              </a:rPr>
              <a:t>خيرية بنت جهز الحربي</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13669" name="سداسي 55"/>
          <p:cNvSpPr>
            <a:spLocks noChangeArrowheads="1"/>
          </p:cNvSpPr>
          <p:nvPr/>
        </p:nvSpPr>
        <p:spPr bwMode="auto">
          <a:xfrm>
            <a:off x="1142976" y="4714884"/>
            <a:ext cx="3165475" cy="896937"/>
          </a:xfrm>
          <a:prstGeom prst="hexagon">
            <a:avLst>
              <a:gd name="adj" fmla="val 24999"/>
              <a:gd name="vf" fmla="val 115470"/>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b="1" i="0" u="none" strike="noStrike" cap="none" normalizeH="0" baseline="0" smtClean="0">
                <a:ln>
                  <a:noFill/>
                </a:ln>
                <a:solidFill>
                  <a:schemeClr val="tx1"/>
                </a:solidFill>
                <a:effectLst/>
                <a:latin typeface="Arial" pitchFamily="34" charset="0"/>
                <a:ea typeface="Arial" pitchFamily="34" charset="0"/>
                <a:cs typeface="Arial" pitchFamily="34" charset="0"/>
              </a:rPr>
              <a:t>رئيس قسم الصفوف الاولية</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b="1" i="0" u="none" strike="noStrike" cap="none" normalizeH="0" baseline="0" smtClean="0">
                <a:ln>
                  <a:noFill/>
                </a:ln>
                <a:solidFill>
                  <a:schemeClr val="tx1"/>
                </a:solidFill>
                <a:effectLst/>
                <a:latin typeface="Arial" pitchFamily="34" charset="0"/>
                <a:ea typeface="Arial" pitchFamily="34" charset="0"/>
                <a:cs typeface="Arial" pitchFamily="34" charset="0"/>
              </a:rPr>
              <a:t>سفر بن عبدالله الغامدي</a:t>
            </a:r>
            <a:endParaRPr kumimoji="0" lang="ar-SA" sz="2400" b="0" i="0" u="none" strike="noStrike" cap="none" normalizeH="0" baseline="0" smtClean="0">
              <a:ln>
                <a:noFill/>
              </a:ln>
              <a:solidFill>
                <a:schemeClr val="tx1"/>
              </a:solidFill>
              <a:effectLst/>
              <a:latin typeface="Arial" pitchFamily="34" charset="0"/>
              <a:cs typeface="Arial" pitchFamily="34" charset="0"/>
            </a:endParaRPr>
          </a:p>
        </p:txBody>
      </p:sp>
      <p:sp>
        <p:nvSpPr>
          <p:cNvPr id="113670" name="سهم إلى اليسار واليمين 56"/>
          <p:cNvSpPr>
            <a:spLocks noChangeArrowheads="1"/>
          </p:cNvSpPr>
          <p:nvPr/>
        </p:nvSpPr>
        <p:spPr bwMode="auto">
          <a:xfrm>
            <a:off x="4429124" y="4857760"/>
            <a:ext cx="1143009" cy="677862"/>
          </a:xfrm>
          <a:prstGeom prst="leftRightArrow">
            <a:avLst>
              <a:gd name="adj1" fmla="val 50000"/>
              <a:gd name="adj2" fmla="val 49944"/>
            </a:avLst>
          </a:prstGeom>
          <a:ln>
            <a:headEnd/>
            <a:tailEnd/>
          </a:ln>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800" b="1" i="0" u="none" strike="noStrike" cap="none" normalizeH="0" baseline="0" smtClean="0">
                <a:ln>
                  <a:noFill/>
                </a:ln>
                <a:solidFill>
                  <a:schemeClr val="tx1"/>
                </a:solidFill>
                <a:effectLst/>
                <a:latin typeface="Arial" pitchFamily="34" charset="0"/>
                <a:ea typeface="Arial" pitchFamily="34" charset="0"/>
                <a:cs typeface="Arial" pitchFamily="34" charset="0"/>
              </a:rPr>
              <a:t>إعداد</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pic>
        <p:nvPicPr>
          <p:cNvPr id="11" name="صورة 10" descr="الرؤية.jpg"/>
          <p:cNvPicPr>
            <a:picLocks noChangeAspect="1"/>
          </p:cNvPicPr>
          <p:nvPr/>
        </p:nvPicPr>
        <p:blipFill>
          <a:blip r:embed="rId3"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par>
                                <p:cTn id="15" presetID="25" presetClass="entr" presetSubtype="0" fill="hold" nodeType="withEffect">
                                  <p:stCondLst>
                                    <p:cond delay="0"/>
                                  </p:stCondLst>
                                  <p:childTnLst>
                                    <p:set>
                                      <p:cBhvr>
                                        <p:cTn id="16" dur="1" fill="hold">
                                          <p:stCondLst>
                                            <p:cond delay="0"/>
                                          </p:stCondLst>
                                        </p:cTn>
                                        <p:tgtEl>
                                          <p:spTgt spid="113666"/>
                                        </p:tgtEl>
                                        <p:attrNameLst>
                                          <p:attrName>style.visibility</p:attrName>
                                        </p:attrNameLst>
                                      </p:cBhvr>
                                      <p:to>
                                        <p:strVal val="visible"/>
                                      </p:to>
                                    </p:set>
                                    <p:anim calcmode="lin" valueType="num">
                                      <p:cBhvr>
                                        <p:cTn id="17" dur="500" decel="50000" fill="hold">
                                          <p:stCondLst>
                                            <p:cond delay="0"/>
                                          </p:stCondLst>
                                        </p:cTn>
                                        <p:tgtEl>
                                          <p:spTgt spid="113666"/>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13666"/>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13666"/>
                                        </p:tgtEl>
                                        <p:attrNameLst>
                                          <p:attrName>ppt_w</p:attrName>
                                        </p:attrNameLst>
                                      </p:cBhvr>
                                      <p:tavLst>
                                        <p:tav tm="0">
                                          <p:val>
                                            <p:strVal val="#ppt_w*.05"/>
                                          </p:val>
                                        </p:tav>
                                        <p:tav tm="100000">
                                          <p:val>
                                            <p:strVal val="#ppt_w"/>
                                          </p:val>
                                        </p:tav>
                                      </p:tavLst>
                                    </p:anim>
                                    <p:anim calcmode="lin" valueType="num">
                                      <p:cBhvr>
                                        <p:cTn id="20" dur="1000" fill="hold"/>
                                        <p:tgtEl>
                                          <p:spTgt spid="113666"/>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13666"/>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13666"/>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13666"/>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13666"/>
                                        </p:tgtEl>
                                      </p:cBhvr>
                                    </p:animEffect>
                                  </p:childTnLst>
                                </p:cTn>
                              </p:par>
                            </p:childTnLst>
                          </p:cTn>
                        </p:par>
                      </p:childTnLst>
                    </p:cTn>
                  </p:par>
                  <p:par>
                    <p:cTn id="25" fill="hold">
                      <p:stCondLst>
                        <p:cond delay="indefinite"/>
                      </p:stCondLst>
                      <p:childTnLst>
                        <p:par>
                          <p:cTn id="26" fill="hold">
                            <p:stCondLst>
                              <p:cond delay="0"/>
                            </p:stCondLst>
                            <p:childTnLst>
                              <p:par>
                                <p:cTn id="27" presetID="41" presetClass="entr" presetSubtype="0" fill="hold" grpId="0" nodeType="clickEffect">
                                  <p:stCondLst>
                                    <p:cond delay="0"/>
                                  </p:stCondLst>
                                  <p:iterate type="lt">
                                    <p:tmPct val="10000"/>
                                  </p:iterate>
                                  <p:childTnLst>
                                    <p:set>
                                      <p:cBhvr>
                                        <p:cTn id="28" dur="1" fill="hold">
                                          <p:stCondLst>
                                            <p:cond delay="0"/>
                                          </p:stCondLst>
                                        </p:cTn>
                                        <p:tgtEl>
                                          <p:spTgt spid="113667"/>
                                        </p:tgtEl>
                                        <p:attrNameLst>
                                          <p:attrName>style.visibility</p:attrName>
                                        </p:attrNameLst>
                                      </p:cBhvr>
                                      <p:to>
                                        <p:strVal val="visible"/>
                                      </p:to>
                                    </p:set>
                                    <p:anim calcmode="lin" valueType="num">
                                      <p:cBhvr>
                                        <p:cTn id="29" dur="500" fill="hold"/>
                                        <p:tgtEl>
                                          <p:spTgt spid="113667"/>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13667"/>
                                        </p:tgtEl>
                                        <p:attrNameLst>
                                          <p:attrName>ppt_y</p:attrName>
                                        </p:attrNameLst>
                                      </p:cBhvr>
                                      <p:tavLst>
                                        <p:tav tm="0">
                                          <p:val>
                                            <p:strVal val="#ppt_y"/>
                                          </p:val>
                                        </p:tav>
                                        <p:tav tm="100000">
                                          <p:val>
                                            <p:strVal val="#ppt_y"/>
                                          </p:val>
                                        </p:tav>
                                      </p:tavLst>
                                    </p:anim>
                                    <p:anim calcmode="lin" valueType="num">
                                      <p:cBhvr>
                                        <p:cTn id="31" dur="500" fill="hold"/>
                                        <p:tgtEl>
                                          <p:spTgt spid="113667"/>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13667"/>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13667"/>
                                        </p:tgtEl>
                                      </p:cBhvr>
                                    </p:animEffect>
                                  </p:childTnLst>
                                </p:cTn>
                              </p:par>
                            </p:childTnLst>
                          </p:cTn>
                        </p:par>
                      </p:childTnLst>
                    </p:cTn>
                  </p:par>
                  <p:par>
                    <p:cTn id="34" fill="hold">
                      <p:stCondLst>
                        <p:cond delay="indefinite"/>
                      </p:stCondLst>
                      <p:childTnLst>
                        <p:par>
                          <p:cTn id="35" fill="hold">
                            <p:stCondLst>
                              <p:cond delay="0"/>
                            </p:stCondLst>
                            <p:childTnLst>
                              <p:par>
                                <p:cTn id="36" presetID="25" presetClass="entr" presetSubtype="0" fill="hold" grpId="0" nodeType="clickEffect">
                                  <p:stCondLst>
                                    <p:cond delay="0"/>
                                  </p:stCondLst>
                                  <p:childTnLst>
                                    <p:set>
                                      <p:cBhvr>
                                        <p:cTn id="37" dur="1" fill="hold">
                                          <p:stCondLst>
                                            <p:cond delay="0"/>
                                          </p:stCondLst>
                                        </p:cTn>
                                        <p:tgtEl>
                                          <p:spTgt spid="113670"/>
                                        </p:tgtEl>
                                        <p:attrNameLst>
                                          <p:attrName>style.visibility</p:attrName>
                                        </p:attrNameLst>
                                      </p:cBhvr>
                                      <p:to>
                                        <p:strVal val="visible"/>
                                      </p:to>
                                    </p:set>
                                    <p:anim calcmode="lin" valueType="num">
                                      <p:cBhvr>
                                        <p:cTn id="38" dur="500" decel="50000" fill="hold">
                                          <p:stCondLst>
                                            <p:cond delay="0"/>
                                          </p:stCondLst>
                                        </p:cTn>
                                        <p:tgtEl>
                                          <p:spTgt spid="113670"/>
                                        </p:tgtEl>
                                        <p:attrNameLst>
                                          <p:attrName>style.rotation</p:attrName>
                                        </p:attrNameLst>
                                      </p:cBhvr>
                                      <p:tavLst>
                                        <p:tav tm="0">
                                          <p:val>
                                            <p:fltVal val="-90"/>
                                          </p:val>
                                        </p:tav>
                                        <p:tav tm="100000">
                                          <p:val>
                                            <p:fltVal val="0"/>
                                          </p:val>
                                        </p:tav>
                                      </p:tavLst>
                                    </p:anim>
                                    <p:anim calcmode="lin" valueType="num">
                                      <p:cBhvr>
                                        <p:cTn id="39" dur="500" decel="50000" fill="hold">
                                          <p:stCondLst>
                                            <p:cond delay="0"/>
                                          </p:stCondLst>
                                        </p:cTn>
                                        <p:tgtEl>
                                          <p:spTgt spid="113670"/>
                                        </p:tgtEl>
                                        <p:attrNameLst>
                                          <p:attrName>ppt_w</p:attrName>
                                        </p:attrNameLst>
                                      </p:cBhvr>
                                      <p:tavLst>
                                        <p:tav tm="0">
                                          <p:val>
                                            <p:strVal val="#ppt_w"/>
                                          </p:val>
                                        </p:tav>
                                        <p:tav tm="100000">
                                          <p:val>
                                            <p:strVal val="#ppt_w*.05"/>
                                          </p:val>
                                        </p:tav>
                                      </p:tavLst>
                                    </p:anim>
                                    <p:anim calcmode="lin" valueType="num">
                                      <p:cBhvr>
                                        <p:cTn id="40" dur="500" accel="50000" fill="hold">
                                          <p:stCondLst>
                                            <p:cond delay="500"/>
                                          </p:stCondLst>
                                        </p:cTn>
                                        <p:tgtEl>
                                          <p:spTgt spid="113670"/>
                                        </p:tgtEl>
                                        <p:attrNameLst>
                                          <p:attrName>ppt_w</p:attrName>
                                        </p:attrNameLst>
                                      </p:cBhvr>
                                      <p:tavLst>
                                        <p:tav tm="0">
                                          <p:val>
                                            <p:strVal val="#ppt_w*.05"/>
                                          </p:val>
                                        </p:tav>
                                        <p:tav tm="100000">
                                          <p:val>
                                            <p:strVal val="#ppt_w"/>
                                          </p:val>
                                        </p:tav>
                                      </p:tavLst>
                                    </p:anim>
                                    <p:anim calcmode="lin" valueType="num">
                                      <p:cBhvr>
                                        <p:cTn id="41" dur="1000" fill="hold"/>
                                        <p:tgtEl>
                                          <p:spTgt spid="113670"/>
                                        </p:tgtEl>
                                        <p:attrNameLst>
                                          <p:attrName>ppt_h</p:attrName>
                                        </p:attrNameLst>
                                      </p:cBhvr>
                                      <p:tavLst>
                                        <p:tav tm="0">
                                          <p:val>
                                            <p:strVal val="#ppt_h"/>
                                          </p:val>
                                        </p:tav>
                                        <p:tav tm="100000">
                                          <p:val>
                                            <p:strVal val="#ppt_h"/>
                                          </p:val>
                                        </p:tav>
                                      </p:tavLst>
                                    </p:anim>
                                    <p:anim calcmode="lin" valueType="num">
                                      <p:cBhvr>
                                        <p:cTn id="42" dur="500" decel="50000" fill="hold">
                                          <p:stCondLst>
                                            <p:cond delay="0"/>
                                          </p:stCondLst>
                                        </p:cTn>
                                        <p:tgtEl>
                                          <p:spTgt spid="113670"/>
                                        </p:tgtEl>
                                        <p:attrNameLst>
                                          <p:attrName>ppt_x</p:attrName>
                                        </p:attrNameLst>
                                      </p:cBhvr>
                                      <p:tavLst>
                                        <p:tav tm="0">
                                          <p:val>
                                            <p:strVal val="#ppt_x+.4"/>
                                          </p:val>
                                        </p:tav>
                                        <p:tav tm="100000">
                                          <p:val>
                                            <p:strVal val="#ppt_x"/>
                                          </p:val>
                                        </p:tav>
                                      </p:tavLst>
                                    </p:anim>
                                    <p:anim calcmode="lin" valueType="num">
                                      <p:cBhvr>
                                        <p:cTn id="43" dur="500" decel="50000" fill="hold">
                                          <p:stCondLst>
                                            <p:cond delay="0"/>
                                          </p:stCondLst>
                                        </p:cTn>
                                        <p:tgtEl>
                                          <p:spTgt spid="113670"/>
                                        </p:tgtEl>
                                        <p:attrNameLst>
                                          <p:attrName>ppt_y</p:attrName>
                                        </p:attrNameLst>
                                      </p:cBhvr>
                                      <p:tavLst>
                                        <p:tav tm="0">
                                          <p:val>
                                            <p:strVal val="#ppt_y-.2"/>
                                          </p:val>
                                        </p:tav>
                                        <p:tav tm="100000">
                                          <p:val>
                                            <p:strVal val="#ppt_y+.1"/>
                                          </p:val>
                                        </p:tav>
                                      </p:tavLst>
                                    </p:anim>
                                    <p:anim calcmode="lin" valueType="num">
                                      <p:cBhvr>
                                        <p:cTn id="44" dur="500" accel="50000" fill="hold">
                                          <p:stCondLst>
                                            <p:cond delay="500"/>
                                          </p:stCondLst>
                                        </p:cTn>
                                        <p:tgtEl>
                                          <p:spTgt spid="113670"/>
                                        </p:tgtEl>
                                        <p:attrNameLst>
                                          <p:attrName>ppt_y</p:attrName>
                                        </p:attrNameLst>
                                      </p:cBhvr>
                                      <p:tavLst>
                                        <p:tav tm="0">
                                          <p:val>
                                            <p:strVal val="#ppt_y+.1"/>
                                          </p:val>
                                        </p:tav>
                                        <p:tav tm="100000">
                                          <p:val>
                                            <p:strVal val="#ppt_y"/>
                                          </p:val>
                                        </p:tav>
                                      </p:tavLst>
                                    </p:anim>
                                    <p:animEffect transition="in" filter="fade">
                                      <p:cBhvr>
                                        <p:cTn id="45" dur="1000" decel="50000">
                                          <p:stCondLst>
                                            <p:cond delay="0"/>
                                          </p:stCondLst>
                                        </p:cTn>
                                        <p:tgtEl>
                                          <p:spTgt spid="113670"/>
                                        </p:tgtEl>
                                      </p:cBhvr>
                                    </p:animEffect>
                                  </p:childTnLst>
                                </p:cTn>
                              </p:par>
                              <p:par>
                                <p:cTn id="46" presetID="25" presetClass="entr" presetSubtype="0" fill="hold" grpId="0" nodeType="withEffect">
                                  <p:stCondLst>
                                    <p:cond delay="0"/>
                                  </p:stCondLst>
                                  <p:childTnLst>
                                    <p:set>
                                      <p:cBhvr>
                                        <p:cTn id="47" dur="1" fill="hold">
                                          <p:stCondLst>
                                            <p:cond delay="0"/>
                                          </p:stCondLst>
                                        </p:cTn>
                                        <p:tgtEl>
                                          <p:spTgt spid="113668"/>
                                        </p:tgtEl>
                                        <p:attrNameLst>
                                          <p:attrName>style.visibility</p:attrName>
                                        </p:attrNameLst>
                                      </p:cBhvr>
                                      <p:to>
                                        <p:strVal val="visible"/>
                                      </p:to>
                                    </p:set>
                                    <p:anim calcmode="lin" valueType="num">
                                      <p:cBhvr>
                                        <p:cTn id="48" dur="500" decel="50000" fill="hold">
                                          <p:stCondLst>
                                            <p:cond delay="0"/>
                                          </p:stCondLst>
                                        </p:cTn>
                                        <p:tgtEl>
                                          <p:spTgt spid="113668"/>
                                        </p:tgtEl>
                                        <p:attrNameLst>
                                          <p:attrName>style.rotation</p:attrName>
                                        </p:attrNameLst>
                                      </p:cBhvr>
                                      <p:tavLst>
                                        <p:tav tm="0">
                                          <p:val>
                                            <p:fltVal val="-90"/>
                                          </p:val>
                                        </p:tav>
                                        <p:tav tm="100000">
                                          <p:val>
                                            <p:fltVal val="0"/>
                                          </p:val>
                                        </p:tav>
                                      </p:tavLst>
                                    </p:anim>
                                    <p:anim calcmode="lin" valueType="num">
                                      <p:cBhvr>
                                        <p:cTn id="49" dur="500" decel="50000" fill="hold">
                                          <p:stCondLst>
                                            <p:cond delay="0"/>
                                          </p:stCondLst>
                                        </p:cTn>
                                        <p:tgtEl>
                                          <p:spTgt spid="113668"/>
                                        </p:tgtEl>
                                        <p:attrNameLst>
                                          <p:attrName>ppt_w</p:attrName>
                                        </p:attrNameLst>
                                      </p:cBhvr>
                                      <p:tavLst>
                                        <p:tav tm="0">
                                          <p:val>
                                            <p:strVal val="#ppt_w"/>
                                          </p:val>
                                        </p:tav>
                                        <p:tav tm="100000">
                                          <p:val>
                                            <p:strVal val="#ppt_w*.05"/>
                                          </p:val>
                                        </p:tav>
                                      </p:tavLst>
                                    </p:anim>
                                    <p:anim calcmode="lin" valueType="num">
                                      <p:cBhvr>
                                        <p:cTn id="50" dur="500" accel="50000" fill="hold">
                                          <p:stCondLst>
                                            <p:cond delay="500"/>
                                          </p:stCondLst>
                                        </p:cTn>
                                        <p:tgtEl>
                                          <p:spTgt spid="113668"/>
                                        </p:tgtEl>
                                        <p:attrNameLst>
                                          <p:attrName>ppt_w</p:attrName>
                                        </p:attrNameLst>
                                      </p:cBhvr>
                                      <p:tavLst>
                                        <p:tav tm="0">
                                          <p:val>
                                            <p:strVal val="#ppt_w*.05"/>
                                          </p:val>
                                        </p:tav>
                                        <p:tav tm="100000">
                                          <p:val>
                                            <p:strVal val="#ppt_w"/>
                                          </p:val>
                                        </p:tav>
                                      </p:tavLst>
                                    </p:anim>
                                    <p:anim calcmode="lin" valueType="num">
                                      <p:cBhvr>
                                        <p:cTn id="51" dur="1000" fill="hold"/>
                                        <p:tgtEl>
                                          <p:spTgt spid="113668"/>
                                        </p:tgtEl>
                                        <p:attrNameLst>
                                          <p:attrName>ppt_h</p:attrName>
                                        </p:attrNameLst>
                                      </p:cBhvr>
                                      <p:tavLst>
                                        <p:tav tm="0">
                                          <p:val>
                                            <p:strVal val="#ppt_h"/>
                                          </p:val>
                                        </p:tav>
                                        <p:tav tm="100000">
                                          <p:val>
                                            <p:strVal val="#ppt_h"/>
                                          </p:val>
                                        </p:tav>
                                      </p:tavLst>
                                    </p:anim>
                                    <p:anim calcmode="lin" valueType="num">
                                      <p:cBhvr>
                                        <p:cTn id="52" dur="500" decel="50000" fill="hold">
                                          <p:stCondLst>
                                            <p:cond delay="0"/>
                                          </p:stCondLst>
                                        </p:cTn>
                                        <p:tgtEl>
                                          <p:spTgt spid="113668"/>
                                        </p:tgtEl>
                                        <p:attrNameLst>
                                          <p:attrName>ppt_x</p:attrName>
                                        </p:attrNameLst>
                                      </p:cBhvr>
                                      <p:tavLst>
                                        <p:tav tm="0">
                                          <p:val>
                                            <p:strVal val="#ppt_x+.4"/>
                                          </p:val>
                                        </p:tav>
                                        <p:tav tm="100000">
                                          <p:val>
                                            <p:strVal val="#ppt_x"/>
                                          </p:val>
                                        </p:tav>
                                      </p:tavLst>
                                    </p:anim>
                                    <p:anim calcmode="lin" valueType="num">
                                      <p:cBhvr>
                                        <p:cTn id="53" dur="500" decel="50000" fill="hold">
                                          <p:stCondLst>
                                            <p:cond delay="0"/>
                                          </p:stCondLst>
                                        </p:cTn>
                                        <p:tgtEl>
                                          <p:spTgt spid="113668"/>
                                        </p:tgtEl>
                                        <p:attrNameLst>
                                          <p:attrName>ppt_y</p:attrName>
                                        </p:attrNameLst>
                                      </p:cBhvr>
                                      <p:tavLst>
                                        <p:tav tm="0">
                                          <p:val>
                                            <p:strVal val="#ppt_y-.2"/>
                                          </p:val>
                                        </p:tav>
                                        <p:tav tm="100000">
                                          <p:val>
                                            <p:strVal val="#ppt_y+.1"/>
                                          </p:val>
                                        </p:tav>
                                      </p:tavLst>
                                    </p:anim>
                                    <p:anim calcmode="lin" valueType="num">
                                      <p:cBhvr>
                                        <p:cTn id="54" dur="500" accel="50000" fill="hold">
                                          <p:stCondLst>
                                            <p:cond delay="500"/>
                                          </p:stCondLst>
                                        </p:cTn>
                                        <p:tgtEl>
                                          <p:spTgt spid="113668"/>
                                        </p:tgtEl>
                                        <p:attrNameLst>
                                          <p:attrName>ppt_y</p:attrName>
                                        </p:attrNameLst>
                                      </p:cBhvr>
                                      <p:tavLst>
                                        <p:tav tm="0">
                                          <p:val>
                                            <p:strVal val="#ppt_y+.1"/>
                                          </p:val>
                                        </p:tav>
                                        <p:tav tm="100000">
                                          <p:val>
                                            <p:strVal val="#ppt_y"/>
                                          </p:val>
                                        </p:tav>
                                      </p:tavLst>
                                    </p:anim>
                                    <p:animEffect transition="in" filter="fade">
                                      <p:cBhvr>
                                        <p:cTn id="55" dur="1000" decel="50000">
                                          <p:stCondLst>
                                            <p:cond delay="0"/>
                                          </p:stCondLst>
                                        </p:cTn>
                                        <p:tgtEl>
                                          <p:spTgt spid="113668"/>
                                        </p:tgtEl>
                                      </p:cBhvr>
                                    </p:animEffect>
                                  </p:childTnLst>
                                </p:cTn>
                              </p:par>
                              <p:par>
                                <p:cTn id="56" presetID="25" presetClass="entr" presetSubtype="0" fill="hold" grpId="0" nodeType="withEffect">
                                  <p:stCondLst>
                                    <p:cond delay="0"/>
                                  </p:stCondLst>
                                  <p:childTnLst>
                                    <p:set>
                                      <p:cBhvr>
                                        <p:cTn id="57" dur="1" fill="hold">
                                          <p:stCondLst>
                                            <p:cond delay="0"/>
                                          </p:stCondLst>
                                        </p:cTn>
                                        <p:tgtEl>
                                          <p:spTgt spid="113669"/>
                                        </p:tgtEl>
                                        <p:attrNameLst>
                                          <p:attrName>style.visibility</p:attrName>
                                        </p:attrNameLst>
                                      </p:cBhvr>
                                      <p:to>
                                        <p:strVal val="visible"/>
                                      </p:to>
                                    </p:set>
                                    <p:anim calcmode="lin" valueType="num">
                                      <p:cBhvr>
                                        <p:cTn id="58" dur="500" decel="50000" fill="hold">
                                          <p:stCondLst>
                                            <p:cond delay="0"/>
                                          </p:stCondLst>
                                        </p:cTn>
                                        <p:tgtEl>
                                          <p:spTgt spid="113669"/>
                                        </p:tgtEl>
                                        <p:attrNameLst>
                                          <p:attrName>style.rotation</p:attrName>
                                        </p:attrNameLst>
                                      </p:cBhvr>
                                      <p:tavLst>
                                        <p:tav tm="0">
                                          <p:val>
                                            <p:fltVal val="-90"/>
                                          </p:val>
                                        </p:tav>
                                        <p:tav tm="100000">
                                          <p:val>
                                            <p:fltVal val="0"/>
                                          </p:val>
                                        </p:tav>
                                      </p:tavLst>
                                    </p:anim>
                                    <p:anim calcmode="lin" valueType="num">
                                      <p:cBhvr>
                                        <p:cTn id="59" dur="500" decel="50000" fill="hold">
                                          <p:stCondLst>
                                            <p:cond delay="0"/>
                                          </p:stCondLst>
                                        </p:cTn>
                                        <p:tgtEl>
                                          <p:spTgt spid="113669"/>
                                        </p:tgtEl>
                                        <p:attrNameLst>
                                          <p:attrName>ppt_w</p:attrName>
                                        </p:attrNameLst>
                                      </p:cBhvr>
                                      <p:tavLst>
                                        <p:tav tm="0">
                                          <p:val>
                                            <p:strVal val="#ppt_w"/>
                                          </p:val>
                                        </p:tav>
                                        <p:tav tm="100000">
                                          <p:val>
                                            <p:strVal val="#ppt_w*.05"/>
                                          </p:val>
                                        </p:tav>
                                      </p:tavLst>
                                    </p:anim>
                                    <p:anim calcmode="lin" valueType="num">
                                      <p:cBhvr>
                                        <p:cTn id="60" dur="500" accel="50000" fill="hold">
                                          <p:stCondLst>
                                            <p:cond delay="500"/>
                                          </p:stCondLst>
                                        </p:cTn>
                                        <p:tgtEl>
                                          <p:spTgt spid="113669"/>
                                        </p:tgtEl>
                                        <p:attrNameLst>
                                          <p:attrName>ppt_w</p:attrName>
                                        </p:attrNameLst>
                                      </p:cBhvr>
                                      <p:tavLst>
                                        <p:tav tm="0">
                                          <p:val>
                                            <p:strVal val="#ppt_w*.05"/>
                                          </p:val>
                                        </p:tav>
                                        <p:tav tm="100000">
                                          <p:val>
                                            <p:strVal val="#ppt_w"/>
                                          </p:val>
                                        </p:tav>
                                      </p:tavLst>
                                    </p:anim>
                                    <p:anim calcmode="lin" valueType="num">
                                      <p:cBhvr>
                                        <p:cTn id="61" dur="1000" fill="hold"/>
                                        <p:tgtEl>
                                          <p:spTgt spid="113669"/>
                                        </p:tgtEl>
                                        <p:attrNameLst>
                                          <p:attrName>ppt_h</p:attrName>
                                        </p:attrNameLst>
                                      </p:cBhvr>
                                      <p:tavLst>
                                        <p:tav tm="0">
                                          <p:val>
                                            <p:strVal val="#ppt_h"/>
                                          </p:val>
                                        </p:tav>
                                        <p:tav tm="100000">
                                          <p:val>
                                            <p:strVal val="#ppt_h"/>
                                          </p:val>
                                        </p:tav>
                                      </p:tavLst>
                                    </p:anim>
                                    <p:anim calcmode="lin" valueType="num">
                                      <p:cBhvr>
                                        <p:cTn id="62" dur="500" decel="50000" fill="hold">
                                          <p:stCondLst>
                                            <p:cond delay="0"/>
                                          </p:stCondLst>
                                        </p:cTn>
                                        <p:tgtEl>
                                          <p:spTgt spid="113669"/>
                                        </p:tgtEl>
                                        <p:attrNameLst>
                                          <p:attrName>ppt_x</p:attrName>
                                        </p:attrNameLst>
                                      </p:cBhvr>
                                      <p:tavLst>
                                        <p:tav tm="0">
                                          <p:val>
                                            <p:strVal val="#ppt_x+.4"/>
                                          </p:val>
                                        </p:tav>
                                        <p:tav tm="100000">
                                          <p:val>
                                            <p:strVal val="#ppt_x"/>
                                          </p:val>
                                        </p:tav>
                                      </p:tavLst>
                                    </p:anim>
                                    <p:anim calcmode="lin" valueType="num">
                                      <p:cBhvr>
                                        <p:cTn id="63" dur="500" decel="50000" fill="hold">
                                          <p:stCondLst>
                                            <p:cond delay="0"/>
                                          </p:stCondLst>
                                        </p:cTn>
                                        <p:tgtEl>
                                          <p:spTgt spid="113669"/>
                                        </p:tgtEl>
                                        <p:attrNameLst>
                                          <p:attrName>ppt_y</p:attrName>
                                        </p:attrNameLst>
                                      </p:cBhvr>
                                      <p:tavLst>
                                        <p:tav tm="0">
                                          <p:val>
                                            <p:strVal val="#ppt_y-.2"/>
                                          </p:val>
                                        </p:tav>
                                        <p:tav tm="100000">
                                          <p:val>
                                            <p:strVal val="#ppt_y+.1"/>
                                          </p:val>
                                        </p:tav>
                                      </p:tavLst>
                                    </p:anim>
                                    <p:anim calcmode="lin" valueType="num">
                                      <p:cBhvr>
                                        <p:cTn id="64" dur="500" accel="50000" fill="hold">
                                          <p:stCondLst>
                                            <p:cond delay="500"/>
                                          </p:stCondLst>
                                        </p:cTn>
                                        <p:tgtEl>
                                          <p:spTgt spid="113669"/>
                                        </p:tgtEl>
                                        <p:attrNameLst>
                                          <p:attrName>ppt_y</p:attrName>
                                        </p:attrNameLst>
                                      </p:cBhvr>
                                      <p:tavLst>
                                        <p:tav tm="0">
                                          <p:val>
                                            <p:strVal val="#ppt_y+.1"/>
                                          </p:val>
                                        </p:tav>
                                        <p:tav tm="100000">
                                          <p:val>
                                            <p:strVal val="#ppt_y"/>
                                          </p:val>
                                        </p:tav>
                                      </p:tavLst>
                                    </p:anim>
                                    <p:animEffect transition="in" filter="fade">
                                      <p:cBhvr>
                                        <p:cTn id="65" dur="1000" decel="50000">
                                          <p:stCondLst>
                                            <p:cond delay="0"/>
                                          </p:stCondLst>
                                        </p:cTn>
                                        <p:tgtEl>
                                          <p:spTgt spid="1136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7" grpId="0" animBg="1"/>
      <p:bldP spid="113668" grpId="0" animBg="1"/>
      <p:bldP spid="113669" grpId="0" animBg="1"/>
      <p:bldP spid="11367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رسم تخطيطي 2"/>
          <p:cNvGraphicFramePr/>
          <p:nvPr/>
        </p:nvGraphicFramePr>
        <p:xfrm>
          <a:off x="-231570" y="994904"/>
          <a:ext cx="10447172" cy="5648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مستطيل مستدير الزوايا 16"/>
          <p:cNvSpPr>
            <a:spLocks noChangeArrowheads="1"/>
          </p:cNvSpPr>
          <p:nvPr/>
        </p:nvSpPr>
        <p:spPr bwMode="auto">
          <a:xfrm>
            <a:off x="2000232" y="214290"/>
            <a:ext cx="5857916" cy="714380"/>
          </a:xfrm>
          <a:prstGeom prst="roundRect">
            <a:avLst>
              <a:gd name="adj" fmla="val 16667"/>
            </a:avLst>
          </a:prstGeom>
          <a:blipFill>
            <a:blip r:embed="rId6"/>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algn="ctr" fontAlgn="base">
              <a:spcBef>
                <a:spcPct val="0"/>
              </a:spcBef>
              <a:spcAft>
                <a:spcPct val="0"/>
              </a:spcAft>
            </a:pPr>
            <a:r>
              <a:rPr lang="ar-SA" sz="2800" b="1" dirty="0" smtClean="0">
                <a:latin typeface="Arial" pitchFamily="34" charset="0"/>
                <a:ea typeface="Arial" pitchFamily="34" charset="0"/>
                <a:cs typeface="Arial" pitchFamily="34" charset="0"/>
              </a:rPr>
              <a:t>الخطوات المتدرجة لعلاج الضعف في مقرر لغتي</a:t>
            </a:r>
            <a:endParaRPr kumimoji="0" lang="en-US" sz="2800" b="1"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صورة 4" descr="الرؤية.jpg"/>
          <p:cNvPicPr>
            <a:picLocks noChangeAspect="1"/>
          </p:cNvPicPr>
          <p:nvPr/>
        </p:nvPicPr>
        <p:blipFill>
          <a:blip r:embed="rId7"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35" presetClass="entr" presetSubtype="0"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2000"/>
                                        <p:tgtEl>
                                          <p:spTgt spid="3"/>
                                        </p:tgtEl>
                                      </p:cBhvr>
                                    </p:animEffect>
                                    <p:anim calcmode="lin" valueType="num">
                                      <p:cBhvr>
                                        <p:cTn id="17" dur="2000" fill="hold"/>
                                        <p:tgtEl>
                                          <p:spTgt spid="3"/>
                                        </p:tgtEl>
                                        <p:attrNameLst>
                                          <p:attrName>style.rotation</p:attrName>
                                        </p:attrNameLst>
                                      </p:cBhvr>
                                      <p:tavLst>
                                        <p:tav tm="0">
                                          <p:val>
                                            <p:fltVal val="720"/>
                                          </p:val>
                                        </p:tav>
                                        <p:tav tm="100000">
                                          <p:val>
                                            <p:fltVal val="0"/>
                                          </p:val>
                                        </p:tav>
                                      </p:tavLst>
                                    </p:anim>
                                    <p:anim calcmode="lin" valueType="num">
                                      <p:cBhvr>
                                        <p:cTn id="18" dur="2000" fill="hold"/>
                                        <p:tgtEl>
                                          <p:spTgt spid="3"/>
                                        </p:tgtEl>
                                        <p:attrNameLst>
                                          <p:attrName>ppt_h</p:attrName>
                                        </p:attrNameLst>
                                      </p:cBhvr>
                                      <p:tavLst>
                                        <p:tav tm="0">
                                          <p:val>
                                            <p:fltVal val="0"/>
                                          </p:val>
                                        </p:tav>
                                        <p:tav tm="100000">
                                          <p:val>
                                            <p:strVal val="#ppt_h"/>
                                          </p:val>
                                        </p:tav>
                                      </p:tavLst>
                                    </p:anim>
                                    <p:anim calcmode="lin" valueType="num">
                                      <p:cBhvr>
                                        <p:cTn id="19" dur="2000" fill="hold"/>
                                        <p:tgtEl>
                                          <p:spTgt spid="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جدول 4"/>
          <p:cNvGraphicFramePr>
            <a:graphicFrameLocks noGrp="1"/>
          </p:cNvGraphicFramePr>
          <p:nvPr/>
        </p:nvGraphicFramePr>
        <p:xfrm>
          <a:off x="1071538" y="5143485"/>
          <a:ext cx="8072462" cy="1475740"/>
        </p:xfrm>
        <a:graphic>
          <a:graphicData uri="http://schemas.openxmlformats.org/drawingml/2006/table">
            <a:tbl>
              <a:tblPr rtl="1"/>
              <a:tblGrid>
                <a:gridCol w="2017831"/>
                <a:gridCol w="2017831"/>
                <a:gridCol w="2018400"/>
                <a:gridCol w="2018400"/>
              </a:tblGrid>
              <a:tr h="271470">
                <a:tc>
                  <a:txBody>
                    <a:bodyPr/>
                    <a:lstStyle/>
                    <a:p>
                      <a:pPr algn="ctr" rtl="1">
                        <a:lnSpc>
                          <a:spcPct val="115000"/>
                        </a:lnSpc>
                        <a:spcAft>
                          <a:spcPts val="0"/>
                        </a:spcAft>
                      </a:pPr>
                      <a:r>
                        <a:rPr lang="ar-SA" sz="1800" b="1" dirty="0">
                          <a:latin typeface="Calibri"/>
                          <a:ea typeface="Calibri"/>
                          <a:cs typeface="Arial"/>
                        </a:rPr>
                        <a:t>الصف</a:t>
                      </a:r>
                      <a:endParaRPr lang="en-US" sz="1400"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بنين</a:t>
                      </a:r>
                      <a:endParaRPr lang="en-US" sz="14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بنات</a:t>
                      </a:r>
                      <a:endParaRPr lang="en-US" sz="14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dirty="0">
                          <a:latin typeface="Calibri"/>
                          <a:ea typeface="Calibri"/>
                          <a:cs typeface="Arial"/>
                        </a:rPr>
                        <a:t>المجموع</a:t>
                      </a:r>
                      <a:endParaRPr lang="en-US" sz="1400"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r>
              <a:tr h="271470">
                <a:tc>
                  <a:txBody>
                    <a:bodyPr/>
                    <a:lstStyle/>
                    <a:p>
                      <a:pPr algn="ctr" rtl="1">
                        <a:lnSpc>
                          <a:spcPct val="115000"/>
                        </a:lnSpc>
                        <a:spcAft>
                          <a:spcPts val="0"/>
                        </a:spcAft>
                      </a:pPr>
                      <a:r>
                        <a:rPr lang="ar-SA" sz="1800" b="1">
                          <a:latin typeface="Calibri"/>
                          <a:ea typeface="Calibri"/>
                          <a:cs typeface="Arial"/>
                        </a:rPr>
                        <a:t>الأول الابتدائي</a:t>
                      </a:r>
                      <a:endParaRPr lang="en-US" sz="14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112</a:t>
                      </a:r>
                      <a:endParaRPr lang="en-US" sz="14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latin typeface="Calibri"/>
                          <a:ea typeface="Calibri"/>
                          <a:cs typeface="Arial"/>
                        </a:rPr>
                        <a:t>85</a:t>
                      </a:r>
                      <a:endParaRPr lang="en-US" sz="14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latin typeface="Calibri"/>
                          <a:ea typeface="Calibri"/>
                          <a:cs typeface="Arial"/>
                        </a:rPr>
                        <a:t>197</a:t>
                      </a:r>
                      <a:endParaRPr lang="en-US" sz="14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470">
                <a:tc>
                  <a:txBody>
                    <a:bodyPr/>
                    <a:lstStyle/>
                    <a:p>
                      <a:pPr algn="ctr" rtl="1">
                        <a:lnSpc>
                          <a:spcPct val="115000"/>
                        </a:lnSpc>
                        <a:spcAft>
                          <a:spcPts val="0"/>
                        </a:spcAft>
                      </a:pPr>
                      <a:r>
                        <a:rPr lang="ar-SA" sz="1800" b="1">
                          <a:latin typeface="Calibri"/>
                          <a:ea typeface="Calibri"/>
                          <a:cs typeface="Arial"/>
                        </a:rPr>
                        <a:t>الثاني الابتدائي</a:t>
                      </a:r>
                      <a:endParaRPr lang="en-US" sz="14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60</a:t>
                      </a:r>
                      <a:endParaRPr lang="en-US" sz="14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latin typeface="Calibri"/>
                          <a:ea typeface="Calibri"/>
                          <a:cs typeface="Arial"/>
                        </a:rPr>
                        <a:t>82</a:t>
                      </a:r>
                      <a:endParaRPr lang="en-US" sz="14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a:latin typeface="Calibri"/>
                          <a:ea typeface="Calibri"/>
                          <a:cs typeface="Arial"/>
                        </a:rPr>
                        <a:t>142</a:t>
                      </a:r>
                      <a:endParaRPr lang="en-US" sz="1400"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470">
                <a:tc>
                  <a:txBody>
                    <a:bodyPr/>
                    <a:lstStyle/>
                    <a:p>
                      <a:pPr algn="ctr" rtl="1">
                        <a:lnSpc>
                          <a:spcPct val="115000"/>
                        </a:lnSpc>
                        <a:spcAft>
                          <a:spcPts val="0"/>
                        </a:spcAft>
                      </a:pPr>
                      <a:r>
                        <a:rPr lang="ar-SA" sz="1800" b="1">
                          <a:latin typeface="Calibri"/>
                          <a:ea typeface="Calibri"/>
                          <a:cs typeface="Arial"/>
                        </a:rPr>
                        <a:t>الثالث الابتدائي</a:t>
                      </a:r>
                      <a:endParaRPr lang="en-US" sz="14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77</a:t>
                      </a:r>
                      <a:endParaRPr lang="en-US" sz="14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latin typeface="Calibri"/>
                          <a:ea typeface="Calibri"/>
                          <a:cs typeface="Arial"/>
                        </a:rPr>
                        <a:t>110</a:t>
                      </a:r>
                      <a:endParaRPr lang="en-US" sz="14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latin typeface="Calibri"/>
                          <a:ea typeface="Calibri"/>
                          <a:cs typeface="Arial"/>
                        </a:rPr>
                        <a:t>187</a:t>
                      </a:r>
                      <a:endParaRPr lang="en-US" sz="14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470">
                <a:tc>
                  <a:txBody>
                    <a:bodyPr/>
                    <a:lstStyle/>
                    <a:p>
                      <a:pPr algn="ctr" rtl="1">
                        <a:lnSpc>
                          <a:spcPct val="115000"/>
                        </a:lnSpc>
                        <a:spcAft>
                          <a:spcPts val="0"/>
                        </a:spcAft>
                      </a:pPr>
                      <a:r>
                        <a:rPr lang="ar-SA" sz="1800" b="1" dirty="0">
                          <a:latin typeface="Calibri"/>
                          <a:ea typeface="Calibri"/>
                          <a:cs typeface="Arial"/>
                        </a:rPr>
                        <a:t>المجموع</a:t>
                      </a:r>
                      <a:endParaRPr lang="en-US" sz="1400"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249</a:t>
                      </a:r>
                      <a:endParaRPr lang="en-US" sz="14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latin typeface="Calibri"/>
                          <a:ea typeface="Calibri"/>
                          <a:cs typeface="Arial"/>
                        </a:rPr>
                        <a:t>277</a:t>
                      </a:r>
                      <a:endParaRPr lang="en-US" sz="14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a:latin typeface="Calibri"/>
                          <a:ea typeface="Calibri"/>
                          <a:cs typeface="Arial"/>
                        </a:rPr>
                        <a:t>526</a:t>
                      </a:r>
                      <a:endParaRPr lang="en-US" sz="1400"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r>
            </a:tbl>
          </a:graphicData>
        </a:graphic>
      </p:graphicFrame>
      <p:sp>
        <p:nvSpPr>
          <p:cNvPr id="125953" name="Rectangle 1"/>
          <p:cNvSpPr>
            <a:spLocks noChangeArrowheads="1"/>
          </p:cNvSpPr>
          <p:nvPr/>
        </p:nvSpPr>
        <p:spPr bwMode="auto">
          <a:xfrm>
            <a:off x="928662" y="1214422"/>
            <a:ext cx="8215338" cy="35702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تضمنت هذه الورقة إجراءات تم السير عليها لتحقيق أهداف هذه الورقة ،وذلك بتصميم </a:t>
            </a:r>
            <a:r>
              <a:rPr kumimoji="0" lang="ar-SA" sz="16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استبانات</a:t>
            </a:r>
            <a:r>
              <a:rPr kumimoji="0" lang="ar-SA" sz="16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لجمع المعلومات ومجتمع العينة ،إضافة إلى المعالجة الإحصائية لتحليل النتائج0 </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بناء الأدوات :احتوت الأداة  (استبيان)على قائمة بالمعايير لمادة لغتي للصف الدراسي الأول ،والثاني ، والثالث الابتدائي0 وفق تدرج ثلاثي (عالي ،متوسط،منخفض)0</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-تحديد هدف القائمة :تحديد أهم </a:t>
            </a:r>
            <a:r>
              <a:rPr kumimoji="0" lang="ar-SA" sz="16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المعاييرالتي</a:t>
            </a:r>
            <a:r>
              <a:rPr kumimoji="0" lang="ar-SA" sz="16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نتج عنها ضعف  لدى الطلاب /الطالبات وفق المهارات اللغوية </a:t>
            </a:r>
            <a:r>
              <a:rPr kumimoji="0" lang="ar-SA" sz="16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الأربعوذلك</a:t>
            </a:r>
            <a:r>
              <a:rPr kumimoji="0" lang="ar-SA" sz="16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تمهيدا لاستخدامها في الاستبيان بمشاركة معلمي ومعلمات الصفوف الأولية لبيان أبرز مظاهر </a:t>
            </a:r>
            <a:r>
              <a:rPr kumimoji="0" lang="ar-SA" sz="16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الضغف</a:t>
            </a:r>
            <a:r>
              <a:rPr kumimoji="0" lang="ar-SA" sz="16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في مقرر لغتي0 </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-تحديد ستة عشر معيارا للصف الأول الابتدائي ،وبعد إجراء الاستبيان وتحليل نتائجه كان المتوسط العام (1,84) وعلى ضوء ذلك تم اختيار أبرز مظاهر الضعف والتي حصلت على متوسط (1,84) فأكثر،وتم توضيح الطرق المقترحة لعلاج الضعف 0 </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تحديد تسعة معايير للصف الثاني الابتدائي ،وبعد إجراء الاستبيان وتحليل نتائجه كان التوسط العام (1,92) وعلى ضوء ذلك تم اختيار أبرز مظاهر الضعف والتي حصلت على متوسط عام (1,92) فأكثر،وتم توضيح الطرق المقترحة لعلاج الضعف 0 -</a:t>
            </a:r>
            <a:r>
              <a:rPr lang="ar-SA" sz="1600" b="1" dirty="0">
                <a:latin typeface="Arial" pitchFamily="34" charset="0"/>
                <a:ea typeface="Calibri" pitchFamily="34" charset="0"/>
                <a:cs typeface="Arial" pitchFamily="34" charset="0"/>
              </a:rPr>
              <a:t>ت</a:t>
            </a:r>
            <a:r>
              <a:rPr kumimoji="0" lang="ar-SA" sz="16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حديد تسعة معايير للصف </a:t>
            </a:r>
            <a:r>
              <a:rPr kumimoji="0" lang="ar-SA" sz="16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الثالثالابتدائي</a:t>
            </a:r>
            <a:r>
              <a:rPr kumimoji="0" lang="ar-SA" sz="16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،وبعد إجراء الاستبيان وتحليل نتائجه كان التوسط العام (1.94) وعلى ضوء ذلك تم اختيار أبرز مظاهر الضعف والتي حصلت على متوسط عام(1.94) فأكثر،وتم توضيح الطرق المقترحة لعلاج الضعف 0</a:t>
            </a:r>
            <a:endParaRPr kumimoji="0" lang="en-US" sz="1600" b="1"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مستطيل مستدير الزوايا 16"/>
          <p:cNvSpPr>
            <a:spLocks noChangeArrowheads="1"/>
          </p:cNvSpPr>
          <p:nvPr/>
        </p:nvSpPr>
        <p:spPr bwMode="auto">
          <a:xfrm>
            <a:off x="3071802" y="214290"/>
            <a:ext cx="3714776" cy="714380"/>
          </a:xfrm>
          <a:prstGeom prst="roundRect">
            <a:avLst>
              <a:gd name="adj" fmla="val 16667"/>
            </a:avLst>
          </a:prstGeom>
          <a:blipFill>
            <a:blip r:embed="rId2"/>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lang="ar-SA" sz="4000" b="1" dirty="0" smtClean="0">
                <a:latin typeface="Calibri" pitchFamily="34" charset="0"/>
                <a:cs typeface="Arial" pitchFamily="34" charset="0"/>
              </a:rPr>
              <a:t>إجراءات ورقة العمل</a:t>
            </a:r>
            <a:endParaRPr kumimoji="0" lang="ar-SA" sz="3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 name="صورة 9" descr="الرؤية.jpg"/>
          <p:cNvPicPr>
            <a:picLocks noChangeAspect="1"/>
          </p:cNvPicPr>
          <p:nvPr/>
        </p:nvPicPr>
        <p:blipFill>
          <a:blip r:embed="rId3"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70" decel="100000"/>
                                        <p:tgtEl>
                                          <p:spTgt spid="9"/>
                                        </p:tgtEl>
                                      </p:cBhvr>
                                    </p:animEffect>
                                    <p:animScale>
                                      <p:cBhvr>
                                        <p:cTn id="8" dur="770" decel="100000"/>
                                        <p:tgtEl>
                                          <p:spTgt spid="9"/>
                                        </p:tgtEl>
                                      </p:cBhvr>
                                      <p:from x="10000" y="10000"/>
                                      <p:to x="200000" y="450000"/>
                                    </p:animScale>
                                    <p:animScale>
                                      <p:cBhvr>
                                        <p:cTn id="9" dur="1230" accel="100000" fill="hold">
                                          <p:stCondLst>
                                            <p:cond delay="770"/>
                                          </p:stCondLst>
                                        </p:cTn>
                                        <p:tgtEl>
                                          <p:spTgt spid="9"/>
                                        </p:tgtEl>
                                      </p:cBhvr>
                                      <p:from x="200000" y="450000"/>
                                      <p:to x="100000" y="100000"/>
                                    </p:animScale>
                                    <p:set>
                                      <p:cBhvr>
                                        <p:cTn id="10" dur="770" fill="hold"/>
                                        <p:tgtEl>
                                          <p:spTgt spid="9"/>
                                        </p:tgtEl>
                                        <p:attrNameLst>
                                          <p:attrName>ppt_x</p:attrName>
                                        </p:attrNameLst>
                                      </p:cBhvr>
                                      <p:to>
                                        <p:strVal val="(0.5)"/>
                                      </p:to>
                                    </p:set>
                                    <p:anim from="(0.5)" to="(#ppt_x)" calcmode="lin" valueType="num">
                                      <p:cBhvr>
                                        <p:cTn id="11" dur="1230" accel="100000" fill="hold">
                                          <p:stCondLst>
                                            <p:cond delay="770"/>
                                          </p:stCondLst>
                                        </p:cTn>
                                        <p:tgtEl>
                                          <p:spTgt spid="9"/>
                                        </p:tgtEl>
                                        <p:attrNameLst>
                                          <p:attrName>ppt_x</p:attrName>
                                        </p:attrNameLst>
                                      </p:cBhvr>
                                    </p:anim>
                                    <p:set>
                                      <p:cBhvr>
                                        <p:cTn id="12" dur="770" fill="hold"/>
                                        <p:tgtEl>
                                          <p:spTgt spid="9"/>
                                        </p:tgtEl>
                                        <p:attrNameLst>
                                          <p:attrName>ppt_y</p:attrName>
                                        </p:attrNameLst>
                                      </p:cBhvr>
                                      <p:to>
                                        <p:strVal val="(#ppt_y+0.4)"/>
                                      </p:to>
                                    </p:set>
                                    <p:anim from="(#ppt_y+0.4)" to="(#ppt_y)" calcmode="lin" valueType="num">
                                      <p:cBhvr>
                                        <p:cTn id="13" dur="1230" accel="100000" fill="hold">
                                          <p:stCondLst>
                                            <p:cond delay="770"/>
                                          </p:stCondLst>
                                        </p:cTn>
                                        <p:tgtEl>
                                          <p:spTgt spid="9"/>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grpId="0" nodeType="clickEffect">
                                  <p:stCondLst>
                                    <p:cond delay="0"/>
                                  </p:stCondLst>
                                  <p:childTnLst>
                                    <p:set>
                                      <p:cBhvr>
                                        <p:cTn id="17" dur="1" fill="hold">
                                          <p:stCondLst>
                                            <p:cond delay="0"/>
                                          </p:stCondLst>
                                        </p:cTn>
                                        <p:tgtEl>
                                          <p:spTgt spid="125953"/>
                                        </p:tgtEl>
                                        <p:attrNameLst>
                                          <p:attrName>style.visibility</p:attrName>
                                        </p:attrNameLst>
                                      </p:cBhvr>
                                      <p:to>
                                        <p:strVal val="visible"/>
                                      </p:to>
                                    </p:set>
                                    <p:animEffect transition="in" filter="fade">
                                      <p:cBhvr>
                                        <p:cTn id="18" dur="770" decel="100000"/>
                                        <p:tgtEl>
                                          <p:spTgt spid="125953"/>
                                        </p:tgtEl>
                                      </p:cBhvr>
                                    </p:animEffect>
                                    <p:animScale>
                                      <p:cBhvr>
                                        <p:cTn id="19" dur="770" decel="100000"/>
                                        <p:tgtEl>
                                          <p:spTgt spid="125953"/>
                                        </p:tgtEl>
                                      </p:cBhvr>
                                      <p:from x="10000" y="10000"/>
                                      <p:to x="200000" y="450000"/>
                                    </p:animScale>
                                    <p:animScale>
                                      <p:cBhvr>
                                        <p:cTn id="20" dur="1230" accel="100000" fill="hold">
                                          <p:stCondLst>
                                            <p:cond delay="770"/>
                                          </p:stCondLst>
                                        </p:cTn>
                                        <p:tgtEl>
                                          <p:spTgt spid="125953"/>
                                        </p:tgtEl>
                                      </p:cBhvr>
                                      <p:from x="200000" y="450000"/>
                                      <p:to x="100000" y="100000"/>
                                    </p:animScale>
                                    <p:set>
                                      <p:cBhvr>
                                        <p:cTn id="21" dur="770" fill="hold"/>
                                        <p:tgtEl>
                                          <p:spTgt spid="125953"/>
                                        </p:tgtEl>
                                        <p:attrNameLst>
                                          <p:attrName>ppt_x</p:attrName>
                                        </p:attrNameLst>
                                      </p:cBhvr>
                                      <p:to>
                                        <p:strVal val="(0.5)"/>
                                      </p:to>
                                    </p:set>
                                    <p:anim from="(0.5)" to="(#ppt_x)" calcmode="lin" valueType="num">
                                      <p:cBhvr>
                                        <p:cTn id="22" dur="1230" accel="100000" fill="hold">
                                          <p:stCondLst>
                                            <p:cond delay="770"/>
                                          </p:stCondLst>
                                        </p:cTn>
                                        <p:tgtEl>
                                          <p:spTgt spid="125953"/>
                                        </p:tgtEl>
                                        <p:attrNameLst>
                                          <p:attrName>ppt_x</p:attrName>
                                        </p:attrNameLst>
                                      </p:cBhvr>
                                    </p:anim>
                                    <p:set>
                                      <p:cBhvr>
                                        <p:cTn id="23" dur="770" fill="hold"/>
                                        <p:tgtEl>
                                          <p:spTgt spid="125953"/>
                                        </p:tgtEl>
                                        <p:attrNameLst>
                                          <p:attrName>ppt_y</p:attrName>
                                        </p:attrNameLst>
                                      </p:cBhvr>
                                      <p:to>
                                        <p:strVal val="(#ppt_y+0.4)"/>
                                      </p:to>
                                    </p:set>
                                    <p:anim from="(#ppt_y+0.4)" to="(#ppt_y)" calcmode="lin" valueType="num">
                                      <p:cBhvr>
                                        <p:cTn id="24" dur="1230" accel="100000" fill="hold">
                                          <p:stCondLst>
                                            <p:cond delay="770"/>
                                          </p:stCondLst>
                                        </p:cTn>
                                        <p:tgtEl>
                                          <p:spTgt spid="125953"/>
                                        </p:tgtEl>
                                        <p:attrNameLst>
                                          <p:attrName>ppt_y</p:attrName>
                                        </p:attrNameLst>
                                      </p:cBhvr>
                                    </p:anim>
                                  </p:childTnLst>
                                </p:cTn>
                              </p:par>
                            </p:childTnLst>
                          </p:cTn>
                        </p:par>
                      </p:childTnLst>
                    </p:cTn>
                  </p:par>
                  <p:par>
                    <p:cTn id="25" fill="hold">
                      <p:stCondLst>
                        <p:cond delay="indefinite"/>
                      </p:stCondLst>
                      <p:childTnLst>
                        <p:par>
                          <p:cTn id="26" fill="hold">
                            <p:stCondLst>
                              <p:cond delay="0"/>
                            </p:stCondLst>
                            <p:childTnLst>
                              <p:par>
                                <p:cTn id="27" presetID="51" presetClass="entr" presetSubtype="0"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770" decel="100000"/>
                                        <p:tgtEl>
                                          <p:spTgt spid="5"/>
                                        </p:tgtEl>
                                      </p:cBhvr>
                                    </p:animEffect>
                                    <p:animScale>
                                      <p:cBhvr>
                                        <p:cTn id="30" dur="770" decel="100000"/>
                                        <p:tgtEl>
                                          <p:spTgt spid="5"/>
                                        </p:tgtEl>
                                      </p:cBhvr>
                                      <p:from x="10000" y="10000"/>
                                      <p:to x="200000" y="450000"/>
                                    </p:animScale>
                                    <p:animScale>
                                      <p:cBhvr>
                                        <p:cTn id="31" dur="1230" accel="100000" fill="hold">
                                          <p:stCondLst>
                                            <p:cond delay="770"/>
                                          </p:stCondLst>
                                        </p:cTn>
                                        <p:tgtEl>
                                          <p:spTgt spid="5"/>
                                        </p:tgtEl>
                                      </p:cBhvr>
                                      <p:from x="200000" y="450000"/>
                                      <p:to x="100000" y="100000"/>
                                    </p:animScale>
                                    <p:set>
                                      <p:cBhvr>
                                        <p:cTn id="32" dur="770" fill="hold"/>
                                        <p:tgtEl>
                                          <p:spTgt spid="5"/>
                                        </p:tgtEl>
                                        <p:attrNameLst>
                                          <p:attrName>ppt_x</p:attrName>
                                        </p:attrNameLst>
                                      </p:cBhvr>
                                      <p:to>
                                        <p:strVal val="(0.5)"/>
                                      </p:to>
                                    </p:set>
                                    <p:anim from="(0.5)" to="(#ppt_x)" calcmode="lin" valueType="num">
                                      <p:cBhvr>
                                        <p:cTn id="33" dur="1230" accel="100000" fill="hold">
                                          <p:stCondLst>
                                            <p:cond delay="770"/>
                                          </p:stCondLst>
                                        </p:cTn>
                                        <p:tgtEl>
                                          <p:spTgt spid="5"/>
                                        </p:tgtEl>
                                        <p:attrNameLst>
                                          <p:attrName>ppt_x</p:attrName>
                                        </p:attrNameLst>
                                      </p:cBhvr>
                                    </p:anim>
                                    <p:set>
                                      <p:cBhvr>
                                        <p:cTn id="34" dur="770" fill="hold"/>
                                        <p:tgtEl>
                                          <p:spTgt spid="5"/>
                                        </p:tgtEl>
                                        <p:attrNameLst>
                                          <p:attrName>ppt_y</p:attrName>
                                        </p:attrNameLst>
                                      </p:cBhvr>
                                      <p:to>
                                        <p:strVal val="(#ppt_y+0.4)"/>
                                      </p:to>
                                    </p:set>
                                    <p:anim from="(#ppt_y+0.4)" to="(#ppt_y)" calcmode="lin" valueType="num">
                                      <p:cBhvr>
                                        <p:cTn id="35" dur="1230" accel="100000" fill="hold">
                                          <p:stCondLst>
                                            <p:cond delay="770"/>
                                          </p:stCondLst>
                                        </p:cTn>
                                        <p:tgtEl>
                                          <p:spTgt spid="5"/>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3" grpId="0"/>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مخطط 8">
            <a:extLst>
              <a:ext uri="{FF2B5EF4-FFF2-40B4-BE49-F238E27FC236}">
                <a16:creationId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6="http://schemas.microsoft.com/office/drawing/2014/main" xmlns:w16se="http://schemas.microsoft.com/office/word/2015/wordml/symex" xmlns:w16cid="http://schemas.microsoft.com/office/word/2016/wordml/cid" xmlns:w15="http://schemas.microsoft.com/office/word/2012/wordml" xmlns:w="http://schemas.openxmlformats.org/wordprocessingml/2006/main" xmlns:w10="urn:schemas-microsoft-com:office:word" xmlns:v="urn:schemas-microsoft-com:vml" xmlns:o="urn:schemas-microsoft-com:office:office" xmlns:am3d="http://schemas.microsoft.com/office/drawing/2017/model3d" xmlns:aink="http://schemas.microsoft.com/office/drawing/2016/ink"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 xmlns:lc="http://schemas.openxmlformats.org/drawingml/2006/lockedCanvas" id="{720D9DBC-7A28-407E-BB79-40D8EB0A6430}"/>
              </a:ext>
            </a:extLst>
          </p:cNvPr>
          <p:cNvGraphicFramePr/>
          <p:nvPr/>
        </p:nvGraphicFramePr>
        <p:xfrm>
          <a:off x="0" y="0"/>
          <a:ext cx="9144000" cy="278605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جدول 9"/>
          <p:cNvGraphicFramePr>
            <a:graphicFrameLocks noGrp="1"/>
          </p:cNvGraphicFramePr>
          <p:nvPr/>
        </p:nvGraphicFramePr>
        <p:xfrm>
          <a:off x="285722" y="3000371"/>
          <a:ext cx="8858278" cy="3500464"/>
        </p:xfrm>
        <a:graphic>
          <a:graphicData uri="http://schemas.openxmlformats.org/drawingml/2006/table">
            <a:tbl>
              <a:tblPr rtl="1"/>
              <a:tblGrid>
                <a:gridCol w="1069152"/>
                <a:gridCol w="1069152"/>
                <a:gridCol w="938331"/>
                <a:gridCol w="1135721"/>
                <a:gridCol w="1135721"/>
                <a:gridCol w="1035579"/>
                <a:gridCol w="824874"/>
                <a:gridCol w="824874"/>
                <a:gridCol w="824874"/>
              </a:tblGrid>
              <a:tr h="244458">
                <a:tc rowSpan="2">
                  <a:txBody>
                    <a:bodyPr/>
                    <a:lstStyle/>
                    <a:p>
                      <a:pPr algn="ctr" rtl="1">
                        <a:lnSpc>
                          <a:spcPct val="115000"/>
                        </a:lnSpc>
                        <a:spcAft>
                          <a:spcPts val="0"/>
                        </a:spcAft>
                      </a:pPr>
                      <a:r>
                        <a:rPr lang="ar-SA" sz="1200" b="1" dirty="0">
                          <a:latin typeface="Calibri"/>
                          <a:ea typeface="Calibri"/>
                          <a:cs typeface="Arial"/>
                        </a:rPr>
                        <a:t>المتغير</a:t>
                      </a:r>
                      <a:endParaRPr lang="en-US" sz="1200" dirty="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gridSpan="2">
                  <a:txBody>
                    <a:bodyPr/>
                    <a:lstStyle/>
                    <a:p>
                      <a:pPr algn="ctr" rtl="1">
                        <a:lnSpc>
                          <a:spcPct val="115000"/>
                        </a:lnSpc>
                        <a:spcAft>
                          <a:spcPts val="0"/>
                        </a:spcAft>
                      </a:pPr>
                      <a:r>
                        <a:rPr lang="ar-SA" sz="1200" b="1">
                          <a:latin typeface="Calibri"/>
                          <a:ea typeface="Calibri"/>
                          <a:cs typeface="Arial"/>
                        </a:rPr>
                        <a:t>الجنس</a:t>
                      </a:r>
                      <a:endParaRPr lang="en-US" sz="120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hMerge="1">
                  <a:txBody>
                    <a:bodyPr/>
                    <a:lstStyle/>
                    <a:p>
                      <a:pPr rtl="1"/>
                      <a:endParaRPr lang="ar-SA"/>
                    </a:p>
                  </a:txBody>
                  <a:tcPr/>
                </a:tc>
                <a:tc gridSpan="3">
                  <a:txBody>
                    <a:bodyPr/>
                    <a:lstStyle/>
                    <a:p>
                      <a:pPr algn="ctr" rtl="1">
                        <a:lnSpc>
                          <a:spcPct val="115000"/>
                        </a:lnSpc>
                        <a:spcAft>
                          <a:spcPts val="0"/>
                        </a:spcAft>
                      </a:pPr>
                      <a:r>
                        <a:rPr lang="ar-SA" sz="1200" b="1" dirty="0">
                          <a:latin typeface="Calibri"/>
                          <a:ea typeface="Calibri"/>
                          <a:cs typeface="Arial"/>
                        </a:rPr>
                        <a:t>المؤهل</a:t>
                      </a:r>
                      <a:endParaRPr lang="en-US" sz="1200" dirty="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hMerge="1">
                  <a:txBody>
                    <a:bodyPr/>
                    <a:lstStyle/>
                    <a:p>
                      <a:pPr rtl="1"/>
                      <a:endParaRPr lang="ar-SA"/>
                    </a:p>
                  </a:txBody>
                  <a:tcPr/>
                </a:tc>
                <a:tc hMerge="1">
                  <a:txBody>
                    <a:bodyPr/>
                    <a:lstStyle/>
                    <a:p>
                      <a:pPr rtl="1"/>
                      <a:endParaRPr lang="ar-SA"/>
                    </a:p>
                  </a:txBody>
                  <a:tcPr/>
                </a:tc>
                <a:tc gridSpan="3">
                  <a:txBody>
                    <a:bodyPr/>
                    <a:lstStyle/>
                    <a:p>
                      <a:pPr algn="ctr" rtl="1">
                        <a:lnSpc>
                          <a:spcPct val="115000"/>
                        </a:lnSpc>
                        <a:spcAft>
                          <a:spcPts val="0"/>
                        </a:spcAft>
                      </a:pPr>
                      <a:r>
                        <a:rPr lang="ar-SA" sz="1200" b="1" dirty="0">
                          <a:latin typeface="Calibri"/>
                          <a:ea typeface="Calibri"/>
                          <a:cs typeface="Arial"/>
                        </a:rPr>
                        <a:t>الخبرة</a:t>
                      </a:r>
                      <a:endParaRPr lang="en-US" sz="1200" dirty="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hMerge="1">
                  <a:txBody>
                    <a:bodyPr/>
                    <a:lstStyle/>
                    <a:p>
                      <a:pPr rtl="1"/>
                      <a:endParaRPr lang="ar-SA"/>
                    </a:p>
                  </a:txBody>
                  <a:tcPr/>
                </a:tc>
                <a:tc hMerge="1">
                  <a:txBody>
                    <a:bodyPr/>
                    <a:lstStyle/>
                    <a:p>
                      <a:pPr rtl="1"/>
                      <a:endParaRPr lang="ar-SA"/>
                    </a:p>
                  </a:txBody>
                  <a:tcPr/>
                </a:tc>
              </a:tr>
              <a:tr h="977829">
                <a:tc vMerge="1">
                  <a:txBody>
                    <a:bodyPr/>
                    <a:lstStyle/>
                    <a:p>
                      <a:pPr rtl="1"/>
                      <a:endParaRPr lang="ar-SA"/>
                    </a:p>
                  </a:txBody>
                  <a:tcPr/>
                </a:tc>
                <a:tc>
                  <a:txBody>
                    <a:bodyPr/>
                    <a:lstStyle/>
                    <a:p>
                      <a:pPr algn="ctr" rtl="1">
                        <a:lnSpc>
                          <a:spcPct val="115000"/>
                        </a:lnSpc>
                        <a:spcAft>
                          <a:spcPts val="0"/>
                        </a:spcAft>
                      </a:pPr>
                      <a:r>
                        <a:rPr lang="ar-SA" sz="1200" b="1">
                          <a:latin typeface="Calibri"/>
                          <a:ea typeface="Calibri"/>
                          <a:cs typeface="Arial"/>
                        </a:rPr>
                        <a:t>ذكر</a:t>
                      </a:r>
                      <a:endParaRPr lang="en-US" sz="120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أنثى</a:t>
                      </a:r>
                      <a:endParaRPr lang="en-US" sz="120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دبلوم</a:t>
                      </a:r>
                      <a:endParaRPr lang="en-US" sz="120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بكالوريوس</a:t>
                      </a:r>
                      <a:endParaRPr lang="en-US" sz="120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دراسات عليا</a:t>
                      </a:r>
                      <a:endParaRPr lang="en-US" sz="120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أقل من خمس سنوات</a:t>
                      </a:r>
                      <a:endParaRPr lang="en-US" sz="120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من خمس سنوات إلى أقل من عشر سنوات</a:t>
                      </a:r>
                      <a:endParaRPr lang="en-US" sz="120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dirty="0">
                          <a:latin typeface="Calibri"/>
                          <a:ea typeface="Calibri"/>
                          <a:cs typeface="Arial"/>
                        </a:rPr>
                        <a:t>من عشر سنوات فأكثر</a:t>
                      </a:r>
                      <a:endParaRPr lang="en-US" sz="1200" dirty="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458">
                <a:tc>
                  <a:txBody>
                    <a:bodyPr/>
                    <a:lstStyle/>
                    <a:p>
                      <a:pPr algn="ctr" rtl="1">
                        <a:lnSpc>
                          <a:spcPct val="115000"/>
                        </a:lnSpc>
                        <a:spcAft>
                          <a:spcPts val="0"/>
                        </a:spcAft>
                      </a:pPr>
                      <a:r>
                        <a:rPr lang="ar-SA" sz="1200" b="1">
                          <a:latin typeface="Calibri"/>
                          <a:ea typeface="Calibri"/>
                          <a:cs typeface="Arial"/>
                        </a:rPr>
                        <a:t>العدد</a:t>
                      </a:r>
                      <a:endParaRPr lang="en-US" sz="120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112</a:t>
                      </a:r>
                      <a:endParaRPr lang="en-US" sz="120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85</a:t>
                      </a:r>
                      <a:endParaRPr lang="en-US" sz="120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49</a:t>
                      </a:r>
                      <a:endParaRPr lang="en-US" sz="120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142</a:t>
                      </a:r>
                      <a:endParaRPr lang="en-US" sz="120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6</a:t>
                      </a:r>
                      <a:endParaRPr lang="en-US" sz="120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47</a:t>
                      </a:r>
                      <a:endParaRPr lang="en-US" sz="120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50</a:t>
                      </a:r>
                      <a:endParaRPr lang="en-US" sz="120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100</a:t>
                      </a:r>
                      <a:endParaRPr lang="en-US" sz="120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9261">
                <a:tc>
                  <a:txBody>
                    <a:bodyPr/>
                    <a:lstStyle/>
                    <a:p>
                      <a:pPr algn="ctr" rtl="1">
                        <a:lnSpc>
                          <a:spcPct val="115000"/>
                        </a:lnSpc>
                        <a:spcAft>
                          <a:spcPts val="0"/>
                        </a:spcAft>
                      </a:pPr>
                      <a:endParaRPr lang="en-US" sz="1200" dirty="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gridSpan="2">
                  <a:txBody>
                    <a:bodyPr/>
                    <a:lstStyle/>
                    <a:p>
                      <a:pPr algn="ctr" rtl="1">
                        <a:lnSpc>
                          <a:spcPct val="115000"/>
                        </a:lnSpc>
                        <a:spcAft>
                          <a:spcPts val="0"/>
                        </a:spcAft>
                      </a:pPr>
                      <a:endParaRPr lang="en-US" sz="120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gridSpan="3">
                  <a:txBody>
                    <a:bodyPr/>
                    <a:lstStyle/>
                    <a:p>
                      <a:pPr algn="ctr" rtl="1">
                        <a:lnSpc>
                          <a:spcPct val="115000"/>
                        </a:lnSpc>
                        <a:spcAft>
                          <a:spcPts val="0"/>
                        </a:spcAft>
                      </a:pPr>
                      <a:endParaRPr lang="en-US" sz="1200" dirty="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gridSpan="3">
                  <a:txBody>
                    <a:bodyPr/>
                    <a:lstStyle/>
                    <a:p>
                      <a:pPr algn="ctr" rtl="1">
                        <a:lnSpc>
                          <a:spcPct val="115000"/>
                        </a:lnSpc>
                        <a:spcAft>
                          <a:spcPts val="0"/>
                        </a:spcAft>
                      </a:pPr>
                      <a:endParaRPr lang="en-US" sz="1200" dirty="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r h="244458">
                <a:tc>
                  <a:txBody>
                    <a:bodyPr/>
                    <a:lstStyle/>
                    <a:p>
                      <a:pPr algn="ctr" rtl="1">
                        <a:lnSpc>
                          <a:spcPct val="115000"/>
                        </a:lnSpc>
                        <a:spcAft>
                          <a:spcPts val="0"/>
                        </a:spcAft>
                      </a:pPr>
                      <a:r>
                        <a:rPr lang="ar-SA" sz="1200" b="1" dirty="0">
                          <a:latin typeface="Calibri"/>
                          <a:ea typeface="Calibri"/>
                          <a:cs typeface="Arial"/>
                        </a:rPr>
                        <a:t>المجموع</a:t>
                      </a:r>
                      <a:endParaRPr lang="en-US" sz="1200" dirty="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gridSpan="2">
                  <a:txBody>
                    <a:bodyPr/>
                    <a:lstStyle/>
                    <a:p>
                      <a:pPr algn="ctr" rtl="1">
                        <a:lnSpc>
                          <a:spcPct val="115000"/>
                        </a:lnSpc>
                        <a:spcAft>
                          <a:spcPts val="0"/>
                        </a:spcAft>
                      </a:pPr>
                      <a:r>
                        <a:rPr lang="ar-SA" sz="1200" b="1">
                          <a:latin typeface="Calibri"/>
                          <a:ea typeface="Calibri"/>
                          <a:cs typeface="Arial"/>
                        </a:rPr>
                        <a:t>197</a:t>
                      </a:r>
                      <a:endParaRPr lang="en-US" sz="120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gridSpan="3">
                  <a:txBody>
                    <a:bodyPr/>
                    <a:lstStyle/>
                    <a:p>
                      <a:pPr algn="ctr" rtl="1">
                        <a:lnSpc>
                          <a:spcPct val="115000"/>
                        </a:lnSpc>
                        <a:spcAft>
                          <a:spcPts val="0"/>
                        </a:spcAft>
                      </a:pPr>
                      <a:r>
                        <a:rPr lang="ar-SA" sz="1200" b="1">
                          <a:latin typeface="Calibri"/>
                          <a:ea typeface="Calibri"/>
                          <a:cs typeface="Arial"/>
                        </a:rPr>
                        <a:t>197</a:t>
                      </a:r>
                      <a:endParaRPr lang="en-US" sz="120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gridSpan="3">
                  <a:txBody>
                    <a:bodyPr/>
                    <a:lstStyle/>
                    <a:p>
                      <a:pPr algn="ctr" rtl="1">
                        <a:lnSpc>
                          <a:spcPct val="115000"/>
                        </a:lnSpc>
                        <a:spcAft>
                          <a:spcPts val="0"/>
                        </a:spcAft>
                      </a:pPr>
                      <a:r>
                        <a:rPr lang="ar-SA" sz="1200" b="1" dirty="0">
                          <a:latin typeface="Calibri"/>
                          <a:ea typeface="Calibri"/>
                          <a:cs typeface="Arial"/>
                        </a:rPr>
                        <a:t>197</a:t>
                      </a:r>
                      <a:endParaRPr lang="en-US" sz="1200" dirty="0">
                        <a:latin typeface="Calibri"/>
                        <a:ea typeface="Calibri"/>
                        <a:cs typeface="Arial"/>
                      </a:endParaRPr>
                    </a:p>
                  </a:txBody>
                  <a:tcPr marL="43022" marR="430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bl>
          </a:graphicData>
        </a:graphic>
      </p:graphicFrame>
      <p:graphicFrame>
        <p:nvGraphicFramePr>
          <p:cNvPr id="11" name="مخطط 10">
            <a:extLst>
              <a:ext uri="{FF2B5EF4-FFF2-40B4-BE49-F238E27FC236}">
                <a16:creationId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6="http://schemas.microsoft.com/office/drawing/2014/main" xmlns:w16se="http://schemas.microsoft.com/office/word/2015/wordml/symex" xmlns:w16cid="http://schemas.microsoft.com/office/word/2016/wordml/cid" xmlns:w15="http://schemas.microsoft.com/office/word/2012/wordml" xmlns:w="http://schemas.openxmlformats.org/wordprocessingml/2006/main" xmlns:w10="urn:schemas-microsoft-com:office:word" xmlns:v="urn:schemas-microsoft-com:vml" xmlns:o="urn:schemas-microsoft-com:office:office" xmlns:am3d="http://schemas.microsoft.com/office/drawing/2017/model3d" xmlns:aink="http://schemas.microsoft.com/office/drawing/2016/ink"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 xmlns:lc="http://schemas.openxmlformats.org/drawingml/2006/lockedCanvas" id="{A0D089B8-51FC-447C-936B-F1ED0DD8D662}"/>
              </a:ext>
            </a:extLst>
          </p:cNvPr>
          <p:cNvGraphicFramePr/>
          <p:nvPr/>
        </p:nvGraphicFramePr>
        <p:xfrm>
          <a:off x="5929322" y="4572008"/>
          <a:ext cx="1795459" cy="134302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مخطط 11">
            <a:extLst>
              <a:ext uri="{FF2B5EF4-FFF2-40B4-BE49-F238E27FC236}">
                <a16:creationId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6="http://schemas.microsoft.com/office/drawing/2014/main" xmlns:w16se="http://schemas.microsoft.com/office/word/2015/wordml/symex" xmlns:w16cid="http://schemas.microsoft.com/office/word/2016/wordml/cid" xmlns:w15="http://schemas.microsoft.com/office/word/2012/wordml" xmlns:w="http://schemas.openxmlformats.org/wordprocessingml/2006/main" xmlns:w10="urn:schemas-microsoft-com:office:word" xmlns:v="urn:schemas-microsoft-com:vml" xmlns:o="urn:schemas-microsoft-com:office:office" xmlns:am3d="http://schemas.microsoft.com/office/drawing/2017/model3d" xmlns:aink="http://schemas.microsoft.com/office/drawing/2016/ink"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 xmlns:lc="http://schemas.openxmlformats.org/drawingml/2006/lockedCanvas" id="{88E735BF-69B2-4809-8C18-4B5858A2888E}"/>
              </a:ext>
            </a:extLst>
          </p:cNvPr>
          <p:cNvGraphicFramePr/>
          <p:nvPr/>
        </p:nvGraphicFramePr>
        <p:xfrm>
          <a:off x="3000364" y="4643446"/>
          <a:ext cx="2286016" cy="134302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3" name="مخطط 12">
            <a:extLst>
              <a:ext uri="{FF2B5EF4-FFF2-40B4-BE49-F238E27FC236}">
                <a16:creationId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6="http://schemas.microsoft.com/office/drawing/2014/main" xmlns:w16se="http://schemas.microsoft.com/office/word/2015/wordml/symex" xmlns:w16cid="http://schemas.microsoft.com/office/word/2016/wordml/cid" xmlns:w15="http://schemas.microsoft.com/office/word/2012/wordml" xmlns:w="http://schemas.openxmlformats.org/wordprocessingml/2006/main" xmlns:w10="urn:schemas-microsoft-com:office:word" xmlns:v="urn:schemas-microsoft-com:vml" xmlns:o="urn:schemas-microsoft-com:office:office" xmlns:am3d="http://schemas.microsoft.com/office/drawing/2017/model3d" xmlns:aink="http://schemas.microsoft.com/office/drawing/2016/ink"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 xmlns:lc="http://schemas.openxmlformats.org/drawingml/2006/lockedCanvas" id="{B6BBBD41-FC56-49FF-8483-0D3109A87CA6}"/>
              </a:ext>
            </a:extLst>
          </p:cNvPr>
          <p:cNvGraphicFramePr/>
          <p:nvPr/>
        </p:nvGraphicFramePr>
        <p:xfrm>
          <a:off x="428596" y="4429132"/>
          <a:ext cx="2214578" cy="1714512"/>
        </p:xfrm>
        <a:graphic>
          <a:graphicData uri="http://schemas.openxmlformats.org/drawingml/2006/chart">
            <c:chart xmlns:c="http://schemas.openxmlformats.org/drawingml/2006/chart" xmlns:r="http://schemas.openxmlformats.org/officeDocument/2006/relationships" r:id="rId6"/>
          </a:graphicData>
        </a:graphic>
      </p:graphicFrame>
      <p:pic>
        <p:nvPicPr>
          <p:cNvPr id="14" name="صورة 13" descr="الرؤية.jpg"/>
          <p:cNvPicPr>
            <a:picLocks noChangeAspect="1"/>
          </p:cNvPicPr>
          <p:nvPr/>
        </p:nvPicPr>
        <p:blipFill>
          <a:blip r:embed="rId7" cstate="print"/>
          <a:stretch>
            <a:fillRect/>
          </a:stretch>
        </p:blipFill>
        <p:spPr>
          <a:xfrm>
            <a:off x="1" y="1"/>
            <a:ext cx="1000099" cy="714355"/>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70" decel="100000"/>
                                        <p:tgtEl>
                                          <p:spTgt spid="9"/>
                                        </p:tgtEl>
                                      </p:cBhvr>
                                    </p:animEffect>
                                    <p:animScale>
                                      <p:cBhvr>
                                        <p:cTn id="8" dur="770" decel="100000"/>
                                        <p:tgtEl>
                                          <p:spTgt spid="9"/>
                                        </p:tgtEl>
                                      </p:cBhvr>
                                      <p:from x="10000" y="10000"/>
                                      <p:to x="200000" y="450000"/>
                                    </p:animScale>
                                    <p:animScale>
                                      <p:cBhvr>
                                        <p:cTn id="9" dur="1230" accel="100000" fill="hold">
                                          <p:stCondLst>
                                            <p:cond delay="770"/>
                                          </p:stCondLst>
                                        </p:cTn>
                                        <p:tgtEl>
                                          <p:spTgt spid="9"/>
                                        </p:tgtEl>
                                      </p:cBhvr>
                                      <p:from x="200000" y="450000"/>
                                      <p:to x="100000" y="100000"/>
                                    </p:animScale>
                                    <p:set>
                                      <p:cBhvr>
                                        <p:cTn id="10" dur="770" fill="hold"/>
                                        <p:tgtEl>
                                          <p:spTgt spid="9"/>
                                        </p:tgtEl>
                                        <p:attrNameLst>
                                          <p:attrName>ppt_x</p:attrName>
                                        </p:attrNameLst>
                                      </p:cBhvr>
                                      <p:to>
                                        <p:strVal val="(0.5)"/>
                                      </p:to>
                                    </p:set>
                                    <p:anim from="(0.5)" to="(#ppt_x)" calcmode="lin" valueType="num">
                                      <p:cBhvr>
                                        <p:cTn id="11" dur="1230" accel="100000" fill="hold">
                                          <p:stCondLst>
                                            <p:cond delay="770"/>
                                          </p:stCondLst>
                                        </p:cTn>
                                        <p:tgtEl>
                                          <p:spTgt spid="9"/>
                                        </p:tgtEl>
                                        <p:attrNameLst>
                                          <p:attrName>ppt_x</p:attrName>
                                        </p:attrNameLst>
                                      </p:cBhvr>
                                    </p:anim>
                                    <p:set>
                                      <p:cBhvr>
                                        <p:cTn id="12" dur="770" fill="hold"/>
                                        <p:tgtEl>
                                          <p:spTgt spid="9"/>
                                        </p:tgtEl>
                                        <p:attrNameLst>
                                          <p:attrName>ppt_y</p:attrName>
                                        </p:attrNameLst>
                                      </p:cBhvr>
                                      <p:to>
                                        <p:strVal val="(#ppt_y+0.4)"/>
                                      </p:to>
                                    </p:set>
                                    <p:anim from="(#ppt_y+0.4)" to="(#ppt_y)" calcmode="lin" valueType="num">
                                      <p:cBhvr>
                                        <p:cTn id="13" dur="1230" accel="100000" fill="hold">
                                          <p:stCondLst>
                                            <p:cond delay="770"/>
                                          </p:stCondLst>
                                        </p:cTn>
                                        <p:tgtEl>
                                          <p:spTgt spid="9"/>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770" decel="100000"/>
                                        <p:tgtEl>
                                          <p:spTgt spid="10"/>
                                        </p:tgtEl>
                                      </p:cBhvr>
                                    </p:animEffect>
                                    <p:animScale>
                                      <p:cBhvr>
                                        <p:cTn id="19" dur="770" decel="100000"/>
                                        <p:tgtEl>
                                          <p:spTgt spid="10"/>
                                        </p:tgtEl>
                                      </p:cBhvr>
                                      <p:from x="10000" y="10000"/>
                                      <p:to x="200000" y="450000"/>
                                    </p:animScale>
                                    <p:animScale>
                                      <p:cBhvr>
                                        <p:cTn id="20" dur="1230" accel="100000" fill="hold">
                                          <p:stCondLst>
                                            <p:cond delay="770"/>
                                          </p:stCondLst>
                                        </p:cTn>
                                        <p:tgtEl>
                                          <p:spTgt spid="10"/>
                                        </p:tgtEl>
                                      </p:cBhvr>
                                      <p:from x="200000" y="450000"/>
                                      <p:to x="100000" y="100000"/>
                                    </p:animScale>
                                    <p:set>
                                      <p:cBhvr>
                                        <p:cTn id="21" dur="770" fill="hold"/>
                                        <p:tgtEl>
                                          <p:spTgt spid="10"/>
                                        </p:tgtEl>
                                        <p:attrNameLst>
                                          <p:attrName>ppt_x</p:attrName>
                                        </p:attrNameLst>
                                      </p:cBhvr>
                                      <p:to>
                                        <p:strVal val="(0.5)"/>
                                      </p:to>
                                    </p:set>
                                    <p:anim from="(0.5)" to="(#ppt_x)" calcmode="lin" valueType="num">
                                      <p:cBhvr>
                                        <p:cTn id="22" dur="1230" accel="100000" fill="hold">
                                          <p:stCondLst>
                                            <p:cond delay="770"/>
                                          </p:stCondLst>
                                        </p:cTn>
                                        <p:tgtEl>
                                          <p:spTgt spid="10"/>
                                        </p:tgtEl>
                                        <p:attrNameLst>
                                          <p:attrName>ppt_x</p:attrName>
                                        </p:attrNameLst>
                                      </p:cBhvr>
                                    </p:anim>
                                    <p:set>
                                      <p:cBhvr>
                                        <p:cTn id="23" dur="770" fill="hold"/>
                                        <p:tgtEl>
                                          <p:spTgt spid="10"/>
                                        </p:tgtEl>
                                        <p:attrNameLst>
                                          <p:attrName>ppt_y</p:attrName>
                                        </p:attrNameLst>
                                      </p:cBhvr>
                                      <p:to>
                                        <p:strVal val="(#ppt_y+0.4)"/>
                                      </p:to>
                                    </p:set>
                                    <p:anim from="(#ppt_y+0.4)" to="(#ppt_y)" calcmode="lin" valueType="num">
                                      <p:cBhvr>
                                        <p:cTn id="24" dur="1230" accel="100000" fill="hold">
                                          <p:stCondLst>
                                            <p:cond delay="770"/>
                                          </p:stCondLst>
                                        </p:cTn>
                                        <p:tgtEl>
                                          <p:spTgt spid="10"/>
                                        </p:tgtEl>
                                        <p:attrNameLst>
                                          <p:attrName>ppt_y</p:attrName>
                                        </p:attrNameLst>
                                      </p:cBhvr>
                                    </p:anim>
                                  </p:childTnLst>
                                </p:cTn>
                              </p:par>
                              <p:par>
                                <p:cTn id="25" presetID="5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770" decel="100000"/>
                                        <p:tgtEl>
                                          <p:spTgt spid="11"/>
                                        </p:tgtEl>
                                      </p:cBhvr>
                                    </p:animEffect>
                                    <p:animScale>
                                      <p:cBhvr>
                                        <p:cTn id="28" dur="770" decel="100000"/>
                                        <p:tgtEl>
                                          <p:spTgt spid="11"/>
                                        </p:tgtEl>
                                      </p:cBhvr>
                                      <p:from x="10000" y="10000"/>
                                      <p:to x="200000" y="450000"/>
                                    </p:animScale>
                                    <p:animScale>
                                      <p:cBhvr>
                                        <p:cTn id="29" dur="1230" accel="100000" fill="hold">
                                          <p:stCondLst>
                                            <p:cond delay="770"/>
                                          </p:stCondLst>
                                        </p:cTn>
                                        <p:tgtEl>
                                          <p:spTgt spid="11"/>
                                        </p:tgtEl>
                                      </p:cBhvr>
                                      <p:from x="200000" y="450000"/>
                                      <p:to x="100000" y="100000"/>
                                    </p:animScale>
                                    <p:set>
                                      <p:cBhvr>
                                        <p:cTn id="30" dur="770" fill="hold"/>
                                        <p:tgtEl>
                                          <p:spTgt spid="11"/>
                                        </p:tgtEl>
                                        <p:attrNameLst>
                                          <p:attrName>ppt_x</p:attrName>
                                        </p:attrNameLst>
                                      </p:cBhvr>
                                      <p:to>
                                        <p:strVal val="(0.5)"/>
                                      </p:to>
                                    </p:set>
                                    <p:anim from="(0.5)" to="(#ppt_x)" calcmode="lin" valueType="num">
                                      <p:cBhvr>
                                        <p:cTn id="31" dur="1230" accel="100000" fill="hold">
                                          <p:stCondLst>
                                            <p:cond delay="770"/>
                                          </p:stCondLst>
                                        </p:cTn>
                                        <p:tgtEl>
                                          <p:spTgt spid="11"/>
                                        </p:tgtEl>
                                        <p:attrNameLst>
                                          <p:attrName>ppt_x</p:attrName>
                                        </p:attrNameLst>
                                      </p:cBhvr>
                                    </p:anim>
                                    <p:set>
                                      <p:cBhvr>
                                        <p:cTn id="32" dur="770" fill="hold"/>
                                        <p:tgtEl>
                                          <p:spTgt spid="11"/>
                                        </p:tgtEl>
                                        <p:attrNameLst>
                                          <p:attrName>ppt_y</p:attrName>
                                        </p:attrNameLst>
                                      </p:cBhvr>
                                      <p:to>
                                        <p:strVal val="(#ppt_y+0.4)"/>
                                      </p:to>
                                    </p:set>
                                    <p:anim from="(#ppt_y+0.4)" to="(#ppt_y)" calcmode="lin" valueType="num">
                                      <p:cBhvr>
                                        <p:cTn id="33" dur="1230" accel="100000" fill="hold">
                                          <p:stCondLst>
                                            <p:cond delay="770"/>
                                          </p:stCondLst>
                                        </p:cTn>
                                        <p:tgtEl>
                                          <p:spTgt spid="11"/>
                                        </p:tgtEl>
                                        <p:attrNameLst>
                                          <p:attrName>ppt_y</p:attrName>
                                        </p:attrNameLst>
                                      </p:cBhvr>
                                    </p:anim>
                                  </p:childTnLst>
                                </p:cTn>
                              </p:par>
                              <p:par>
                                <p:cTn id="34" presetID="51"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770" decel="100000"/>
                                        <p:tgtEl>
                                          <p:spTgt spid="12"/>
                                        </p:tgtEl>
                                      </p:cBhvr>
                                    </p:animEffect>
                                    <p:animScale>
                                      <p:cBhvr>
                                        <p:cTn id="37" dur="770" decel="100000"/>
                                        <p:tgtEl>
                                          <p:spTgt spid="12"/>
                                        </p:tgtEl>
                                      </p:cBhvr>
                                      <p:from x="10000" y="10000"/>
                                      <p:to x="200000" y="450000"/>
                                    </p:animScale>
                                    <p:animScale>
                                      <p:cBhvr>
                                        <p:cTn id="38" dur="1230" accel="100000" fill="hold">
                                          <p:stCondLst>
                                            <p:cond delay="770"/>
                                          </p:stCondLst>
                                        </p:cTn>
                                        <p:tgtEl>
                                          <p:spTgt spid="12"/>
                                        </p:tgtEl>
                                      </p:cBhvr>
                                      <p:from x="200000" y="450000"/>
                                      <p:to x="100000" y="100000"/>
                                    </p:animScale>
                                    <p:set>
                                      <p:cBhvr>
                                        <p:cTn id="39" dur="770" fill="hold"/>
                                        <p:tgtEl>
                                          <p:spTgt spid="12"/>
                                        </p:tgtEl>
                                        <p:attrNameLst>
                                          <p:attrName>ppt_x</p:attrName>
                                        </p:attrNameLst>
                                      </p:cBhvr>
                                      <p:to>
                                        <p:strVal val="(0.5)"/>
                                      </p:to>
                                    </p:set>
                                    <p:anim from="(0.5)" to="(#ppt_x)" calcmode="lin" valueType="num">
                                      <p:cBhvr>
                                        <p:cTn id="40" dur="1230" accel="100000" fill="hold">
                                          <p:stCondLst>
                                            <p:cond delay="770"/>
                                          </p:stCondLst>
                                        </p:cTn>
                                        <p:tgtEl>
                                          <p:spTgt spid="12"/>
                                        </p:tgtEl>
                                        <p:attrNameLst>
                                          <p:attrName>ppt_x</p:attrName>
                                        </p:attrNameLst>
                                      </p:cBhvr>
                                    </p:anim>
                                    <p:set>
                                      <p:cBhvr>
                                        <p:cTn id="41" dur="770" fill="hold"/>
                                        <p:tgtEl>
                                          <p:spTgt spid="12"/>
                                        </p:tgtEl>
                                        <p:attrNameLst>
                                          <p:attrName>ppt_y</p:attrName>
                                        </p:attrNameLst>
                                      </p:cBhvr>
                                      <p:to>
                                        <p:strVal val="(#ppt_y+0.4)"/>
                                      </p:to>
                                    </p:set>
                                    <p:anim from="(#ppt_y+0.4)" to="(#ppt_y)" calcmode="lin" valueType="num">
                                      <p:cBhvr>
                                        <p:cTn id="42" dur="1230" accel="100000" fill="hold">
                                          <p:stCondLst>
                                            <p:cond delay="770"/>
                                          </p:stCondLst>
                                        </p:cTn>
                                        <p:tgtEl>
                                          <p:spTgt spid="12"/>
                                        </p:tgtEl>
                                        <p:attrNameLst>
                                          <p:attrName>ppt_y</p:attrName>
                                        </p:attrNameLst>
                                      </p:cBhvr>
                                    </p:anim>
                                  </p:childTnLst>
                                </p:cTn>
                              </p:par>
                              <p:par>
                                <p:cTn id="43" presetID="51" presetClass="entr" presetSubtype="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770" decel="100000"/>
                                        <p:tgtEl>
                                          <p:spTgt spid="13"/>
                                        </p:tgtEl>
                                      </p:cBhvr>
                                    </p:animEffect>
                                    <p:animScale>
                                      <p:cBhvr>
                                        <p:cTn id="46" dur="770" decel="100000"/>
                                        <p:tgtEl>
                                          <p:spTgt spid="13"/>
                                        </p:tgtEl>
                                      </p:cBhvr>
                                      <p:from x="10000" y="10000"/>
                                      <p:to x="200000" y="450000"/>
                                    </p:animScale>
                                    <p:animScale>
                                      <p:cBhvr>
                                        <p:cTn id="47" dur="1230" accel="100000" fill="hold">
                                          <p:stCondLst>
                                            <p:cond delay="770"/>
                                          </p:stCondLst>
                                        </p:cTn>
                                        <p:tgtEl>
                                          <p:spTgt spid="13"/>
                                        </p:tgtEl>
                                      </p:cBhvr>
                                      <p:from x="200000" y="450000"/>
                                      <p:to x="100000" y="100000"/>
                                    </p:animScale>
                                    <p:set>
                                      <p:cBhvr>
                                        <p:cTn id="48" dur="770" fill="hold"/>
                                        <p:tgtEl>
                                          <p:spTgt spid="13"/>
                                        </p:tgtEl>
                                        <p:attrNameLst>
                                          <p:attrName>ppt_x</p:attrName>
                                        </p:attrNameLst>
                                      </p:cBhvr>
                                      <p:to>
                                        <p:strVal val="(0.5)"/>
                                      </p:to>
                                    </p:set>
                                    <p:anim from="(0.5)" to="(#ppt_x)" calcmode="lin" valueType="num">
                                      <p:cBhvr>
                                        <p:cTn id="49" dur="1230" accel="100000" fill="hold">
                                          <p:stCondLst>
                                            <p:cond delay="770"/>
                                          </p:stCondLst>
                                        </p:cTn>
                                        <p:tgtEl>
                                          <p:spTgt spid="13"/>
                                        </p:tgtEl>
                                        <p:attrNameLst>
                                          <p:attrName>ppt_x</p:attrName>
                                        </p:attrNameLst>
                                      </p:cBhvr>
                                    </p:anim>
                                    <p:set>
                                      <p:cBhvr>
                                        <p:cTn id="50" dur="770" fill="hold"/>
                                        <p:tgtEl>
                                          <p:spTgt spid="13"/>
                                        </p:tgtEl>
                                        <p:attrNameLst>
                                          <p:attrName>ppt_y</p:attrName>
                                        </p:attrNameLst>
                                      </p:cBhvr>
                                      <p:to>
                                        <p:strVal val="(#ppt_y+0.4)"/>
                                      </p:to>
                                    </p:set>
                                    <p:anim from="(#ppt_y+0.4)" to="(#ppt_y)" calcmode="lin" valueType="num">
                                      <p:cBhvr>
                                        <p:cTn id="51" dur="1230" accel="100000" fill="hold">
                                          <p:stCondLst>
                                            <p:cond delay="770"/>
                                          </p:stCondLst>
                                        </p:cTn>
                                        <p:tgtEl>
                                          <p:spTgt spid="13"/>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Graphic spid="11" grpId="0">
        <p:bldAsOne/>
      </p:bldGraphic>
      <p:bldGraphic spid="12" grpId="0">
        <p:bldAsOne/>
      </p:bldGraphic>
      <p:bldGraphic spid="13"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جدول 5"/>
          <p:cNvGraphicFramePr>
            <a:graphicFrameLocks noGrp="1"/>
          </p:cNvGraphicFramePr>
          <p:nvPr/>
        </p:nvGraphicFramePr>
        <p:xfrm>
          <a:off x="1000100" y="1357298"/>
          <a:ext cx="7929618" cy="5429267"/>
        </p:xfrm>
        <a:graphic>
          <a:graphicData uri="http://schemas.openxmlformats.org/drawingml/2006/table">
            <a:tbl>
              <a:tblPr rtl="1"/>
              <a:tblGrid>
                <a:gridCol w="1062256"/>
                <a:gridCol w="5385856"/>
                <a:gridCol w="1481506"/>
              </a:tblGrid>
              <a:tr h="841664">
                <a:tc>
                  <a:txBody>
                    <a:bodyPr/>
                    <a:lstStyle/>
                    <a:p>
                      <a:pPr algn="ctr" rtl="1">
                        <a:lnSpc>
                          <a:spcPct val="115000"/>
                        </a:lnSpc>
                        <a:spcAft>
                          <a:spcPts val="0"/>
                        </a:spcAft>
                      </a:pPr>
                      <a:r>
                        <a:rPr lang="ar-SA" sz="1600" b="1" dirty="0">
                          <a:latin typeface="Calibri"/>
                          <a:ea typeface="Calibri"/>
                          <a:cs typeface="Arial"/>
                        </a:rPr>
                        <a:t>رقم المعيار</a:t>
                      </a:r>
                      <a:endParaRPr lang="en-US" sz="1200" dirty="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600" b="1">
                          <a:latin typeface="Calibri"/>
                          <a:ea typeface="Calibri"/>
                          <a:cs typeface="Arial"/>
                        </a:rPr>
                        <a:t>المعيار</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600" b="1" dirty="0">
                          <a:latin typeface="Calibri"/>
                          <a:ea typeface="Calibri"/>
                          <a:cs typeface="Arial"/>
                        </a:rPr>
                        <a:t>المتوسط</a:t>
                      </a:r>
                      <a:endParaRPr lang="en-US" sz="1200" dirty="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r>
              <a:tr h="269859">
                <a:tc>
                  <a:txBody>
                    <a:bodyPr/>
                    <a:lstStyle/>
                    <a:p>
                      <a:pPr algn="ctr" rtl="1">
                        <a:lnSpc>
                          <a:spcPct val="115000"/>
                        </a:lnSpc>
                        <a:spcAft>
                          <a:spcPts val="0"/>
                        </a:spcAft>
                      </a:pPr>
                      <a:r>
                        <a:rPr lang="ar-SA" sz="1600" b="1">
                          <a:latin typeface="Calibri"/>
                          <a:ea typeface="Calibri"/>
                          <a:cs typeface="Arial"/>
                        </a:rPr>
                        <a:t>4</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600" b="1">
                          <a:latin typeface="Calibri"/>
                          <a:ea typeface="Calibri"/>
                          <a:cs typeface="Arial"/>
                        </a:rPr>
                        <a:t>قراءة كلمة من حروف سبقدراستها.</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latin typeface="Calibri"/>
                          <a:ea typeface="Calibri"/>
                          <a:cs typeface="Arial"/>
                        </a:rPr>
                        <a:t>1.90</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859">
                <a:tc>
                  <a:txBody>
                    <a:bodyPr/>
                    <a:lstStyle/>
                    <a:p>
                      <a:pPr algn="ctr" rtl="1">
                        <a:lnSpc>
                          <a:spcPct val="115000"/>
                        </a:lnSpc>
                        <a:spcAft>
                          <a:spcPts val="0"/>
                        </a:spcAft>
                      </a:pPr>
                      <a:r>
                        <a:rPr lang="ar-SA" sz="1600" b="1">
                          <a:latin typeface="Calibri"/>
                          <a:ea typeface="Calibri"/>
                          <a:cs typeface="Arial"/>
                        </a:rPr>
                        <a:t>11</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600" b="1">
                          <a:latin typeface="Calibri"/>
                          <a:ea typeface="Calibri"/>
                          <a:cs typeface="Arial"/>
                        </a:rPr>
                        <a:t>كتابة كلمات فيها ظواهرلغوية من الذاكرة القريبة.</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600" b="1">
                          <a:latin typeface="Calibri"/>
                          <a:ea typeface="Calibri"/>
                          <a:cs typeface="Arial"/>
                        </a:rPr>
                        <a:t>1.90</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859">
                <a:tc>
                  <a:txBody>
                    <a:bodyPr/>
                    <a:lstStyle/>
                    <a:p>
                      <a:pPr algn="ctr" rtl="1">
                        <a:lnSpc>
                          <a:spcPct val="115000"/>
                        </a:lnSpc>
                        <a:spcAft>
                          <a:spcPts val="0"/>
                        </a:spcAft>
                      </a:pPr>
                      <a:r>
                        <a:rPr lang="ar-SA" sz="1600" b="1">
                          <a:latin typeface="Calibri"/>
                          <a:ea typeface="Calibri"/>
                          <a:cs typeface="Arial"/>
                        </a:rPr>
                        <a:t>7</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600" b="1">
                          <a:latin typeface="Calibri"/>
                          <a:ea typeface="Calibri"/>
                          <a:cs typeface="Arial"/>
                        </a:rPr>
                        <a:t>رسم الحروف بأشكالهاالمختلفة.</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latin typeface="Calibri"/>
                          <a:ea typeface="Calibri"/>
                          <a:cs typeface="Arial"/>
                        </a:rPr>
                        <a:t>1.89</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859">
                <a:tc>
                  <a:txBody>
                    <a:bodyPr/>
                    <a:lstStyle/>
                    <a:p>
                      <a:pPr algn="ctr" rtl="1">
                        <a:lnSpc>
                          <a:spcPct val="115000"/>
                        </a:lnSpc>
                        <a:spcAft>
                          <a:spcPts val="0"/>
                        </a:spcAft>
                      </a:pPr>
                      <a:r>
                        <a:rPr lang="ar-SA" sz="1600" b="1">
                          <a:latin typeface="Calibri"/>
                          <a:ea typeface="Calibri"/>
                          <a:cs typeface="Arial"/>
                        </a:rPr>
                        <a:t>9</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600" b="1">
                          <a:latin typeface="Calibri"/>
                          <a:ea typeface="Calibri"/>
                          <a:cs typeface="Arial"/>
                        </a:rPr>
                        <a:t>كتابة الحروف بأشكالهاالمختلفة من الذاكرة القريبة</a:t>
                      </a:r>
                      <a:r>
                        <a:rPr lang="en-US" sz="1600" b="1">
                          <a:latin typeface="Calibri"/>
                          <a:ea typeface="Calibri"/>
                          <a:cs typeface="Arial"/>
                        </a:rPr>
                        <a:t> .</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latin typeface="Calibri"/>
                          <a:ea typeface="Calibri"/>
                          <a:cs typeface="Arial"/>
                        </a:rPr>
                        <a:t>1.88</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859">
                <a:tc>
                  <a:txBody>
                    <a:bodyPr/>
                    <a:lstStyle/>
                    <a:p>
                      <a:pPr algn="ctr" rtl="1">
                        <a:lnSpc>
                          <a:spcPct val="115000"/>
                        </a:lnSpc>
                        <a:spcAft>
                          <a:spcPts val="0"/>
                        </a:spcAft>
                      </a:pPr>
                      <a:r>
                        <a:rPr lang="ar-SA" sz="1600" b="1">
                          <a:latin typeface="Calibri"/>
                          <a:ea typeface="Calibri"/>
                          <a:cs typeface="Arial"/>
                        </a:rPr>
                        <a:t>16</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600" b="1">
                          <a:latin typeface="Calibri"/>
                          <a:ea typeface="Calibri"/>
                          <a:cs typeface="Arial"/>
                        </a:rPr>
                        <a:t>وصف المشاهدات اليوميةفي حدود عشر كلمات.</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600" b="1">
                          <a:latin typeface="Calibri"/>
                          <a:ea typeface="Calibri"/>
                          <a:cs typeface="Arial"/>
                        </a:rPr>
                        <a:t>1.88</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859">
                <a:tc>
                  <a:txBody>
                    <a:bodyPr/>
                    <a:lstStyle/>
                    <a:p>
                      <a:pPr algn="ctr" rtl="1">
                        <a:lnSpc>
                          <a:spcPct val="115000"/>
                        </a:lnSpc>
                        <a:spcAft>
                          <a:spcPts val="0"/>
                        </a:spcAft>
                      </a:pPr>
                      <a:r>
                        <a:rPr lang="ar-SA" sz="1600" b="1">
                          <a:latin typeface="Calibri"/>
                          <a:ea typeface="Calibri"/>
                          <a:cs typeface="Arial"/>
                        </a:rPr>
                        <a:t>2</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600" b="1">
                          <a:latin typeface="Calibri"/>
                          <a:ea typeface="Calibri"/>
                          <a:cs typeface="Arial"/>
                        </a:rPr>
                        <a:t>نطق الحروف بأصواتهاالطويلة.</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600" b="1">
                          <a:latin typeface="Calibri"/>
                          <a:ea typeface="Calibri"/>
                          <a:cs typeface="Arial"/>
                        </a:rPr>
                        <a:t>1.87</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859">
                <a:tc>
                  <a:txBody>
                    <a:bodyPr/>
                    <a:lstStyle/>
                    <a:p>
                      <a:pPr algn="ctr" rtl="1">
                        <a:lnSpc>
                          <a:spcPct val="115000"/>
                        </a:lnSpc>
                        <a:spcAft>
                          <a:spcPts val="0"/>
                        </a:spcAft>
                      </a:pPr>
                      <a:r>
                        <a:rPr lang="ar-SA" sz="1600" b="1">
                          <a:latin typeface="Calibri"/>
                          <a:ea typeface="Calibri"/>
                          <a:cs typeface="Arial"/>
                        </a:rPr>
                        <a:t>8</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600" b="1">
                          <a:latin typeface="Calibri"/>
                          <a:ea typeface="Calibri"/>
                          <a:cs typeface="Arial"/>
                        </a:rPr>
                        <a:t>رسم الحروف بحركاتهاالمختلفة.</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latin typeface="Calibri"/>
                          <a:ea typeface="Calibri"/>
                          <a:cs typeface="Arial"/>
                        </a:rPr>
                        <a:t>1.87</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859">
                <a:tc>
                  <a:txBody>
                    <a:bodyPr/>
                    <a:lstStyle/>
                    <a:p>
                      <a:pPr algn="ctr" rtl="1">
                        <a:lnSpc>
                          <a:spcPct val="115000"/>
                        </a:lnSpc>
                        <a:spcAft>
                          <a:spcPts val="0"/>
                        </a:spcAft>
                      </a:pPr>
                      <a:r>
                        <a:rPr lang="ar-SA" sz="1600" b="1">
                          <a:latin typeface="Calibri"/>
                          <a:ea typeface="Calibri"/>
                          <a:cs typeface="Arial"/>
                        </a:rPr>
                        <a:t>1</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600" b="1">
                          <a:latin typeface="Calibri"/>
                          <a:ea typeface="Calibri"/>
                          <a:cs typeface="Arial"/>
                        </a:rPr>
                        <a:t>نطق الحروف بأصواتها القصيرة.</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600" b="1">
                          <a:latin typeface="Calibri"/>
                          <a:ea typeface="Calibri"/>
                          <a:cs typeface="Arial"/>
                        </a:rPr>
                        <a:t>1.84</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859">
                <a:tc>
                  <a:txBody>
                    <a:bodyPr/>
                    <a:lstStyle/>
                    <a:p>
                      <a:pPr algn="ctr" rtl="1">
                        <a:lnSpc>
                          <a:spcPct val="115000"/>
                        </a:lnSpc>
                        <a:spcAft>
                          <a:spcPts val="0"/>
                        </a:spcAft>
                      </a:pPr>
                      <a:r>
                        <a:rPr lang="ar-SA" sz="1600" b="1">
                          <a:latin typeface="Calibri"/>
                          <a:ea typeface="Calibri"/>
                          <a:cs typeface="Arial"/>
                        </a:rPr>
                        <a:t>12</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600" b="1">
                          <a:latin typeface="Calibri"/>
                          <a:ea typeface="Calibri"/>
                          <a:cs typeface="Arial"/>
                        </a:rPr>
                        <a:t>كتابة كلمات فيها ظواهرلغوية من الذاكرة البعيدة.</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600" b="1">
                          <a:latin typeface="Calibri"/>
                          <a:ea typeface="Calibri"/>
                          <a:cs typeface="Arial"/>
                        </a:rPr>
                        <a:t>1.84</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859">
                <a:tc>
                  <a:txBody>
                    <a:bodyPr/>
                    <a:lstStyle/>
                    <a:p>
                      <a:pPr algn="ctr" rtl="1">
                        <a:lnSpc>
                          <a:spcPct val="115000"/>
                        </a:lnSpc>
                        <a:spcAft>
                          <a:spcPts val="0"/>
                        </a:spcAft>
                      </a:pPr>
                      <a:r>
                        <a:rPr lang="ar-SA" sz="1600" b="1">
                          <a:latin typeface="Calibri"/>
                          <a:ea typeface="Calibri"/>
                          <a:cs typeface="Arial"/>
                        </a:rPr>
                        <a:t>3</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600" b="1">
                          <a:latin typeface="Calibri"/>
                          <a:ea typeface="Calibri"/>
                          <a:cs typeface="Arial"/>
                        </a:rPr>
                        <a:t>نطق الحروف بأصواتهاالساكنة.</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latin typeface="Calibri"/>
                          <a:ea typeface="Calibri"/>
                          <a:cs typeface="Arial"/>
                        </a:rPr>
                        <a:t>1.83</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859">
                <a:tc>
                  <a:txBody>
                    <a:bodyPr/>
                    <a:lstStyle/>
                    <a:p>
                      <a:pPr algn="ctr" rtl="1">
                        <a:lnSpc>
                          <a:spcPct val="115000"/>
                        </a:lnSpc>
                        <a:spcAft>
                          <a:spcPts val="0"/>
                        </a:spcAft>
                      </a:pPr>
                      <a:r>
                        <a:rPr lang="ar-SA" sz="1600" b="1">
                          <a:latin typeface="Calibri"/>
                          <a:ea typeface="Calibri"/>
                          <a:cs typeface="Arial"/>
                        </a:rPr>
                        <a:t>6</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600" b="1">
                          <a:latin typeface="Calibri"/>
                          <a:ea typeface="Calibri"/>
                          <a:cs typeface="Arial"/>
                        </a:rPr>
                        <a:t>قراءة نص مشكول.</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latin typeface="Calibri"/>
                          <a:ea typeface="Calibri"/>
                          <a:cs typeface="Arial"/>
                        </a:rPr>
                        <a:t>1.83</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859">
                <a:tc>
                  <a:txBody>
                    <a:bodyPr/>
                    <a:lstStyle/>
                    <a:p>
                      <a:pPr algn="ctr" rtl="1">
                        <a:lnSpc>
                          <a:spcPct val="115000"/>
                        </a:lnSpc>
                        <a:spcAft>
                          <a:spcPts val="0"/>
                        </a:spcAft>
                      </a:pPr>
                      <a:r>
                        <a:rPr lang="ar-SA" sz="1600" b="1">
                          <a:latin typeface="Calibri"/>
                          <a:ea typeface="Calibri"/>
                          <a:cs typeface="Arial"/>
                        </a:rPr>
                        <a:t>10</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600" b="1">
                          <a:latin typeface="Calibri"/>
                          <a:ea typeface="Calibri"/>
                          <a:cs typeface="Arial"/>
                        </a:rPr>
                        <a:t>كتابة الحروف بأشكالهاالمختلفة من الذاكرة البعيدة.</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600" b="1">
                          <a:latin typeface="Calibri"/>
                          <a:ea typeface="Calibri"/>
                          <a:cs typeface="Arial"/>
                        </a:rPr>
                        <a:t>1.83</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859">
                <a:tc>
                  <a:txBody>
                    <a:bodyPr/>
                    <a:lstStyle/>
                    <a:p>
                      <a:pPr algn="ctr" rtl="1">
                        <a:lnSpc>
                          <a:spcPct val="115000"/>
                        </a:lnSpc>
                        <a:spcAft>
                          <a:spcPts val="0"/>
                        </a:spcAft>
                      </a:pPr>
                      <a:r>
                        <a:rPr lang="ar-SA" sz="1600" b="1">
                          <a:latin typeface="Calibri"/>
                          <a:ea typeface="Calibri"/>
                          <a:cs typeface="Arial"/>
                        </a:rPr>
                        <a:t>15</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600" b="1">
                          <a:latin typeface="Calibri"/>
                          <a:ea typeface="Calibri"/>
                          <a:cs typeface="Arial"/>
                        </a:rPr>
                        <a:t>استنتاج المعنى العامللنص المسموع.</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latin typeface="Calibri"/>
                          <a:ea typeface="Calibri"/>
                          <a:cs typeface="Arial"/>
                        </a:rPr>
                        <a:t>1.83</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859">
                <a:tc>
                  <a:txBody>
                    <a:bodyPr/>
                    <a:lstStyle/>
                    <a:p>
                      <a:pPr algn="ctr" rtl="1">
                        <a:lnSpc>
                          <a:spcPct val="115000"/>
                        </a:lnSpc>
                        <a:spcAft>
                          <a:spcPts val="0"/>
                        </a:spcAft>
                      </a:pPr>
                      <a:r>
                        <a:rPr lang="ar-SA" sz="1600" b="1">
                          <a:latin typeface="Calibri"/>
                          <a:ea typeface="Calibri"/>
                          <a:cs typeface="Arial"/>
                        </a:rPr>
                        <a:t>5</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600" b="1">
                          <a:latin typeface="Calibri"/>
                          <a:ea typeface="Calibri"/>
                          <a:cs typeface="Arial"/>
                        </a:rPr>
                        <a:t>قراءة جمل ومقاطع قراءةمسترسلة.</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600" b="1">
                          <a:latin typeface="Calibri"/>
                          <a:ea typeface="Calibri"/>
                          <a:cs typeface="Arial"/>
                        </a:rPr>
                        <a:t>1.81</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859">
                <a:tc>
                  <a:txBody>
                    <a:bodyPr/>
                    <a:lstStyle/>
                    <a:p>
                      <a:pPr algn="ctr" rtl="1">
                        <a:lnSpc>
                          <a:spcPct val="115000"/>
                        </a:lnSpc>
                        <a:spcAft>
                          <a:spcPts val="0"/>
                        </a:spcAft>
                      </a:pPr>
                      <a:r>
                        <a:rPr lang="ar-SA" sz="1600" b="1">
                          <a:latin typeface="Calibri"/>
                          <a:ea typeface="Calibri"/>
                          <a:cs typeface="Arial"/>
                        </a:rPr>
                        <a:t>13</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600" b="1">
                          <a:latin typeface="Calibri"/>
                          <a:ea typeface="Calibri"/>
                          <a:cs typeface="Arial"/>
                        </a:rPr>
                        <a:t>كتابة جمل من الذاكرةالقريبة.</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600" b="1">
                          <a:latin typeface="Calibri"/>
                          <a:ea typeface="Calibri"/>
                          <a:cs typeface="Arial"/>
                        </a:rPr>
                        <a:t>1.80</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859">
                <a:tc>
                  <a:txBody>
                    <a:bodyPr/>
                    <a:lstStyle/>
                    <a:p>
                      <a:pPr algn="ctr" rtl="1">
                        <a:lnSpc>
                          <a:spcPct val="115000"/>
                        </a:lnSpc>
                        <a:spcAft>
                          <a:spcPts val="0"/>
                        </a:spcAft>
                      </a:pPr>
                      <a:r>
                        <a:rPr lang="ar-SA" sz="1600" b="1" dirty="0">
                          <a:latin typeface="Calibri"/>
                          <a:ea typeface="Calibri"/>
                          <a:cs typeface="Arial"/>
                        </a:rPr>
                        <a:t>14</a:t>
                      </a:r>
                      <a:endParaRPr lang="en-US" sz="1200" dirty="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600" b="1">
                          <a:latin typeface="Calibri"/>
                          <a:ea typeface="Calibri"/>
                          <a:cs typeface="Arial"/>
                        </a:rPr>
                        <a:t>كتابة جمل من الذاكرةالبعيدة.</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600" b="1">
                          <a:latin typeface="Calibri"/>
                          <a:ea typeface="Calibri"/>
                          <a:cs typeface="Arial"/>
                        </a:rPr>
                        <a:t>1.76</a:t>
                      </a:r>
                      <a:endParaRPr lang="en-US" sz="120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r>
              <a:tr h="269859">
                <a:tc gridSpan="2">
                  <a:txBody>
                    <a:bodyPr/>
                    <a:lstStyle/>
                    <a:p>
                      <a:pPr algn="ctr" rtl="1">
                        <a:lnSpc>
                          <a:spcPct val="115000"/>
                        </a:lnSpc>
                        <a:spcAft>
                          <a:spcPts val="0"/>
                        </a:spcAft>
                      </a:pPr>
                      <a:r>
                        <a:rPr lang="ar-SA" sz="1600" b="1" dirty="0">
                          <a:latin typeface="Calibri"/>
                          <a:ea typeface="Calibri"/>
                          <a:cs typeface="Arial"/>
                        </a:rPr>
                        <a:t>المتوسط العام</a:t>
                      </a:r>
                      <a:endParaRPr lang="en-US" sz="1200" dirty="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hMerge="1">
                  <a:txBody>
                    <a:bodyPr/>
                    <a:lstStyle/>
                    <a:p>
                      <a:pPr rtl="1"/>
                      <a:endParaRPr lang="ar-SA"/>
                    </a:p>
                  </a:txBody>
                  <a:tcPr/>
                </a:tc>
                <a:tc>
                  <a:txBody>
                    <a:bodyPr/>
                    <a:lstStyle/>
                    <a:p>
                      <a:pPr algn="ctr" rtl="1">
                        <a:lnSpc>
                          <a:spcPct val="115000"/>
                        </a:lnSpc>
                        <a:spcAft>
                          <a:spcPts val="0"/>
                        </a:spcAft>
                      </a:pPr>
                      <a:r>
                        <a:rPr lang="en-US" sz="1600" b="1" dirty="0">
                          <a:latin typeface="Calibri"/>
                          <a:ea typeface="Calibri"/>
                          <a:cs typeface="Arial"/>
                        </a:rPr>
                        <a:t>1.8490</a:t>
                      </a:r>
                      <a:endParaRPr lang="en-US" sz="1200" dirty="0">
                        <a:latin typeface="Calibri"/>
                        <a:ea typeface="Calibri"/>
                        <a:cs typeface="Arial"/>
                      </a:endParaRPr>
                    </a:p>
                  </a:txBody>
                  <a:tcPr marL="46338" marR="4633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r>
            </a:tbl>
          </a:graphicData>
        </a:graphic>
      </p:graphicFrame>
      <p:sp>
        <p:nvSpPr>
          <p:cNvPr id="1228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مستطيل مستدير الزوايا 16"/>
          <p:cNvSpPr>
            <a:spLocks noChangeArrowheads="1"/>
          </p:cNvSpPr>
          <p:nvPr/>
        </p:nvSpPr>
        <p:spPr bwMode="auto">
          <a:xfrm>
            <a:off x="2571736" y="214290"/>
            <a:ext cx="4500594" cy="714380"/>
          </a:xfrm>
          <a:prstGeom prst="roundRect">
            <a:avLst>
              <a:gd name="adj" fmla="val 16667"/>
            </a:avLst>
          </a:prstGeom>
          <a:blipFill>
            <a:blip r:embed="rId2"/>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lang="ar-SA" sz="2400" b="1" dirty="0" smtClean="0">
                <a:latin typeface="Calibri" pitchFamily="34" charset="0"/>
                <a:cs typeface="Arial" pitchFamily="34" charset="0"/>
              </a:rPr>
              <a:t>معايير مقرر لغتي للصف الأول الابتدائي</a:t>
            </a:r>
            <a:endParaRPr kumimoji="0" lang="ar-SA"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 name="صورة 9" descr="الرؤية.jpg"/>
          <p:cNvPicPr>
            <a:picLocks noChangeAspect="1"/>
          </p:cNvPicPr>
          <p:nvPr/>
        </p:nvPicPr>
        <p:blipFill>
          <a:blip r:embed="rId3"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70" decel="100000"/>
                                        <p:tgtEl>
                                          <p:spTgt spid="9"/>
                                        </p:tgtEl>
                                      </p:cBhvr>
                                    </p:animEffect>
                                    <p:animScale>
                                      <p:cBhvr>
                                        <p:cTn id="8" dur="770" decel="100000"/>
                                        <p:tgtEl>
                                          <p:spTgt spid="9"/>
                                        </p:tgtEl>
                                      </p:cBhvr>
                                      <p:from x="10000" y="10000"/>
                                      <p:to x="200000" y="450000"/>
                                    </p:animScale>
                                    <p:animScale>
                                      <p:cBhvr>
                                        <p:cTn id="9" dur="1230" accel="100000" fill="hold">
                                          <p:stCondLst>
                                            <p:cond delay="770"/>
                                          </p:stCondLst>
                                        </p:cTn>
                                        <p:tgtEl>
                                          <p:spTgt spid="9"/>
                                        </p:tgtEl>
                                      </p:cBhvr>
                                      <p:from x="200000" y="450000"/>
                                      <p:to x="100000" y="100000"/>
                                    </p:animScale>
                                    <p:set>
                                      <p:cBhvr>
                                        <p:cTn id="10" dur="770" fill="hold"/>
                                        <p:tgtEl>
                                          <p:spTgt spid="9"/>
                                        </p:tgtEl>
                                        <p:attrNameLst>
                                          <p:attrName>ppt_x</p:attrName>
                                        </p:attrNameLst>
                                      </p:cBhvr>
                                      <p:to>
                                        <p:strVal val="(0.5)"/>
                                      </p:to>
                                    </p:set>
                                    <p:anim from="(0.5)" to="(#ppt_x)" calcmode="lin" valueType="num">
                                      <p:cBhvr>
                                        <p:cTn id="11" dur="1230" accel="100000" fill="hold">
                                          <p:stCondLst>
                                            <p:cond delay="770"/>
                                          </p:stCondLst>
                                        </p:cTn>
                                        <p:tgtEl>
                                          <p:spTgt spid="9"/>
                                        </p:tgtEl>
                                        <p:attrNameLst>
                                          <p:attrName>ppt_x</p:attrName>
                                        </p:attrNameLst>
                                      </p:cBhvr>
                                    </p:anim>
                                    <p:set>
                                      <p:cBhvr>
                                        <p:cTn id="12" dur="770" fill="hold"/>
                                        <p:tgtEl>
                                          <p:spTgt spid="9"/>
                                        </p:tgtEl>
                                        <p:attrNameLst>
                                          <p:attrName>ppt_y</p:attrName>
                                        </p:attrNameLst>
                                      </p:cBhvr>
                                      <p:to>
                                        <p:strVal val="(#ppt_y+0.4)"/>
                                      </p:to>
                                    </p:set>
                                    <p:anim from="(#ppt_y+0.4)" to="(#ppt_y)" calcmode="lin" valueType="num">
                                      <p:cBhvr>
                                        <p:cTn id="13" dur="1230" accel="100000" fill="hold">
                                          <p:stCondLst>
                                            <p:cond delay="770"/>
                                          </p:stCondLst>
                                        </p:cTn>
                                        <p:tgtEl>
                                          <p:spTgt spid="9"/>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770" decel="100000"/>
                                        <p:tgtEl>
                                          <p:spTgt spid="6"/>
                                        </p:tgtEl>
                                      </p:cBhvr>
                                    </p:animEffect>
                                    <p:animScale>
                                      <p:cBhvr>
                                        <p:cTn id="19" dur="770" decel="100000"/>
                                        <p:tgtEl>
                                          <p:spTgt spid="6"/>
                                        </p:tgtEl>
                                      </p:cBhvr>
                                      <p:from x="10000" y="10000"/>
                                      <p:to x="200000" y="450000"/>
                                    </p:animScale>
                                    <p:animScale>
                                      <p:cBhvr>
                                        <p:cTn id="20" dur="1230" accel="100000" fill="hold">
                                          <p:stCondLst>
                                            <p:cond delay="770"/>
                                          </p:stCondLst>
                                        </p:cTn>
                                        <p:tgtEl>
                                          <p:spTgt spid="6"/>
                                        </p:tgtEl>
                                      </p:cBhvr>
                                      <p:from x="200000" y="450000"/>
                                      <p:to x="100000" y="100000"/>
                                    </p:animScale>
                                    <p:set>
                                      <p:cBhvr>
                                        <p:cTn id="21" dur="770" fill="hold"/>
                                        <p:tgtEl>
                                          <p:spTgt spid="6"/>
                                        </p:tgtEl>
                                        <p:attrNameLst>
                                          <p:attrName>ppt_x</p:attrName>
                                        </p:attrNameLst>
                                      </p:cBhvr>
                                      <p:to>
                                        <p:strVal val="(0.5)"/>
                                      </p:to>
                                    </p:set>
                                    <p:anim from="(0.5)" to="(#ppt_x)" calcmode="lin" valueType="num">
                                      <p:cBhvr>
                                        <p:cTn id="22" dur="1230" accel="100000" fill="hold">
                                          <p:stCondLst>
                                            <p:cond delay="770"/>
                                          </p:stCondLst>
                                        </p:cTn>
                                        <p:tgtEl>
                                          <p:spTgt spid="6"/>
                                        </p:tgtEl>
                                        <p:attrNameLst>
                                          <p:attrName>ppt_x</p:attrName>
                                        </p:attrNameLst>
                                      </p:cBhvr>
                                    </p:anim>
                                    <p:set>
                                      <p:cBhvr>
                                        <p:cTn id="23" dur="770" fill="hold"/>
                                        <p:tgtEl>
                                          <p:spTgt spid="6"/>
                                        </p:tgtEl>
                                        <p:attrNameLst>
                                          <p:attrName>ppt_y</p:attrName>
                                        </p:attrNameLst>
                                      </p:cBhvr>
                                      <p:to>
                                        <p:strVal val="(#ppt_y+0.4)"/>
                                      </p:to>
                                    </p:set>
                                    <p:anim from="(#ppt_y+0.4)" to="(#ppt_y)" calcmode="lin" valueType="num">
                                      <p:cBhvr>
                                        <p:cTn id="24" dur="1230" accel="100000" fill="hold">
                                          <p:stCondLst>
                                            <p:cond delay="770"/>
                                          </p:stCondLst>
                                        </p:cTn>
                                        <p:tgtEl>
                                          <p:spTgt spid="6"/>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مخطط 1">
            <a:extLst>
              <a:ext uri="{FF2B5EF4-FFF2-40B4-BE49-F238E27FC236}">
                <a16:creationId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aink="http://schemas.microsoft.com/office/drawing/2016/ink" xmlns:am3d="http://schemas.microsoft.com/office/drawing/2017/model3d" xmlns:o="urn:schemas-microsoft-com:office:office" xmlns:v="urn:schemas-microsoft-com:vml" xmlns:w10="urn:schemas-microsoft-com:office:word" xmlns:w="http://schemas.openxmlformats.org/wordprocessingml/2006/main" xmlns:w15="http://schemas.microsoft.com/office/word/2012/wordml" xmlns:w16cid="http://schemas.microsoft.com/office/word/2016/wordml/cid" xmlns:w16se="http://schemas.microsoft.com/office/word/2015/wordml/symex" xmlns:a16="http://schemas.microsoft.com/office/drawing/2014/main" xmlns:lc="http://schemas.openxmlformats.org/drawingml/2006/lockedCanvas" id="{77BCD442-123A-42CF-B705-63C9BE428786}"/>
              </a:ext>
            </a:extLst>
          </p:cNvPr>
          <p:cNvGraphicFramePr/>
          <p:nvPr/>
        </p:nvGraphicFramePr>
        <p:xfrm>
          <a:off x="272877" y="500042"/>
          <a:ext cx="8871123" cy="221351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جدول 2"/>
          <p:cNvGraphicFramePr>
            <a:graphicFrameLocks noGrp="1"/>
          </p:cNvGraphicFramePr>
          <p:nvPr/>
        </p:nvGraphicFramePr>
        <p:xfrm>
          <a:off x="571472" y="2709246"/>
          <a:ext cx="8358246" cy="4033182"/>
        </p:xfrm>
        <a:graphic>
          <a:graphicData uri="http://schemas.openxmlformats.org/drawingml/2006/table">
            <a:tbl>
              <a:tblPr rtl="1"/>
              <a:tblGrid>
                <a:gridCol w="1017914"/>
                <a:gridCol w="1017914"/>
                <a:gridCol w="893362"/>
                <a:gridCol w="1081291"/>
                <a:gridCol w="1081291"/>
                <a:gridCol w="985949"/>
                <a:gridCol w="785343"/>
                <a:gridCol w="785343"/>
                <a:gridCol w="709839"/>
              </a:tblGrid>
              <a:tr h="323138">
                <a:tc rowSpan="2">
                  <a:txBody>
                    <a:bodyPr/>
                    <a:lstStyle/>
                    <a:p>
                      <a:pPr algn="ctr" rtl="1">
                        <a:lnSpc>
                          <a:spcPct val="115000"/>
                        </a:lnSpc>
                        <a:spcAft>
                          <a:spcPts val="0"/>
                        </a:spcAft>
                      </a:pPr>
                      <a:r>
                        <a:rPr lang="ar-SA" sz="1400" b="1" dirty="0">
                          <a:latin typeface="Calibri"/>
                          <a:ea typeface="Calibri"/>
                          <a:cs typeface="Arial"/>
                        </a:rPr>
                        <a:t>المتغير</a:t>
                      </a:r>
                      <a:endParaRPr lang="en-US" sz="1400" b="1" dirty="0">
                        <a:latin typeface="Calibri"/>
                        <a:ea typeface="Calibri"/>
                        <a:cs typeface="Arial"/>
                      </a:endParaRP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gridSpan="2">
                  <a:txBody>
                    <a:bodyPr/>
                    <a:lstStyle/>
                    <a:p>
                      <a:pPr algn="ctr" rtl="1">
                        <a:lnSpc>
                          <a:spcPct val="115000"/>
                        </a:lnSpc>
                        <a:spcAft>
                          <a:spcPts val="0"/>
                        </a:spcAft>
                      </a:pPr>
                      <a:r>
                        <a:rPr lang="ar-SA" sz="1400" b="1">
                          <a:latin typeface="Calibri"/>
                          <a:ea typeface="Calibri"/>
                          <a:cs typeface="Arial"/>
                        </a:rPr>
                        <a:t>الجنس</a:t>
                      </a:r>
                      <a:endParaRPr lang="en-US" sz="1400" b="1">
                        <a:latin typeface="Calibri"/>
                        <a:ea typeface="Calibri"/>
                        <a:cs typeface="Arial"/>
                      </a:endParaRP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hMerge="1">
                  <a:txBody>
                    <a:bodyPr/>
                    <a:lstStyle/>
                    <a:p>
                      <a:pPr rtl="1"/>
                      <a:endParaRPr lang="ar-SA"/>
                    </a:p>
                  </a:txBody>
                  <a:tcPr/>
                </a:tc>
                <a:tc gridSpan="3">
                  <a:txBody>
                    <a:bodyPr/>
                    <a:lstStyle/>
                    <a:p>
                      <a:pPr algn="ctr" rtl="1">
                        <a:lnSpc>
                          <a:spcPct val="115000"/>
                        </a:lnSpc>
                        <a:spcAft>
                          <a:spcPts val="0"/>
                        </a:spcAft>
                      </a:pPr>
                      <a:r>
                        <a:rPr lang="ar-SA" sz="1400" b="1">
                          <a:latin typeface="Calibri"/>
                          <a:ea typeface="Calibri"/>
                          <a:cs typeface="Arial"/>
                        </a:rPr>
                        <a:t>المؤهل</a:t>
                      </a:r>
                      <a:endParaRPr lang="en-US" sz="1400" b="1">
                        <a:latin typeface="Calibri"/>
                        <a:ea typeface="Calibri"/>
                        <a:cs typeface="Arial"/>
                      </a:endParaRP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hMerge="1">
                  <a:txBody>
                    <a:bodyPr/>
                    <a:lstStyle/>
                    <a:p>
                      <a:pPr rtl="1"/>
                      <a:endParaRPr lang="ar-SA"/>
                    </a:p>
                  </a:txBody>
                  <a:tcPr/>
                </a:tc>
                <a:tc hMerge="1">
                  <a:txBody>
                    <a:bodyPr/>
                    <a:lstStyle/>
                    <a:p>
                      <a:pPr rtl="1"/>
                      <a:endParaRPr lang="ar-SA"/>
                    </a:p>
                  </a:txBody>
                  <a:tcPr/>
                </a:tc>
                <a:tc gridSpan="3">
                  <a:txBody>
                    <a:bodyPr/>
                    <a:lstStyle/>
                    <a:p>
                      <a:pPr algn="ctr" rtl="1">
                        <a:lnSpc>
                          <a:spcPct val="115000"/>
                        </a:lnSpc>
                        <a:spcAft>
                          <a:spcPts val="0"/>
                        </a:spcAft>
                      </a:pPr>
                      <a:r>
                        <a:rPr lang="ar-SA" sz="1400" b="1" dirty="0">
                          <a:latin typeface="Calibri"/>
                          <a:ea typeface="Calibri"/>
                          <a:cs typeface="Arial"/>
                        </a:rPr>
                        <a:t>الخبرة</a:t>
                      </a:r>
                      <a:endParaRPr lang="en-US" sz="1400" b="1" dirty="0">
                        <a:latin typeface="Calibri"/>
                        <a:ea typeface="Calibri"/>
                        <a:cs typeface="Arial"/>
                      </a:endParaRP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hMerge="1">
                  <a:txBody>
                    <a:bodyPr/>
                    <a:lstStyle/>
                    <a:p>
                      <a:pPr rtl="1"/>
                      <a:endParaRPr lang="ar-SA"/>
                    </a:p>
                  </a:txBody>
                  <a:tcPr/>
                </a:tc>
                <a:tc hMerge="1">
                  <a:txBody>
                    <a:bodyPr/>
                    <a:lstStyle/>
                    <a:p>
                      <a:pPr rtl="1"/>
                      <a:endParaRPr lang="ar-SA"/>
                    </a:p>
                  </a:txBody>
                  <a:tcPr/>
                </a:tc>
              </a:tr>
              <a:tr h="969414">
                <a:tc vMerge="1">
                  <a:txBody>
                    <a:bodyPr/>
                    <a:lstStyle/>
                    <a:p>
                      <a:pPr rtl="1"/>
                      <a:endParaRPr lang="ar-SA"/>
                    </a:p>
                  </a:txBody>
                  <a:tcPr/>
                </a:tc>
                <a:tc>
                  <a:txBody>
                    <a:bodyPr/>
                    <a:lstStyle/>
                    <a:p>
                      <a:pPr algn="ctr" rtl="1">
                        <a:lnSpc>
                          <a:spcPct val="115000"/>
                        </a:lnSpc>
                        <a:spcAft>
                          <a:spcPts val="0"/>
                        </a:spcAft>
                      </a:pPr>
                      <a:r>
                        <a:rPr lang="ar-SA" sz="1400" b="1">
                          <a:latin typeface="Calibri"/>
                          <a:ea typeface="Calibri"/>
                          <a:cs typeface="Arial"/>
                        </a:rPr>
                        <a:t>ذكر</a:t>
                      </a:r>
                      <a:endParaRPr lang="en-US" sz="1400" b="1">
                        <a:latin typeface="Calibri"/>
                        <a:ea typeface="Calibri"/>
                        <a:cs typeface="Arial"/>
                      </a:endParaRP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a:latin typeface="Calibri"/>
                          <a:ea typeface="Calibri"/>
                          <a:cs typeface="Arial"/>
                        </a:rPr>
                        <a:t>أنثى</a:t>
                      </a:r>
                      <a:endParaRPr lang="en-US" sz="1400" b="1">
                        <a:latin typeface="Calibri"/>
                        <a:ea typeface="Calibri"/>
                        <a:cs typeface="Arial"/>
                      </a:endParaRP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a:latin typeface="Calibri"/>
                          <a:ea typeface="Calibri"/>
                          <a:cs typeface="Arial"/>
                        </a:rPr>
                        <a:t>دبلوم</a:t>
                      </a:r>
                      <a:endParaRPr lang="en-US" sz="1400" b="1">
                        <a:latin typeface="Calibri"/>
                        <a:ea typeface="Calibri"/>
                        <a:cs typeface="Arial"/>
                      </a:endParaRP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a:latin typeface="Calibri"/>
                          <a:ea typeface="Calibri"/>
                          <a:cs typeface="Arial"/>
                        </a:rPr>
                        <a:t>بكالوريوس</a:t>
                      </a:r>
                      <a:endParaRPr lang="en-US" sz="1400" b="1">
                        <a:latin typeface="Calibri"/>
                        <a:ea typeface="Calibri"/>
                        <a:cs typeface="Arial"/>
                      </a:endParaRP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a:latin typeface="Calibri"/>
                          <a:ea typeface="Calibri"/>
                          <a:cs typeface="Arial"/>
                        </a:rPr>
                        <a:t>دراسات عليا</a:t>
                      </a:r>
                      <a:endParaRPr lang="en-US" sz="1400" b="1">
                        <a:latin typeface="Calibri"/>
                        <a:ea typeface="Calibri"/>
                        <a:cs typeface="Arial"/>
                      </a:endParaRP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dirty="0">
                          <a:latin typeface="Calibri"/>
                          <a:ea typeface="Calibri"/>
                          <a:cs typeface="Arial"/>
                        </a:rPr>
                        <a:t>أقل من خمس سنوات</a:t>
                      </a:r>
                      <a:endParaRPr lang="en-US" sz="1400" b="1" dirty="0">
                        <a:latin typeface="Calibri"/>
                        <a:ea typeface="Calibri"/>
                        <a:cs typeface="Arial"/>
                      </a:endParaRP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a:latin typeface="Calibri"/>
                          <a:ea typeface="Calibri"/>
                          <a:cs typeface="Arial"/>
                        </a:rPr>
                        <a:t>من خمس سنوات إلى أقل من عشر سنوات</a:t>
                      </a:r>
                      <a:endParaRPr lang="en-US" sz="1400" b="1">
                        <a:latin typeface="Calibri"/>
                        <a:ea typeface="Calibri"/>
                        <a:cs typeface="Arial"/>
                      </a:endParaRP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a:latin typeface="Calibri"/>
                          <a:ea typeface="Calibri"/>
                          <a:cs typeface="Arial"/>
                        </a:rPr>
                        <a:t>من عشر سنوات فأكثر</a:t>
                      </a:r>
                      <a:endParaRPr lang="en-US" sz="1400" b="1">
                        <a:latin typeface="Calibri"/>
                        <a:ea typeface="Calibri"/>
                        <a:cs typeface="Arial"/>
                      </a:endParaRP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3138">
                <a:tc>
                  <a:txBody>
                    <a:bodyPr/>
                    <a:lstStyle/>
                    <a:p>
                      <a:pPr algn="ctr" rtl="1">
                        <a:lnSpc>
                          <a:spcPct val="115000"/>
                        </a:lnSpc>
                        <a:spcAft>
                          <a:spcPts val="0"/>
                        </a:spcAft>
                      </a:pPr>
                      <a:r>
                        <a:rPr lang="ar-SA" sz="1400" b="1">
                          <a:latin typeface="Calibri"/>
                          <a:ea typeface="Calibri"/>
                          <a:cs typeface="Arial"/>
                        </a:rPr>
                        <a:t>العدد</a:t>
                      </a:r>
                      <a:endParaRPr lang="en-US" sz="1400" b="1">
                        <a:latin typeface="Calibri"/>
                        <a:ea typeface="Calibri"/>
                        <a:cs typeface="Arial"/>
                      </a:endParaRP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a:txBody>
                    <a:bodyPr/>
                    <a:lstStyle/>
                    <a:p>
                      <a:pPr algn="ctr" rtl="1">
                        <a:lnSpc>
                          <a:spcPct val="115000"/>
                        </a:lnSpc>
                        <a:spcAft>
                          <a:spcPts val="0"/>
                        </a:spcAft>
                      </a:pPr>
                      <a:r>
                        <a:rPr lang="ar-SA" sz="1400" b="1">
                          <a:latin typeface="Calibri"/>
                          <a:ea typeface="Calibri"/>
                          <a:cs typeface="Arial"/>
                        </a:rPr>
                        <a:t>60</a:t>
                      </a:r>
                      <a:endParaRPr lang="en-US" sz="1400" b="1">
                        <a:latin typeface="Calibri"/>
                        <a:ea typeface="Calibri"/>
                        <a:cs typeface="Arial"/>
                      </a:endParaRP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a:latin typeface="Calibri"/>
                          <a:ea typeface="Calibri"/>
                          <a:cs typeface="Arial"/>
                        </a:rPr>
                        <a:t>82</a:t>
                      </a:r>
                      <a:endParaRPr lang="en-US" sz="1400" b="1">
                        <a:latin typeface="Calibri"/>
                        <a:ea typeface="Calibri"/>
                        <a:cs typeface="Arial"/>
                      </a:endParaRP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a:latin typeface="Calibri"/>
                          <a:ea typeface="Calibri"/>
                          <a:cs typeface="Arial"/>
                        </a:rPr>
                        <a:t>49</a:t>
                      </a:r>
                      <a:endParaRPr lang="en-US" sz="1400" b="1">
                        <a:latin typeface="Calibri"/>
                        <a:ea typeface="Calibri"/>
                        <a:cs typeface="Arial"/>
                      </a:endParaRP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a:latin typeface="Calibri"/>
                          <a:ea typeface="Calibri"/>
                          <a:cs typeface="Arial"/>
                        </a:rPr>
                        <a:t>88</a:t>
                      </a:r>
                      <a:endParaRPr lang="en-US" sz="1400" b="1">
                        <a:latin typeface="Calibri"/>
                        <a:ea typeface="Calibri"/>
                        <a:cs typeface="Arial"/>
                      </a:endParaRP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a:latin typeface="Calibri"/>
                          <a:ea typeface="Calibri"/>
                          <a:cs typeface="Arial"/>
                        </a:rPr>
                        <a:t>5</a:t>
                      </a:r>
                      <a:endParaRPr lang="en-US" sz="1400" b="1">
                        <a:latin typeface="Calibri"/>
                        <a:ea typeface="Calibri"/>
                        <a:cs typeface="Arial"/>
                      </a:endParaRP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en-US" sz="1400" b="1">
                          <a:latin typeface="Calibri"/>
                          <a:ea typeface="Calibri"/>
                          <a:cs typeface="Arial"/>
                        </a:rPr>
                        <a:t>38</a:t>
                      </a: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a:latin typeface="Calibri"/>
                          <a:ea typeface="Calibri"/>
                          <a:cs typeface="Arial"/>
                        </a:rPr>
                        <a:t>35</a:t>
                      </a:r>
                      <a:endParaRPr lang="en-US" sz="1400" b="1">
                        <a:latin typeface="Calibri"/>
                        <a:ea typeface="Calibri"/>
                        <a:cs typeface="Arial"/>
                      </a:endParaRP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400" b="1">
                          <a:latin typeface="Calibri"/>
                          <a:ea typeface="Calibri"/>
                          <a:cs typeface="Arial"/>
                        </a:rPr>
                        <a:t>69</a:t>
                      </a: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52759">
                <a:tc>
                  <a:txBody>
                    <a:bodyPr/>
                    <a:lstStyle/>
                    <a:p>
                      <a:pPr algn="ctr" rtl="1">
                        <a:lnSpc>
                          <a:spcPct val="115000"/>
                        </a:lnSpc>
                        <a:spcAft>
                          <a:spcPts val="0"/>
                        </a:spcAft>
                      </a:pPr>
                      <a:endParaRPr lang="ar-SA" sz="1400" b="1">
                        <a:latin typeface="Calibri"/>
                        <a:ea typeface="Calibri"/>
                        <a:cs typeface="Arial"/>
                      </a:endParaRP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gridSpan="2">
                  <a:txBody>
                    <a:bodyPr/>
                    <a:lstStyle/>
                    <a:p>
                      <a:pPr algn="r" rtl="0">
                        <a:lnSpc>
                          <a:spcPct val="115000"/>
                        </a:lnSpc>
                        <a:spcAft>
                          <a:spcPts val="0"/>
                        </a:spcAft>
                      </a:pPr>
                      <a:endParaRPr lang="ar-SA" sz="1400" b="1">
                        <a:latin typeface="Calibri"/>
                        <a:ea typeface="Calibri"/>
                        <a:cs typeface="Arial"/>
                      </a:endParaRP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gridSpan="3">
                  <a:txBody>
                    <a:bodyPr/>
                    <a:lstStyle/>
                    <a:p>
                      <a:pPr algn="r" rtl="0">
                        <a:lnSpc>
                          <a:spcPct val="115000"/>
                        </a:lnSpc>
                        <a:spcAft>
                          <a:spcPts val="0"/>
                        </a:spcAft>
                      </a:pPr>
                      <a:endParaRPr lang="ar-SA" sz="1400" b="1">
                        <a:latin typeface="Calibri"/>
                        <a:ea typeface="Calibri"/>
                        <a:cs typeface="Arial"/>
                      </a:endParaRP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gridSpan="3">
                  <a:txBody>
                    <a:bodyPr/>
                    <a:lstStyle/>
                    <a:p>
                      <a:pPr algn="r" rtl="0">
                        <a:lnSpc>
                          <a:spcPct val="115000"/>
                        </a:lnSpc>
                        <a:spcAft>
                          <a:spcPts val="0"/>
                        </a:spcAft>
                      </a:pPr>
                      <a:endParaRPr lang="ar-SA" sz="1400" b="1">
                        <a:latin typeface="Calibri"/>
                        <a:ea typeface="Calibri"/>
                        <a:cs typeface="Arial"/>
                      </a:endParaRP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r h="323138">
                <a:tc>
                  <a:txBody>
                    <a:bodyPr/>
                    <a:lstStyle/>
                    <a:p>
                      <a:pPr algn="r" rtl="1">
                        <a:lnSpc>
                          <a:spcPct val="115000"/>
                        </a:lnSpc>
                        <a:spcAft>
                          <a:spcPts val="0"/>
                        </a:spcAft>
                      </a:pPr>
                      <a:r>
                        <a:rPr lang="ar-SA" sz="1400" b="1" dirty="0">
                          <a:latin typeface="Calibri"/>
                          <a:ea typeface="Calibri"/>
                          <a:cs typeface="Arial"/>
                        </a:rPr>
                        <a:t>المجموع</a:t>
                      </a:r>
                      <a:endParaRPr lang="en-US" sz="1400" b="1" dirty="0">
                        <a:latin typeface="Calibri"/>
                        <a:ea typeface="Calibri"/>
                        <a:cs typeface="Arial"/>
                      </a:endParaRP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gridSpan="2">
                  <a:txBody>
                    <a:bodyPr/>
                    <a:lstStyle/>
                    <a:p>
                      <a:pPr algn="ctr" rtl="1">
                        <a:lnSpc>
                          <a:spcPct val="115000"/>
                        </a:lnSpc>
                        <a:spcAft>
                          <a:spcPts val="0"/>
                        </a:spcAft>
                      </a:pPr>
                      <a:r>
                        <a:rPr lang="ar-SA" sz="1400" b="1">
                          <a:latin typeface="Calibri"/>
                          <a:ea typeface="Calibri"/>
                          <a:cs typeface="Arial"/>
                        </a:rPr>
                        <a:t>142</a:t>
                      </a:r>
                      <a:endParaRPr lang="en-US" sz="1400" b="1">
                        <a:latin typeface="Calibri"/>
                        <a:ea typeface="Calibri"/>
                        <a:cs typeface="Arial"/>
                      </a:endParaRP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gridSpan="3">
                  <a:txBody>
                    <a:bodyPr/>
                    <a:lstStyle/>
                    <a:p>
                      <a:pPr algn="ctr" rtl="1">
                        <a:lnSpc>
                          <a:spcPct val="115000"/>
                        </a:lnSpc>
                        <a:spcAft>
                          <a:spcPts val="0"/>
                        </a:spcAft>
                      </a:pPr>
                      <a:r>
                        <a:rPr lang="ar-SA" sz="1400" b="1">
                          <a:latin typeface="Calibri"/>
                          <a:ea typeface="Calibri"/>
                          <a:cs typeface="Arial"/>
                        </a:rPr>
                        <a:t>142</a:t>
                      </a:r>
                      <a:endParaRPr lang="en-US" sz="1400" b="1">
                        <a:latin typeface="Calibri"/>
                        <a:ea typeface="Calibri"/>
                        <a:cs typeface="Arial"/>
                      </a:endParaRP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gridSpan="3">
                  <a:txBody>
                    <a:bodyPr/>
                    <a:lstStyle/>
                    <a:p>
                      <a:pPr algn="ctr" rtl="1">
                        <a:lnSpc>
                          <a:spcPct val="115000"/>
                        </a:lnSpc>
                        <a:spcAft>
                          <a:spcPts val="0"/>
                        </a:spcAft>
                      </a:pPr>
                      <a:r>
                        <a:rPr lang="ar-SA" sz="1400" b="1" dirty="0">
                          <a:latin typeface="Calibri"/>
                          <a:ea typeface="Calibri"/>
                          <a:cs typeface="Arial"/>
                        </a:rPr>
                        <a:t>142</a:t>
                      </a:r>
                      <a:endParaRPr lang="en-US" sz="1400" b="1" dirty="0">
                        <a:latin typeface="Calibri"/>
                        <a:ea typeface="Calibri"/>
                        <a:cs typeface="Arial"/>
                      </a:endParaRPr>
                    </a:p>
                  </a:txBody>
                  <a:tcPr marL="43411" marR="434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bl>
          </a:graphicData>
        </a:graphic>
      </p:graphicFrame>
      <p:graphicFrame>
        <p:nvGraphicFramePr>
          <p:cNvPr id="4" name="مخطط 3">
            <a:extLst>
              <a:ext uri="{FF2B5EF4-FFF2-40B4-BE49-F238E27FC236}">
                <a16:creationId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aink="http://schemas.microsoft.com/office/drawing/2016/ink" xmlns:am3d="http://schemas.microsoft.com/office/drawing/2017/model3d" xmlns:o="urn:schemas-microsoft-com:office:office" xmlns:v="urn:schemas-microsoft-com:vml" xmlns:w10="urn:schemas-microsoft-com:office:word" xmlns:w="http://schemas.openxmlformats.org/wordprocessingml/2006/main" xmlns:w15="http://schemas.microsoft.com/office/word/2012/wordml" xmlns:w16cid="http://schemas.microsoft.com/office/word/2016/wordml/cid" xmlns:w16se="http://schemas.microsoft.com/office/word/2015/wordml/symex" xmlns:a16="http://schemas.microsoft.com/office/drawing/2014/main" xmlns:lc="http://schemas.openxmlformats.org/drawingml/2006/lockedCanvas" id="{F348A372-9DED-425F-B60E-A702DB227A91}"/>
              </a:ext>
            </a:extLst>
          </p:cNvPr>
          <p:cNvGraphicFramePr/>
          <p:nvPr/>
        </p:nvGraphicFramePr>
        <p:xfrm>
          <a:off x="6000760" y="4786322"/>
          <a:ext cx="1940242" cy="150019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مخطط 4">
            <a:extLst>
              <a:ext uri="{FF2B5EF4-FFF2-40B4-BE49-F238E27FC236}">
                <a16:creationId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aink="http://schemas.microsoft.com/office/drawing/2016/ink" xmlns:am3d="http://schemas.microsoft.com/office/drawing/2017/model3d" xmlns:o="urn:schemas-microsoft-com:office:office" xmlns:v="urn:schemas-microsoft-com:vml" xmlns:w10="urn:schemas-microsoft-com:office:word" xmlns:w="http://schemas.openxmlformats.org/wordprocessingml/2006/main" xmlns:w15="http://schemas.microsoft.com/office/word/2012/wordml" xmlns:w16cid="http://schemas.microsoft.com/office/word/2016/wordml/cid" xmlns:w16se="http://schemas.microsoft.com/office/word/2015/wordml/symex" xmlns:a16="http://schemas.microsoft.com/office/drawing/2014/main" xmlns:lc="http://schemas.openxmlformats.org/drawingml/2006/lockedCanvas" id="{9E3C8CD6-2C8C-4FBB-A71D-A681B8B0CE92}"/>
              </a:ext>
            </a:extLst>
          </p:cNvPr>
          <p:cNvGraphicFramePr/>
          <p:nvPr/>
        </p:nvGraphicFramePr>
        <p:xfrm>
          <a:off x="2857488" y="4714884"/>
          <a:ext cx="3169285" cy="157163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6" name="مخطط 5">
            <a:extLst>
              <a:ext uri="{FF2B5EF4-FFF2-40B4-BE49-F238E27FC236}">
                <a16:creationId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aink="http://schemas.microsoft.com/office/drawing/2016/ink" xmlns:am3d="http://schemas.microsoft.com/office/drawing/2017/model3d" xmlns:o="urn:schemas-microsoft-com:office:office" xmlns:v="urn:schemas-microsoft-com:vml" xmlns:w10="urn:schemas-microsoft-com:office:word" xmlns:w="http://schemas.openxmlformats.org/wordprocessingml/2006/main" xmlns:w15="http://schemas.microsoft.com/office/word/2012/wordml" xmlns:w16cid="http://schemas.microsoft.com/office/word/2016/wordml/cid" xmlns:w16se="http://schemas.microsoft.com/office/word/2015/wordml/symex" xmlns:a16="http://schemas.microsoft.com/office/drawing/2014/main" xmlns:lc="http://schemas.openxmlformats.org/drawingml/2006/lockedCanvas" id="{00C9F452-7799-44D8-B46A-DC518F1E36C0}"/>
              </a:ext>
            </a:extLst>
          </p:cNvPr>
          <p:cNvGraphicFramePr/>
          <p:nvPr/>
        </p:nvGraphicFramePr>
        <p:xfrm>
          <a:off x="571473" y="4643446"/>
          <a:ext cx="2286016" cy="1714512"/>
        </p:xfrm>
        <a:graphic>
          <a:graphicData uri="http://schemas.openxmlformats.org/drawingml/2006/chart">
            <c:chart xmlns:c="http://schemas.openxmlformats.org/drawingml/2006/chart" xmlns:r="http://schemas.openxmlformats.org/officeDocument/2006/relationships" r:id="rId6"/>
          </a:graphicData>
        </a:graphic>
      </p:graphicFrame>
      <p:sp>
        <p:nvSpPr>
          <p:cNvPr id="7" name="مربع نص 6"/>
          <p:cNvSpPr txBox="1"/>
          <p:nvPr/>
        </p:nvSpPr>
        <p:spPr>
          <a:xfrm>
            <a:off x="2357422" y="0"/>
            <a:ext cx="5143536" cy="369332"/>
          </a:xfrm>
          <a:prstGeom prst="rect">
            <a:avLst/>
          </a:prstGeom>
          <a:noFill/>
        </p:spPr>
        <p:txBody>
          <a:bodyPr wrap="square" rtlCol="1">
            <a:spAutoFit/>
          </a:bodyPr>
          <a:lstStyle/>
          <a:p>
            <a:pPr algn="ctr"/>
            <a:r>
              <a:rPr lang="ar-SA" b="1" dirty="0" smtClean="0"/>
              <a:t>الصف الثاني الابتدائي</a:t>
            </a:r>
            <a:endParaRPr lang="ar-SA" b="1" dirty="0"/>
          </a:p>
        </p:txBody>
      </p:sp>
      <p:pic>
        <p:nvPicPr>
          <p:cNvPr id="8" name="صورة 7" descr="الرؤية.jpg"/>
          <p:cNvPicPr>
            <a:picLocks noChangeAspect="1"/>
          </p:cNvPicPr>
          <p:nvPr/>
        </p:nvPicPr>
        <p:blipFill>
          <a:blip r:embed="rId7" cstate="print"/>
          <a:stretch>
            <a:fillRect/>
          </a:stretch>
        </p:blipFill>
        <p:spPr>
          <a:xfrm>
            <a:off x="1" y="1"/>
            <a:ext cx="1000099" cy="714355"/>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par>
                                <p:cTn id="13" presetID="6"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circle(in)">
                                      <p:cBhvr>
                                        <p:cTn id="15" dur="2000"/>
                                        <p:tgtEl>
                                          <p:spTgt spid="4"/>
                                        </p:tgtEl>
                                      </p:cBhvr>
                                    </p:animEffect>
                                  </p:childTnLst>
                                </p:cTn>
                              </p:par>
                              <p:par>
                                <p:cTn id="16" presetID="6" presetClass="entr" presetSubtype="16"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circle(in)">
                                      <p:cBhvr>
                                        <p:cTn id="18" dur="2000"/>
                                        <p:tgtEl>
                                          <p:spTgt spid="5"/>
                                        </p:tgtEl>
                                      </p:cBhvr>
                                    </p:animEffect>
                                  </p:childTnLst>
                                </p:cTn>
                              </p:par>
                              <p:par>
                                <p:cTn id="19" presetID="6" presetClass="entr" presetSubtype="16"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circle(in)">
                                      <p:cBhvr>
                                        <p:cTn id="2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4" grpId="0">
        <p:bldAsOne/>
      </p:bldGraphic>
      <p:bldGraphic spid="5" grpId="0">
        <p:bldAsOne/>
      </p:bldGraphic>
      <p:bldGraphic spid="6"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جدول 2"/>
          <p:cNvGraphicFramePr>
            <a:graphicFrameLocks noGrp="1"/>
          </p:cNvGraphicFramePr>
          <p:nvPr/>
        </p:nvGraphicFramePr>
        <p:xfrm>
          <a:off x="1071539" y="1214425"/>
          <a:ext cx="7858179" cy="4923723"/>
        </p:xfrm>
        <a:graphic>
          <a:graphicData uri="http://schemas.openxmlformats.org/drawingml/2006/table">
            <a:tbl>
              <a:tblPr rtl="1"/>
              <a:tblGrid>
                <a:gridCol w="967662"/>
                <a:gridCol w="5355031"/>
                <a:gridCol w="1535486"/>
              </a:tblGrid>
              <a:tr h="857253">
                <a:tc>
                  <a:txBody>
                    <a:bodyPr/>
                    <a:lstStyle/>
                    <a:p>
                      <a:pPr algn="ctr" rtl="1">
                        <a:lnSpc>
                          <a:spcPct val="115000"/>
                        </a:lnSpc>
                        <a:spcAft>
                          <a:spcPts val="0"/>
                        </a:spcAft>
                      </a:pPr>
                      <a:r>
                        <a:rPr lang="ar-SA" sz="1800" b="1" dirty="0">
                          <a:latin typeface="Calibri"/>
                          <a:ea typeface="Calibri"/>
                          <a:cs typeface="Arial"/>
                        </a:rPr>
                        <a:t>رقم المعيار</a:t>
                      </a:r>
                      <a:endParaRPr lang="en-US" sz="1100" dirty="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المعيار</a:t>
                      </a:r>
                      <a:endParaRPr lang="en-US" sz="110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dirty="0">
                          <a:latin typeface="Calibri"/>
                          <a:ea typeface="Calibri"/>
                          <a:cs typeface="Arial"/>
                        </a:rPr>
                        <a:t>المتوسط</a:t>
                      </a:r>
                      <a:endParaRPr lang="en-US" sz="1100" dirty="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r>
              <a:tr h="406647">
                <a:tc>
                  <a:txBody>
                    <a:bodyPr/>
                    <a:lstStyle/>
                    <a:p>
                      <a:pPr algn="ctr" rtl="1">
                        <a:lnSpc>
                          <a:spcPct val="115000"/>
                        </a:lnSpc>
                        <a:spcAft>
                          <a:spcPts val="0"/>
                        </a:spcAft>
                      </a:pPr>
                      <a:r>
                        <a:rPr lang="ar-SA" sz="1800" b="1">
                          <a:latin typeface="Calibri"/>
                          <a:ea typeface="Calibri"/>
                          <a:cs typeface="Arial"/>
                        </a:rPr>
                        <a:t>7</a:t>
                      </a:r>
                      <a:endParaRPr lang="en-US" sz="110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استنتاج المعنى العام للنص المسموع.</a:t>
                      </a:r>
                      <a:endParaRPr lang="en-US" sz="110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latin typeface="Calibri"/>
                          <a:ea typeface="Calibri"/>
                          <a:cs typeface="Arial"/>
                        </a:rPr>
                        <a:t>2.09</a:t>
                      </a:r>
                      <a:endParaRPr lang="en-US" sz="110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647">
                <a:tc>
                  <a:txBody>
                    <a:bodyPr/>
                    <a:lstStyle/>
                    <a:p>
                      <a:pPr algn="ctr" rtl="1">
                        <a:lnSpc>
                          <a:spcPct val="115000"/>
                        </a:lnSpc>
                        <a:spcAft>
                          <a:spcPts val="0"/>
                        </a:spcAft>
                      </a:pPr>
                      <a:r>
                        <a:rPr lang="ar-SA" sz="1800" b="1">
                          <a:latin typeface="Calibri"/>
                          <a:ea typeface="Calibri"/>
                          <a:cs typeface="Arial"/>
                        </a:rPr>
                        <a:t>8</a:t>
                      </a:r>
                      <a:endParaRPr lang="en-US" sz="110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وصف المشاهدات اليومية في حدود عشر كلمات.</a:t>
                      </a:r>
                      <a:endParaRPr lang="en-US" sz="110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latin typeface="Calibri"/>
                          <a:ea typeface="Calibri"/>
                          <a:cs typeface="Arial"/>
                        </a:rPr>
                        <a:t>2.08</a:t>
                      </a:r>
                      <a:endParaRPr lang="en-US" sz="110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647">
                <a:tc>
                  <a:txBody>
                    <a:bodyPr/>
                    <a:lstStyle/>
                    <a:p>
                      <a:pPr algn="ctr" rtl="1">
                        <a:lnSpc>
                          <a:spcPct val="115000"/>
                        </a:lnSpc>
                        <a:spcAft>
                          <a:spcPts val="0"/>
                        </a:spcAft>
                      </a:pPr>
                      <a:r>
                        <a:rPr lang="ar-SA" sz="1800" b="1">
                          <a:latin typeface="Calibri"/>
                          <a:ea typeface="Calibri"/>
                          <a:cs typeface="Arial"/>
                        </a:rPr>
                        <a:t>9</a:t>
                      </a:r>
                      <a:endParaRPr lang="en-US" sz="110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التعبير شفهيا عن أحداث قصة مصورة.</a:t>
                      </a:r>
                      <a:endParaRPr lang="en-US" sz="110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latin typeface="Calibri"/>
                          <a:ea typeface="Calibri"/>
                          <a:cs typeface="Arial"/>
                        </a:rPr>
                        <a:t>2.04</a:t>
                      </a:r>
                      <a:endParaRPr lang="en-US" sz="110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647">
                <a:tc>
                  <a:txBody>
                    <a:bodyPr/>
                    <a:lstStyle/>
                    <a:p>
                      <a:pPr algn="ctr" rtl="1">
                        <a:lnSpc>
                          <a:spcPct val="115000"/>
                        </a:lnSpc>
                        <a:spcAft>
                          <a:spcPts val="0"/>
                        </a:spcAft>
                      </a:pPr>
                      <a:r>
                        <a:rPr lang="ar-SA" sz="1800" b="1">
                          <a:latin typeface="Calibri"/>
                          <a:ea typeface="Calibri"/>
                          <a:cs typeface="Arial"/>
                        </a:rPr>
                        <a:t>3</a:t>
                      </a:r>
                      <a:endParaRPr lang="en-US" sz="110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كتابة كلمات تحوي ظواهر لغوية من الذاكرة القريبة.</a:t>
                      </a:r>
                      <a:endParaRPr lang="en-US" sz="110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latin typeface="Calibri"/>
                          <a:ea typeface="Calibri"/>
                          <a:cs typeface="Arial"/>
                        </a:rPr>
                        <a:t>1.96</a:t>
                      </a:r>
                      <a:endParaRPr lang="en-US" sz="110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647">
                <a:tc>
                  <a:txBody>
                    <a:bodyPr/>
                    <a:lstStyle/>
                    <a:p>
                      <a:pPr algn="ctr" rtl="1">
                        <a:lnSpc>
                          <a:spcPct val="115000"/>
                        </a:lnSpc>
                        <a:spcAft>
                          <a:spcPts val="0"/>
                        </a:spcAft>
                      </a:pPr>
                      <a:r>
                        <a:rPr lang="ar-SA" sz="1800" b="1">
                          <a:latin typeface="Calibri"/>
                          <a:ea typeface="Calibri"/>
                          <a:cs typeface="Arial"/>
                        </a:rPr>
                        <a:t>5</a:t>
                      </a:r>
                      <a:endParaRPr lang="en-US" sz="110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رسم كلمات تحوي ظواهر لغوية (تنوين).</a:t>
                      </a:r>
                      <a:endParaRPr lang="en-US" sz="110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latin typeface="Calibri"/>
                          <a:ea typeface="Calibri"/>
                          <a:cs typeface="Arial"/>
                        </a:rPr>
                        <a:t>1.93</a:t>
                      </a:r>
                      <a:endParaRPr lang="en-US" sz="110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647">
                <a:tc>
                  <a:txBody>
                    <a:bodyPr/>
                    <a:lstStyle/>
                    <a:p>
                      <a:pPr algn="ctr" rtl="1">
                        <a:lnSpc>
                          <a:spcPct val="115000"/>
                        </a:lnSpc>
                        <a:spcAft>
                          <a:spcPts val="0"/>
                        </a:spcAft>
                      </a:pPr>
                      <a:r>
                        <a:rPr lang="ar-SA" sz="1800" b="1">
                          <a:latin typeface="Calibri"/>
                          <a:ea typeface="Calibri"/>
                          <a:cs typeface="Arial"/>
                        </a:rPr>
                        <a:t>2</a:t>
                      </a:r>
                      <a:endParaRPr lang="en-US" sz="110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استنتاج المعنى العام لما يقرأ.</a:t>
                      </a:r>
                      <a:endParaRPr lang="en-US" sz="110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latin typeface="Calibri"/>
                          <a:ea typeface="Calibri"/>
                          <a:cs typeface="Arial"/>
                        </a:rPr>
                        <a:t>1.92</a:t>
                      </a:r>
                      <a:endParaRPr lang="en-US" sz="110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647">
                <a:tc>
                  <a:txBody>
                    <a:bodyPr/>
                    <a:lstStyle/>
                    <a:p>
                      <a:pPr algn="ctr" rtl="1">
                        <a:lnSpc>
                          <a:spcPct val="115000"/>
                        </a:lnSpc>
                        <a:spcAft>
                          <a:spcPts val="0"/>
                        </a:spcAft>
                      </a:pPr>
                      <a:r>
                        <a:rPr lang="ar-SA" sz="1800" b="1">
                          <a:latin typeface="Calibri"/>
                          <a:ea typeface="Calibri"/>
                          <a:cs typeface="Arial"/>
                        </a:rPr>
                        <a:t>1</a:t>
                      </a:r>
                      <a:endParaRPr lang="en-US" sz="110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قراءة نص مشكول.</a:t>
                      </a:r>
                      <a:endParaRPr lang="en-US" sz="110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latin typeface="Calibri"/>
                          <a:ea typeface="Calibri"/>
                          <a:cs typeface="Arial"/>
                        </a:rPr>
                        <a:t>1.86</a:t>
                      </a:r>
                      <a:endParaRPr lang="en-US" sz="110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647">
                <a:tc>
                  <a:txBody>
                    <a:bodyPr/>
                    <a:lstStyle/>
                    <a:p>
                      <a:pPr algn="ctr" rtl="1">
                        <a:lnSpc>
                          <a:spcPct val="115000"/>
                        </a:lnSpc>
                        <a:spcAft>
                          <a:spcPts val="0"/>
                        </a:spcAft>
                      </a:pPr>
                      <a:r>
                        <a:rPr lang="ar-SA" sz="1800" b="1">
                          <a:latin typeface="Calibri"/>
                          <a:ea typeface="Calibri"/>
                          <a:cs typeface="Arial"/>
                        </a:rPr>
                        <a:t>6</a:t>
                      </a:r>
                      <a:endParaRPr lang="en-US" sz="110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رسم كلمات تحوي ظواهر لغوية (الهمزة المتوسطة).</a:t>
                      </a:r>
                      <a:endParaRPr lang="en-US" sz="110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latin typeface="Calibri"/>
                          <a:ea typeface="Calibri"/>
                          <a:cs typeface="Arial"/>
                        </a:rPr>
                        <a:t>1.75</a:t>
                      </a:r>
                      <a:endParaRPr lang="en-US" sz="110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647">
                <a:tc>
                  <a:txBody>
                    <a:bodyPr/>
                    <a:lstStyle/>
                    <a:p>
                      <a:pPr algn="ctr" rtl="1">
                        <a:lnSpc>
                          <a:spcPct val="115000"/>
                        </a:lnSpc>
                        <a:spcAft>
                          <a:spcPts val="0"/>
                        </a:spcAft>
                      </a:pPr>
                      <a:r>
                        <a:rPr lang="ar-SA" sz="1800" b="1" dirty="0">
                          <a:latin typeface="Calibri"/>
                          <a:ea typeface="Calibri"/>
                          <a:cs typeface="Arial"/>
                        </a:rPr>
                        <a:t>4</a:t>
                      </a:r>
                      <a:endParaRPr lang="en-US" sz="1100" dirty="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كتابة كلمات تحوي ظواهر لغوية من الذاكرة البعيدة.</a:t>
                      </a:r>
                      <a:endParaRPr lang="en-US" sz="110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latin typeface="Calibri"/>
                          <a:ea typeface="Calibri"/>
                          <a:cs typeface="Arial"/>
                        </a:rPr>
                        <a:t>1.68</a:t>
                      </a:r>
                      <a:endParaRPr lang="en-US" sz="110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647">
                <a:tc gridSpan="2">
                  <a:txBody>
                    <a:bodyPr/>
                    <a:lstStyle/>
                    <a:p>
                      <a:pPr algn="ctr" rtl="1">
                        <a:lnSpc>
                          <a:spcPct val="115000"/>
                        </a:lnSpc>
                        <a:spcAft>
                          <a:spcPts val="0"/>
                        </a:spcAft>
                      </a:pPr>
                      <a:r>
                        <a:rPr lang="ar-SA" sz="1800" b="1" dirty="0">
                          <a:latin typeface="Calibri"/>
                          <a:ea typeface="Calibri"/>
                          <a:cs typeface="Arial"/>
                        </a:rPr>
                        <a:t>المتوسط العام</a:t>
                      </a:r>
                      <a:endParaRPr lang="en-US" sz="1100" dirty="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hMerge="1">
                  <a:txBody>
                    <a:bodyPr/>
                    <a:lstStyle/>
                    <a:p>
                      <a:pPr rtl="1"/>
                      <a:endParaRPr lang="ar-SA"/>
                    </a:p>
                  </a:txBody>
                  <a:tcPr/>
                </a:tc>
                <a:tc>
                  <a:txBody>
                    <a:bodyPr/>
                    <a:lstStyle/>
                    <a:p>
                      <a:pPr algn="ctr" rtl="1">
                        <a:lnSpc>
                          <a:spcPct val="115000"/>
                        </a:lnSpc>
                        <a:spcAft>
                          <a:spcPts val="0"/>
                        </a:spcAft>
                      </a:pPr>
                      <a:r>
                        <a:rPr lang="ar-SA" sz="1800" b="1" dirty="0">
                          <a:latin typeface="Calibri"/>
                          <a:ea typeface="Calibri"/>
                          <a:cs typeface="Arial"/>
                        </a:rPr>
                        <a:t>1,92</a:t>
                      </a:r>
                      <a:endParaRPr lang="en-US" sz="1100" dirty="0">
                        <a:latin typeface="Calibri"/>
                        <a:ea typeface="Calibri"/>
                        <a:cs typeface="Arial"/>
                      </a:endParaRPr>
                    </a:p>
                  </a:txBody>
                  <a:tcPr marL="47770" marR="47770"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r>
            </a:tbl>
          </a:graphicData>
        </a:graphic>
      </p:graphicFrame>
      <p:sp>
        <p:nvSpPr>
          <p:cNvPr id="4" name="مستطيل مستدير الزوايا 16"/>
          <p:cNvSpPr>
            <a:spLocks noChangeArrowheads="1"/>
          </p:cNvSpPr>
          <p:nvPr/>
        </p:nvSpPr>
        <p:spPr bwMode="auto">
          <a:xfrm>
            <a:off x="2571736" y="214290"/>
            <a:ext cx="4500594" cy="714380"/>
          </a:xfrm>
          <a:prstGeom prst="roundRect">
            <a:avLst>
              <a:gd name="adj" fmla="val 16667"/>
            </a:avLst>
          </a:prstGeom>
          <a:blipFill>
            <a:blip r:embed="rId2"/>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lang="ar-SA" sz="2400" b="1" dirty="0" smtClean="0">
                <a:latin typeface="Calibri" pitchFamily="34" charset="0"/>
                <a:cs typeface="Arial" pitchFamily="34" charset="0"/>
              </a:rPr>
              <a:t>معايير مقرر لغتي للصف الثاني الابتدائي</a:t>
            </a:r>
            <a:endParaRPr kumimoji="0" lang="ar-SA"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صورة 4" descr="الرؤية.jpg"/>
          <p:cNvPicPr>
            <a:picLocks noChangeAspect="1"/>
          </p:cNvPicPr>
          <p:nvPr/>
        </p:nvPicPr>
        <p:blipFill>
          <a:blip r:embed="rId3"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مخطط 1">
            <a:extLst>
              <a:ext uri="{FF2B5EF4-FFF2-40B4-BE49-F238E27FC236}">
                <a16:creationId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aink="http://schemas.microsoft.com/office/drawing/2016/ink" xmlns:am3d="http://schemas.microsoft.com/office/drawing/2017/model3d" xmlns:o="urn:schemas-microsoft-com:office:office" xmlns:v="urn:schemas-microsoft-com:vml" xmlns:w10="urn:schemas-microsoft-com:office:word" xmlns:w="http://schemas.openxmlformats.org/wordprocessingml/2006/main" xmlns:w15="http://schemas.microsoft.com/office/word/2012/wordml" xmlns:w16cid="http://schemas.microsoft.com/office/word/2016/wordml/cid" xmlns:w16se="http://schemas.microsoft.com/office/word/2015/wordml/symex" xmlns:a16="http://schemas.microsoft.com/office/drawing/2014/main" xmlns:lc="http://schemas.openxmlformats.org/drawingml/2006/lockedCanvas" id="{4EF00B47-4AD3-43F9-BD18-C19AE0BA2808}"/>
              </a:ext>
            </a:extLst>
          </p:cNvPr>
          <p:cNvGraphicFramePr/>
          <p:nvPr/>
        </p:nvGraphicFramePr>
        <p:xfrm>
          <a:off x="428596" y="428604"/>
          <a:ext cx="8501122" cy="230597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جدول 2"/>
          <p:cNvGraphicFramePr>
            <a:graphicFrameLocks noGrp="1"/>
          </p:cNvGraphicFramePr>
          <p:nvPr/>
        </p:nvGraphicFramePr>
        <p:xfrm>
          <a:off x="357158" y="2786058"/>
          <a:ext cx="8572531" cy="3864926"/>
        </p:xfrm>
        <a:graphic>
          <a:graphicData uri="http://schemas.openxmlformats.org/drawingml/2006/table">
            <a:tbl>
              <a:tblPr rtl="1"/>
              <a:tblGrid>
                <a:gridCol w="1041264"/>
                <a:gridCol w="1041264"/>
                <a:gridCol w="913855"/>
                <a:gridCol w="1106097"/>
                <a:gridCol w="1106097"/>
                <a:gridCol w="1008566"/>
                <a:gridCol w="803357"/>
                <a:gridCol w="803357"/>
                <a:gridCol w="748674"/>
              </a:tblGrid>
              <a:tr h="284559">
                <a:tc rowSpan="2">
                  <a:txBody>
                    <a:bodyPr/>
                    <a:lstStyle/>
                    <a:p>
                      <a:pPr algn="ctr" rtl="1">
                        <a:lnSpc>
                          <a:spcPct val="115000"/>
                        </a:lnSpc>
                        <a:spcAft>
                          <a:spcPts val="0"/>
                        </a:spcAft>
                      </a:pPr>
                      <a:r>
                        <a:rPr lang="ar-SA" sz="1600" b="1" dirty="0">
                          <a:latin typeface="Calibri"/>
                          <a:ea typeface="Calibri"/>
                          <a:cs typeface="Arial"/>
                        </a:rPr>
                        <a:t>المتغير</a:t>
                      </a:r>
                      <a:endParaRPr lang="en-US" sz="1600" b="1" dirty="0">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gridSpan="2">
                  <a:txBody>
                    <a:bodyPr/>
                    <a:lstStyle/>
                    <a:p>
                      <a:pPr algn="ctr" rtl="1">
                        <a:lnSpc>
                          <a:spcPct val="115000"/>
                        </a:lnSpc>
                        <a:spcAft>
                          <a:spcPts val="0"/>
                        </a:spcAft>
                      </a:pPr>
                      <a:r>
                        <a:rPr lang="ar-SA" sz="1600" b="1" dirty="0">
                          <a:latin typeface="Calibri"/>
                          <a:ea typeface="Calibri"/>
                          <a:cs typeface="Arial"/>
                        </a:rPr>
                        <a:t>الجنس</a:t>
                      </a:r>
                      <a:endParaRPr lang="en-US" sz="1600" b="1" dirty="0">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hMerge="1">
                  <a:txBody>
                    <a:bodyPr/>
                    <a:lstStyle/>
                    <a:p>
                      <a:pPr rtl="1"/>
                      <a:endParaRPr lang="ar-SA"/>
                    </a:p>
                  </a:txBody>
                  <a:tcPr/>
                </a:tc>
                <a:tc gridSpan="3">
                  <a:txBody>
                    <a:bodyPr/>
                    <a:lstStyle/>
                    <a:p>
                      <a:pPr algn="ctr" rtl="1">
                        <a:lnSpc>
                          <a:spcPct val="115000"/>
                        </a:lnSpc>
                        <a:spcAft>
                          <a:spcPts val="0"/>
                        </a:spcAft>
                      </a:pPr>
                      <a:r>
                        <a:rPr lang="ar-SA" sz="1600" b="1">
                          <a:latin typeface="Calibri"/>
                          <a:ea typeface="Calibri"/>
                          <a:cs typeface="Arial"/>
                        </a:rPr>
                        <a:t>المؤهل</a:t>
                      </a:r>
                      <a:endParaRPr lang="en-US" sz="1600" b="1">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hMerge="1">
                  <a:txBody>
                    <a:bodyPr/>
                    <a:lstStyle/>
                    <a:p>
                      <a:pPr rtl="1"/>
                      <a:endParaRPr lang="ar-SA"/>
                    </a:p>
                  </a:txBody>
                  <a:tcPr/>
                </a:tc>
                <a:tc hMerge="1">
                  <a:txBody>
                    <a:bodyPr/>
                    <a:lstStyle/>
                    <a:p>
                      <a:pPr rtl="1"/>
                      <a:endParaRPr lang="ar-SA"/>
                    </a:p>
                  </a:txBody>
                  <a:tcPr/>
                </a:tc>
                <a:tc gridSpan="3">
                  <a:txBody>
                    <a:bodyPr/>
                    <a:lstStyle/>
                    <a:p>
                      <a:pPr algn="ctr" rtl="1">
                        <a:lnSpc>
                          <a:spcPct val="115000"/>
                        </a:lnSpc>
                        <a:spcAft>
                          <a:spcPts val="0"/>
                        </a:spcAft>
                      </a:pPr>
                      <a:r>
                        <a:rPr lang="ar-SA" sz="1600" b="1" dirty="0">
                          <a:latin typeface="Calibri"/>
                          <a:ea typeface="Calibri"/>
                          <a:cs typeface="Arial"/>
                        </a:rPr>
                        <a:t>الخبرة</a:t>
                      </a:r>
                      <a:endParaRPr lang="en-US" sz="1600" b="1" dirty="0">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hMerge="1">
                  <a:txBody>
                    <a:bodyPr/>
                    <a:lstStyle/>
                    <a:p>
                      <a:pPr rtl="1"/>
                      <a:endParaRPr lang="ar-SA"/>
                    </a:p>
                  </a:txBody>
                  <a:tcPr/>
                </a:tc>
                <a:tc hMerge="1">
                  <a:txBody>
                    <a:bodyPr/>
                    <a:lstStyle/>
                    <a:p>
                      <a:pPr rtl="1"/>
                      <a:endParaRPr lang="ar-SA"/>
                    </a:p>
                  </a:txBody>
                  <a:tcPr/>
                </a:tc>
              </a:tr>
              <a:tr h="1305273">
                <a:tc vMerge="1">
                  <a:txBody>
                    <a:bodyPr/>
                    <a:lstStyle/>
                    <a:p>
                      <a:pPr rtl="1"/>
                      <a:endParaRPr lang="ar-SA"/>
                    </a:p>
                  </a:txBody>
                  <a:tcPr/>
                </a:tc>
                <a:tc>
                  <a:txBody>
                    <a:bodyPr/>
                    <a:lstStyle/>
                    <a:p>
                      <a:pPr algn="ctr" rtl="1">
                        <a:lnSpc>
                          <a:spcPct val="115000"/>
                        </a:lnSpc>
                        <a:spcAft>
                          <a:spcPts val="0"/>
                        </a:spcAft>
                      </a:pPr>
                      <a:r>
                        <a:rPr lang="ar-SA" sz="1600" b="1">
                          <a:latin typeface="Calibri"/>
                          <a:ea typeface="Calibri"/>
                          <a:cs typeface="Arial"/>
                        </a:rPr>
                        <a:t>ذكر</a:t>
                      </a:r>
                      <a:endParaRPr lang="en-US" sz="1600" b="1">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a:latin typeface="Calibri"/>
                          <a:ea typeface="Calibri"/>
                          <a:cs typeface="Arial"/>
                        </a:rPr>
                        <a:t>أنثى</a:t>
                      </a:r>
                      <a:endParaRPr lang="en-US" sz="1600" b="1">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a:latin typeface="Calibri"/>
                          <a:ea typeface="Calibri"/>
                          <a:cs typeface="Arial"/>
                        </a:rPr>
                        <a:t>دبلوم</a:t>
                      </a:r>
                      <a:endParaRPr lang="en-US" sz="1600" b="1">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a:latin typeface="Calibri"/>
                          <a:ea typeface="Calibri"/>
                          <a:cs typeface="Arial"/>
                        </a:rPr>
                        <a:t>بكالوريوس</a:t>
                      </a:r>
                      <a:endParaRPr lang="en-US" sz="1600" b="1">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a:latin typeface="Calibri"/>
                          <a:ea typeface="Calibri"/>
                          <a:cs typeface="Arial"/>
                        </a:rPr>
                        <a:t>دراسات عليا</a:t>
                      </a:r>
                      <a:endParaRPr lang="en-US" sz="1600" b="1">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a:latin typeface="Calibri"/>
                          <a:ea typeface="Calibri"/>
                          <a:cs typeface="Arial"/>
                        </a:rPr>
                        <a:t>أقل من خمس سنوات</a:t>
                      </a:r>
                      <a:endParaRPr lang="en-US" sz="1600" b="1">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a:latin typeface="Calibri"/>
                          <a:ea typeface="Calibri"/>
                          <a:cs typeface="Arial"/>
                        </a:rPr>
                        <a:t>من خمس سنوات إلى أقل من عشر سنوات</a:t>
                      </a:r>
                      <a:endParaRPr lang="en-US" sz="1600" b="1">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dirty="0">
                          <a:latin typeface="Calibri"/>
                          <a:ea typeface="Calibri"/>
                          <a:cs typeface="Arial"/>
                        </a:rPr>
                        <a:t>من عشر سنوات فأكثر</a:t>
                      </a:r>
                      <a:endParaRPr lang="en-US" sz="1600" b="1" dirty="0">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559">
                <a:tc>
                  <a:txBody>
                    <a:bodyPr/>
                    <a:lstStyle/>
                    <a:p>
                      <a:pPr algn="ctr" rtl="1">
                        <a:lnSpc>
                          <a:spcPct val="115000"/>
                        </a:lnSpc>
                        <a:spcAft>
                          <a:spcPts val="0"/>
                        </a:spcAft>
                      </a:pPr>
                      <a:r>
                        <a:rPr lang="ar-SA" sz="1600" b="1">
                          <a:latin typeface="Calibri"/>
                          <a:ea typeface="Calibri"/>
                          <a:cs typeface="Arial"/>
                        </a:rPr>
                        <a:t>العدد</a:t>
                      </a:r>
                      <a:endParaRPr lang="en-US" sz="1600" b="1">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a:txBody>
                    <a:bodyPr/>
                    <a:lstStyle/>
                    <a:p>
                      <a:pPr algn="ctr" rtl="1">
                        <a:lnSpc>
                          <a:spcPct val="115000"/>
                        </a:lnSpc>
                        <a:spcAft>
                          <a:spcPts val="0"/>
                        </a:spcAft>
                      </a:pPr>
                      <a:r>
                        <a:rPr lang="ar-SA" sz="1600" b="1">
                          <a:latin typeface="Calibri"/>
                          <a:ea typeface="Calibri"/>
                          <a:cs typeface="Arial"/>
                        </a:rPr>
                        <a:t>77</a:t>
                      </a:r>
                      <a:endParaRPr lang="en-US" sz="1600" b="1">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a:latin typeface="Calibri"/>
                          <a:ea typeface="Calibri"/>
                          <a:cs typeface="Arial"/>
                        </a:rPr>
                        <a:t>110</a:t>
                      </a:r>
                      <a:endParaRPr lang="en-US" sz="1600" b="1">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a:latin typeface="Calibri"/>
                          <a:ea typeface="Calibri"/>
                          <a:cs typeface="Arial"/>
                        </a:rPr>
                        <a:t>58</a:t>
                      </a:r>
                      <a:endParaRPr lang="en-US" sz="1600" b="1">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a:latin typeface="Calibri"/>
                          <a:ea typeface="Calibri"/>
                          <a:cs typeface="Arial"/>
                        </a:rPr>
                        <a:t>122</a:t>
                      </a:r>
                      <a:endParaRPr lang="en-US" sz="1600" b="1">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a:latin typeface="Calibri"/>
                          <a:ea typeface="Calibri"/>
                          <a:cs typeface="Arial"/>
                        </a:rPr>
                        <a:t>7</a:t>
                      </a:r>
                      <a:endParaRPr lang="en-US" sz="1600" b="1">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a:latin typeface="Calibri"/>
                          <a:ea typeface="Calibri"/>
                          <a:cs typeface="Arial"/>
                        </a:rPr>
                        <a:t>62</a:t>
                      </a:r>
                      <a:endParaRPr lang="en-US" sz="1600" b="1">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a:latin typeface="Calibri"/>
                          <a:ea typeface="Calibri"/>
                          <a:cs typeface="Arial"/>
                        </a:rPr>
                        <a:t>38</a:t>
                      </a:r>
                      <a:endParaRPr lang="en-US" sz="1600" b="1">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a:latin typeface="Calibri"/>
                          <a:ea typeface="Calibri"/>
                          <a:cs typeface="Arial"/>
                        </a:rPr>
                        <a:t>87</a:t>
                      </a:r>
                      <a:endParaRPr lang="en-US" sz="1600" b="1">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7266">
                <a:tc>
                  <a:txBody>
                    <a:bodyPr/>
                    <a:lstStyle/>
                    <a:p>
                      <a:pPr algn="ctr" rtl="1">
                        <a:lnSpc>
                          <a:spcPct val="115000"/>
                        </a:lnSpc>
                        <a:spcAft>
                          <a:spcPts val="0"/>
                        </a:spcAft>
                      </a:pPr>
                      <a:endParaRPr lang="ar-SA" sz="1600" b="1">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gridSpan="2">
                  <a:txBody>
                    <a:bodyPr/>
                    <a:lstStyle/>
                    <a:p>
                      <a:pPr algn="ctr" rtl="0">
                        <a:lnSpc>
                          <a:spcPct val="115000"/>
                        </a:lnSpc>
                        <a:spcAft>
                          <a:spcPts val="0"/>
                        </a:spcAft>
                      </a:pPr>
                      <a:endParaRPr lang="ar-SA" sz="1600" b="1">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gridSpan="3">
                  <a:txBody>
                    <a:bodyPr/>
                    <a:lstStyle/>
                    <a:p>
                      <a:pPr algn="ctr" rtl="0">
                        <a:lnSpc>
                          <a:spcPct val="115000"/>
                        </a:lnSpc>
                        <a:spcAft>
                          <a:spcPts val="0"/>
                        </a:spcAft>
                      </a:pPr>
                      <a:endParaRPr lang="ar-SA" sz="1600" b="1" dirty="0">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gridSpan="3">
                  <a:txBody>
                    <a:bodyPr/>
                    <a:lstStyle/>
                    <a:p>
                      <a:pPr algn="ctr" rtl="0">
                        <a:lnSpc>
                          <a:spcPct val="115000"/>
                        </a:lnSpc>
                        <a:spcAft>
                          <a:spcPts val="0"/>
                        </a:spcAft>
                      </a:pPr>
                      <a:endParaRPr lang="ar-SA" sz="1600" b="1">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r h="284559">
                <a:tc>
                  <a:txBody>
                    <a:bodyPr/>
                    <a:lstStyle/>
                    <a:p>
                      <a:pPr algn="ctr" rtl="1">
                        <a:lnSpc>
                          <a:spcPct val="115000"/>
                        </a:lnSpc>
                        <a:spcAft>
                          <a:spcPts val="0"/>
                        </a:spcAft>
                      </a:pPr>
                      <a:r>
                        <a:rPr lang="ar-SA" sz="1600" b="1" dirty="0">
                          <a:latin typeface="Calibri"/>
                          <a:ea typeface="Calibri"/>
                          <a:cs typeface="Arial"/>
                        </a:rPr>
                        <a:t>المجموع</a:t>
                      </a:r>
                      <a:endParaRPr lang="en-US" sz="1600" b="1" dirty="0">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gridSpan="2">
                  <a:txBody>
                    <a:bodyPr/>
                    <a:lstStyle/>
                    <a:p>
                      <a:pPr algn="ctr" rtl="1">
                        <a:lnSpc>
                          <a:spcPct val="115000"/>
                        </a:lnSpc>
                        <a:spcAft>
                          <a:spcPts val="0"/>
                        </a:spcAft>
                      </a:pPr>
                      <a:r>
                        <a:rPr lang="ar-SA" sz="1600" b="1">
                          <a:latin typeface="Calibri"/>
                          <a:ea typeface="Calibri"/>
                          <a:cs typeface="Arial"/>
                        </a:rPr>
                        <a:t>187</a:t>
                      </a:r>
                      <a:endParaRPr lang="en-US" sz="1600" b="1">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gridSpan="3">
                  <a:txBody>
                    <a:bodyPr/>
                    <a:lstStyle/>
                    <a:p>
                      <a:pPr algn="ctr" rtl="1">
                        <a:lnSpc>
                          <a:spcPct val="115000"/>
                        </a:lnSpc>
                        <a:spcAft>
                          <a:spcPts val="0"/>
                        </a:spcAft>
                      </a:pPr>
                      <a:r>
                        <a:rPr lang="ar-SA" sz="1600" b="1" dirty="0">
                          <a:latin typeface="Calibri"/>
                          <a:ea typeface="Calibri"/>
                          <a:cs typeface="Arial"/>
                        </a:rPr>
                        <a:t>187</a:t>
                      </a:r>
                      <a:endParaRPr lang="en-US" sz="1600" b="1" dirty="0">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c gridSpan="3">
                  <a:txBody>
                    <a:bodyPr/>
                    <a:lstStyle/>
                    <a:p>
                      <a:pPr algn="ctr" rtl="1">
                        <a:lnSpc>
                          <a:spcPct val="115000"/>
                        </a:lnSpc>
                        <a:spcAft>
                          <a:spcPts val="0"/>
                        </a:spcAft>
                      </a:pPr>
                      <a:r>
                        <a:rPr lang="ar-SA" sz="1600" b="1" dirty="0">
                          <a:latin typeface="Calibri"/>
                          <a:ea typeface="Calibri"/>
                          <a:cs typeface="Arial"/>
                        </a:rPr>
                        <a:t>187</a:t>
                      </a:r>
                      <a:endParaRPr lang="en-US" sz="1600" b="1" dirty="0">
                        <a:latin typeface="Calibri"/>
                        <a:ea typeface="Calibri"/>
                        <a:cs typeface="Arial"/>
                      </a:endParaRPr>
                    </a:p>
                  </a:txBody>
                  <a:tcPr marL="43297" marR="43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bl>
          </a:graphicData>
        </a:graphic>
      </p:graphicFrame>
      <p:graphicFrame>
        <p:nvGraphicFramePr>
          <p:cNvPr id="4" name="مخطط 3">
            <a:extLst>
              <a:ext uri="{FF2B5EF4-FFF2-40B4-BE49-F238E27FC236}">
                <a16:creationId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aink="http://schemas.microsoft.com/office/drawing/2016/ink" xmlns:am3d="http://schemas.microsoft.com/office/drawing/2017/model3d" xmlns:o="urn:schemas-microsoft-com:office:office" xmlns:v="urn:schemas-microsoft-com:vml" xmlns:w10="urn:schemas-microsoft-com:office:word" xmlns:w="http://schemas.openxmlformats.org/wordprocessingml/2006/main" xmlns:w15="http://schemas.microsoft.com/office/word/2012/wordml" xmlns:w16cid="http://schemas.microsoft.com/office/word/2016/wordml/cid" xmlns:w16se="http://schemas.microsoft.com/office/word/2015/wordml/symex" xmlns:a16="http://schemas.microsoft.com/office/drawing/2014/main" xmlns:lc="http://schemas.openxmlformats.org/drawingml/2006/lockedCanvas" id="{87EB9CEE-43E3-4E15-B8AB-9CECA6058E8A}"/>
              </a:ext>
            </a:extLst>
          </p:cNvPr>
          <p:cNvGraphicFramePr/>
          <p:nvPr/>
        </p:nvGraphicFramePr>
        <p:xfrm>
          <a:off x="6143636" y="4857760"/>
          <a:ext cx="1940242" cy="157163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مخطط 4">
            <a:extLst>
              <a:ext uri="{FF2B5EF4-FFF2-40B4-BE49-F238E27FC236}">
                <a16:creationId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aink="http://schemas.microsoft.com/office/drawing/2016/ink" xmlns:am3d="http://schemas.microsoft.com/office/drawing/2017/model3d" xmlns:o="urn:schemas-microsoft-com:office:office" xmlns:v="urn:schemas-microsoft-com:vml" xmlns:w10="urn:schemas-microsoft-com:office:word" xmlns:w="http://schemas.openxmlformats.org/wordprocessingml/2006/main" xmlns:w15="http://schemas.microsoft.com/office/word/2012/wordml" xmlns:w16cid="http://schemas.microsoft.com/office/word/2016/wordml/cid" xmlns:w16se="http://schemas.microsoft.com/office/word/2015/wordml/symex" xmlns:a16="http://schemas.microsoft.com/office/drawing/2014/main" xmlns:lc="http://schemas.openxmlformats.org/drawingml/2006/lockedCanvas" id="{7CAE280E-364F-45C4-81A4-CC8D71865444}"/>
              </a:ext>
            </a:extLst>
          </p:cNvPr>
          <p:cNvGraphicFramePr/>
          <p:nvPr/>
        </p:nvGraphicFramePr>
        <p:xfrm>
          <a:off x="2928926" y="4786322"/>
          <a:ext cx="3143272" cy="150019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6" name="مخطط 5">
            <a:extLst>
              <a:ext uri="{FF2B5EF4-FFF2-40B4-BE49-F238E27FC236}">
                <a16:creationId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aink="http://schemas.microsoft.com/office/drawing/2016/ink" xmlns:am3d="http://schemas.microsoft.com/office/drawing/2017/model3d" xmlns:o="urn:schemas-microsoft-com:office:office" xmlns:v="urn:schemas-microsoft-com:vml" xmlns:w10="urn:schemas-microsoft-com:office:word" xmlns:w="http://schemas.openxmlformats.org/wordprocessingml/2006/main" xmlns:w15="http://schemas.microsoft.com/office/word/2012/wordml" xmlns:w16cid="http://schemas.microsoft.com/office/word/2016/wordml/cid" xmlns:w16se="http://schemas.microsoft.com/office/word/2015/wordml/symex" xmlns:a16="http://schemas.microsoft.com/office/drawing/2014/main" xmlns:lc="http://schemas.openxmlformats.org/drawingml/2006/lockedCanvas" id="{BBB710E3-463A-491A-8D22-B7C2E6E2DB08}"/>
              </a:ext>
            </a:extLst>
          </p:cNvPr>
          <p:cNvGraphicFramePr/>
          <p:nvPr/>
        </p:nvGraphicFramePr>
        <p:xfrm>
          <a:off x="571472" y="4714884"/>
          <a:ext cx="2357454" cy="1600200"/>
        </p:xfrm>
        <a:graphic>
          <a:graphicData uri="http://schemas.openxmlformats.org/drawingml/2006/chart">
            <c:chart xmlns:c="http://schemas.openxmlformats.org/drawingml/2006/chart" xmlns:r="http://schemas.openxmlformats.org/officeDocument/2006/relationships" r:id="rId6"/>
          </a:graphicData>
        </a:graphic>
      </p:graphicFrame>
      <p:sp>
        <p:nvSpPr>
          <p:cNvPr id="7" name="مربع نص 6"/>
          <p:cNvSpPr txBox="1"/>
          <p:nvPr/>
        </p:nvSpPr>
        <p:spPr>
          <a:xfrm>
            <a:off x="2357422" y="0"/>
            <a:ext cx="5143536" cy="369332"/>
          </a:xfrm>
          <a:prstGeom prst="rect">
            <a:avLst/>
          </a:prstGeom>
          <a:noFill/>
        </p:spPr>
        <p:txBody>
          <a:bodyPr wrap="square" rtlCol="1">
            <a:spAutoFit/>
          </a:bodyPr>
          <a:lstStyle/>
          <a:p>
            <a:pPr algn="ctr"/>
            <a:r>
              <a:rPr lang="ar-SA" b="1" dirty="0" smtClean="0"/>
              <a:t>الصف الثالث الابتدائي</a:t>
            </a:r>
            <a:endParaRPr lang="ar-SA" b="1" dirty="0"/>
          </a:p>
        </p:txBody>
      </p:sp>
      <p:pic>
        <p:nvPicPr>
          <p:cNvPr id="8" name="صورة 7" descr="الرؤية.jpg"/>
          <p:cNvPicPr>
            <a:picLocks noChangeAspect="1"/>
          </p:cNvPicPr>
          <p:nvPr/>
        </p:nvPicPr>
        <p:blipFill>
          <a:blip r:embed="rId7" cstate="print"/>
          <a:stretch>
            <a:fillRect/>
          </a:stretch>
        </p:blipFill>
        <p:spPr>
          <a:xfrm>
            <a:off x="1" y="1"/>
            <a:ext cx="1000099" cy="714355"/>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plus(in)">
                                      <p:cBhvr>
                                        <p:cTn id="12" dur="2000"/>
                                        <p:tgtEl>
                                          <p:spTgt spid="3"/>
                                        </p:tgtEl>
                                      </p:cBhvr>
                                    </p:animEffect>
                                  </p:childTnLst>
                                </p:cTn>
                              </p:par>
                              <p:par>
                                <p:cTn id="13" presetID="1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plus(in)">
                                      <p:cBhvr>
                                        <p:cTn id="15" dur="2000"/>
                                        <p:tgtEl>
                                          <p:spTgt spid="4"/>
                                        </p:tgtEl>
                                      </p:cBhvr>
                                    </p:animEffect>
                                  </p:childTnLst>
                                </p:cTn>
                              </p:par>
                              <p:par>
                                <p:cTn id="16" presetID="13" presetClass="entr" presetSubtype="16"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plus(in)">
                                      <p:cBhvr>
                                        <p:cTn id="18" dur="2000"/>
                                        <p:tgtEl>
                                          <p:spTgt spid="5"/>
                                        </p:tgtEl>
                                      </p:cBhvr>
                                    </p:animEffect>
                                  </p:childTnLst>
                                </p:cTn>
                              </p:par>
                              <p:par>
                                <p:cTn id="19" presetID="13" presetClass="entr" presetSubtype="16"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plus(in)">
                                      <p:cBhvr>
                                        <p:cTn id="2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4" grpId="0">
        <p:bldAsOne/>
      </p:bldGraphic>
      <p:bldGraphic spid="5" grpId="0">
        <p:bldAsOne/>
      </p:bldGraphic>
      <p:bldGraphic spid="6"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جدول 2"/>
          <p:cNvGraphicFramePr>
            <a:graphicFrameLocks noGrp="1"/>
          </p:cNvGraphicFramePr>
          <p:nvPr/>
        </p:nvGraphicFramePr>
        <p:xfrm>
          <a:off x="1071537" y="1357298"/>
          <a:ext cx="7643867" cy="5000663"/>
        </p:xfrm>
        <a:graphic>
          <a:graphicData uri="http://schemas.openxmlformats.org/drawingml/2006/table">
            <a:tbl>
              <a:tblPr rtl="1"/>
              <a:tblGrid>
                <a:gridCol w="1012000"/>
                <a:gridCol w="5308016"/>
                <a:gridCol w="1323851"/>
              </a:tblGrid>
              <a:tr h="1139101">
                <a:tc>
                  <a:txBody>
                    <a:bodyPr/>
                    <a:lstStyle/>
                    <a:p>
                      <a:pPr algn="ctr" rtl="1">
                        <a:lnSpc>
                          <a:spcPct val="115000"/>
                        </a:lnSpc>
                        <a:spcAft>
                          <a:spcPts val="0"/>
                        </a:spcAft>
                      </a:pPr>
                      <a:r>
                        <a:rPr lang="ar-SA" sz="1800" b="1" dirty="0">
                          <a:latin typeface="Calibri"/>
                          <a:ea typeface="Calibri"/>
                          <a:cs typeface="Arial"/>
                        </a:rPr>
                        <a:t>رقم المعيار</a:t>
                      </a:r>
                      <a:endParaRPr lang="en-US" sz="1100" dirty="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المعيار</a:t>
                      </a:r>
                      <a:endParaRPr lang="en-US" sz="110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dirty="0">
                          <a:latin typeface="Calibri"/>
                          <a:ea typeface="Calibri"/>
                          <a:cs typeface="Arial"/>
                        </a:rPr>
                        <a:t>المتوسط</a:t>
                      </a:r>
                      <a:endParaRPr lang="en-US" sz="1100" dirty="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r>
              <a:tr h="379701">
                <a:tc>
                  <a:txBody>
                    <a:bodyPr/>
                    <a:lstStyle/>
                    <a:p>
                      <a:pPr algn="ctr" rtl="1">
                        <a:lnSpc>
                          <a:spcPct val="115000"/>
                        </a:lnSpc>
                        <a:spcAft>
                          <a:spcPts val="0"/>
                        </a:spcAft>
                      </a:pPr>
                      <a:r>
                        <a:rPr lang="ar-SA" sz="1800" b="1" dirty="0">
                          <a:latin typeface="Calibri"/>
                          <a:ea typeface="Calibri"/>
                          <a:cs typeface="Arial"/>
                        </a:rPr>
                        <a:t>8</a:t>
                      </a:r>
                      <a:endParaRPr lang="en-US" sz="1100" dirty="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التعبير شفهيا عن أحداث قصة مصورة.</a:t>
                      </a:r>
                      <a:endParaRPr lang="en-US" sz="110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latin typeface="Calibri"/>
                          <a:ea typeface="Calibri"/>
                          <a:cs typeface="Arial"/>
                        </a:rPr>
                        <a:t>2.03</a:t>
                      </a:r>
                      <a:endParaRPr lang="en-US" sz="110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9701">
                <a:tc>
                  <a:txBody>
                    <a:bodyPr/>
                    <a:lstStyle/>
                    <a:p>
                      <a:pPr algn="ctr" rtl="1">
                        <a:lnSpc>
                          <a:spcPct val="115000"/>
                        </a:lnSpc>
                        <a:spcAft>
                          <a:spcPts val="0"/>
                        </a:spcAft>
                      </a:pPr>
                      <a:r>
                        <a:rPr lang="ar-SA" sz="1800" b="1" dirty="0">
                          <a:latin typeface="Calibri"/>
                          <a:ea typeface="Calibri"/>
                          <a:cs typeface="Arial"/>
                        </a:rPr>
                        <a:t>2</a:t>
                      </a:r>
                      <a:endParaRPr lang="en-US" sz="1100" dirty="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الإجابة عن أسئلة تعليلية (كيف - لماذا - ماذا لو حدث).</a:t>
                      </a:r>
                      <a:endParaRPr lang="en-US" sz="110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latin typeface="Calibri"/>
                          <a:ea typeface="Calibri"/>
                          <a:cs typeface="Arial"/>
                        </a:rPr>
                        <a:t>2.02</a:t>
                      </a:r>
                      <a:endParaRPr lang="en-US" sz="110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9701">
                <a:tc>
                  <a:txBody>
                    <a:bodyPr/>
                    <a:lstStyle/>
                    <a:p>
                      <a:pPr algn="ctr" rtl="1">
                        <a:lnSpc>
                          <a:spcPct val="115000"/>
                        </a:lnSpc>
                        <a:spcAft>
                          <a:spcPts val="0"/>
                        </a:spcAft>
                      </a:pPr>
                      <a:r>
                        <a:rPr lang="ar-SA" sz="1800" b="1" dirty="0">
                          <a:latin typeface="Calibri"/>
                          <a:ea typeface="Calibri"/>
                          <a:cs typeface="Arial"/>
                        </a:rPr>
                        <a:t>4</a:t>
                      </a:r>
                      <a:endParaRPr lang="en-US" sz="1100" dirty="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كتابة نصوص قصيرة من الذاكرة القريبة.</a:t>
                      </a:r>
                      <a:endParaRPr lang="en-US" sz="110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latin typeface="Calibri"/>
                          <a:ea typeface="Calibri"/>
                          <a:cs typeface="Arial"/>
                        </a:rPr>
                        <a:t>1.97</a:t>
                      </a:r>
                      <a:endParaRPr lang="en-US" sz="110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9701">
                <a:tc>
                  <a:txBody>
                    <a:bodyPr/>
                    <a:lstStyle/>
                    <a:p>
                      <a:pPr algn="ctr" rtl="1">
                        <a:lnSpc>
                          <a:spcPct val="115000"/>
                        </a:lnSpc>
                        <a:spcAft>
                          <a:spcPts val="0"/>
                        </a:spcAft>
                      </a:pPr>
                      <a:r>
                        <a:rPr lang="ar-SA" sz="1800" b="1" dirty="0">
                          <a:latin typeface="Calibri"/>
                          <a:ea typeface="Calibri"/>
                          <a:cs typeface="Arial"/>
                        </a:rPr>
                        <a:t>9</a:t>
                      </a:r>
                      <a:endParaRPr lang="en-US" sz="1100" dirty="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عرض أفكار النص المسموع.</a:t>
                      </a:r>
                      <a:endParaRPr lang="en-US" sz="110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latin typeface="Calibri"/>
                          <a:ea typeface="Calibri"/>
                          <a:cs typeface="Arial"/>
                        </a:rPr>
                        <a:t>1.97</a:t>
                      </a:r>
                      <a:endParaRPr lang="en-US" sz="110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9701">
                <a:tc>
                  <a:txBody>
                    <a:bodyPr/>
                    <a:lstStyle/>
                    <a:p>
                      <a:pPr algn="ctr" rtl="1">
                        <a:lnSpc>
                          <a:spcPct val="115000"/>
                        </a:lnSpc>
                        <a:spcAft>
                          <a:spcPts val="0"/>
                        </a:spcAft>
                      </a:pPr>
                      <a:r>
                        <a:rPr lang="ar-SA" sz="1800" b="1">
                          <a:latin typeface="Calibri"/>
                          <a:ea typeface="Calibri"/>
                          <a:cs typeface="Arial"/>
                        </a:rPr>
                        <a:t>1</a:t>
                      </a:r>
                      <a:endParaRPr lang="en-US" sz="110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قراءة نص مشكول.</a:t>
                      </a:r>
                      <a:endParaRPr lang="en-US" sz="110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latin typeface="Calibri"/>
                          <a:ea typeface="Calibri"/>
                          <a:cs typeface="Arial"/>
                        </a:rPr>
                        <a:t>1.94</a:t>
                      </a:r>
                      <a:endParaRPr lang="en-US" sz="110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9701">
                <a:tc>
                  <a:txBody>
                    <a:bodyPr/>
                    <a:lstStyle/>
                    <a:p>
                      <a:pPr algn="ctr" rtl="1">
                        <a:lnSpc>
                          <a:spcPct val="115000"/>
                        </a:lnSpc>
                        <a:spcAft>
                          <a:spcPts val="0"/>
                        </a:spcAft>
                      </a:pPr>
                      <a:r>
                        <a:rPr lang="ar-SA" sz="1800" b="1" dirty="0">
                          <a:latin typeface="Calibri"/>
                          <a:ea typeface="Calibri"/>
                          <a:cs typeface="Arial"/>
                        </a:rPr>
                        <a:t>3</a:t>
                      </a:r>
                      <a:endParaRPr lang="en-US" sz="1100" dirty="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رسم كلمات مهموزة في أولها ووسطها وأخرها.</a:t>
                      </a:r>
                      <a:endParaRPr lang="en-US" sz="110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latin typeface="Calibri"/>
                          <a:ea typeface="Calibri"/>
                          <a:cs typeface="Arial"/>
                        </a:rPr>
                        <a:t>1.90</a:t>
                      </a:r>
                      <a:endParaRPr lang="en-US" sz="110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9701">
                <a:tc>
                  <a:txBody>
                    <a:bodyPr/>
                    <a:lstStyle/>
                    <a:p>
                      <a:pPr algn="ctr" rtl="1">
                        <a:lnSpc>
                          <a:spcPct val="115000"/>
                        </a:lnSpc>
                        <a:spcAft>
                          <a:spcPts val="0"/>
                        </a:spcAft>
                      </a:pPr>
                      <a:r>
                        <a:rPr lang="ar-SA" sz="1800" b="1" dirty="0">
                          <a:latin typeface="Calibri"/>
                          <a:ea typeface="Calibri"/>
                          <a:cs typeface="Arial"/>
                        </a:rPr>
                        <a:t>6</a:t>
                      </a:r>
                      <a:endParaRPr lang="en-US" sz="1100" dirty="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كتابة أحداث قصة قصيرة مع مراعاة ترتيب الأحداث.</a:t>
                      </a:r>
                      <a:endParaRPr lang="en-US" sz="110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latin typeface="Calibri"/>
                          <a:ea typeface="Calibri"/>
                          <a:cs typeface="Arial"/>
                        </a:rPr>
                        <a:t>1.85</a:t>
                      </a:r>
                      <a:endParaRPr lang="en-US" sz="110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9701">
                <a:tc>
                  <a:txBody>
                    <a:bodyPr/>
                    <a:lstStyle/>
                    <a:p>
                      <a:pPr algn="ctr" rtl="1">
                        <a:lnSpc>
                          <a:spcPct val="115000"/>
                        </a:lnSpc>
                        <a:spcAft>
                          <a:spcPts val="0"/>
                        </a:spcAft>
                      </a:pPr>
                      <a:r>
                        <a:rPr lang="ar-SA" sz="1800" b="1" dirty="0">
                          <a:latin typeface="Calibri"/>
                          <a:ea typeface="Calibri"/>
                          <a:cs typeface="Arial"/>
                        </a:rPr>
                        <a:t>7</a:t>
                      </a:r>
                      <a:endParaRPr lang="en-US" sz="1100" dirty="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رسم خارطة معرفية لنصوص تنطوي على أحداث.</a:t>
                      </a:r>
                      <a:endParaRPr lang="en-US" sz="110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latin typeface="Calibri"/>
                          <a:ea typeface="Calibri"/>
                          <a:cs typeface="Arial"/>
                        </a:rPr>
                        <a:t>1.79</a:t>
                      </a:r>
                      <a:endParaRPr lang="en-US" sz="110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9701">
                <a:tc>
                  <a:txBody>
                    <a:bodyPr/>
                    <a:lstStyle/>
                    <a:p>
                      <a:pPr algn="ctr" rtl="1">
                        <a:lnSpc>
                          <a:spcPct val="115000"/>
                        </a:lnSpc>
                        <a:spcAft>
                          <a:spcPts val="0"/>
                        </a:spcAft>
                      </a:pPr>
                      <a:r>
                        <a:rPr lang="ar-SA" sz="1800" b="1" dirty="0">
                          <a:latin typeface="Calibri"/>
                          <a:ea typeface="Calibri"/>
                          <a:cs typeface="Arial"/>
                        </a:rPr>
                        <a:t>5</a:t>
                      </a:r>
                      <a:endParaRPr lang="en-US" sz="1100" dirty="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كتابة نصوص قصيرة من الذاكرة البعيدة.</a:t>
                      </a:r>
                      <a:endParaRPr lang="en-US" sz="110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a:latin typeface="Calibri"/>
                          <a:ea typeface="Calibri"/>
                          <a:cs typeface="Arial"/>
                        </a:rPr>
                        <a:t>1.78</a:t>
                      </a:r>
                      <a:endParaRPr lang="en-US" sz="110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4253">
                <a:tc gridSpan="2">
                  <a:txBody>
                    <a:bodyPr/>
                    <a:lstStyle/>
                    <a:p>
                      <a:pPr algn="ctr" rtl="1">
                        <a:lnSpc>
                          <a:spcPct val="115000"/>
                        </a:lnSpc>
                        <a:spcAft>
                          <a:spcPts val="0"/>
                        </a:spcAft>
                      </a:pPr>
                      <a:r>
                        <a:rPr lang="ar-SA" sz="1800" b="1" dirty="0">
                          <a:latin typeface="Calibri"/>
                          <a:ea typeface="Calibri"/>
                          <a:cs typeface="Arial"/>
                        </a:rPr>
                        <a:t>المتوسط</a:t>
                      </a:r>
                      <a:endParaRPr lang="en-US" sz="1100" dirty="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hMerge="1">
                  <a:txBody>
                    <a:bodyPr/>
                    <a:lstStyle/>
                    <a:p>
                      <a:pPr rtl="1"/>
                      <a:endParaRPr lang="ar-SA"/>
                    </a:p>
                  </a:txBody>
                  <a:tcPr/>
                </a:tc>
                <a:tc>
                  <a:txBody>
                    <a:bodyPr/>
                    <a:lstStyle/>
                    <a:p>
                      <a:pPr algn="ctr" rtl="1">
                        <a:lnSpc>
                          <a:spcPct val="115000"/>
                        </a:lnSpc>
                        <a:spcAft>
                          <a:spcPts val="0"/>
                        </a:spcAft>
                      </a:pPr>
                      <a:r>
                        <a:rPr lang="ar-SA" sz="1800" b="1" dirty="0">
                          <a:latin typeface="Calibri"/>
                          <a:ea typeface="Calibri"/>
                          <a:cs typeface="Arial"/>
                        </a:rPr>
                        <a:t>1.9162</a:t>
                      </a:r>
                      <a:endParaRPr lang="en-US" sz="1100" dirty="0">
                        <a:latin typeface="Calibri"/>
                        <a:ea typeface="Calibri"/>
                        <a:cs typeface="Arial"/>
                      </a:endParaRPr>
                    </a:p>
                  </a:txBody>
                  <a:tcPr marL="46806" marR="46806"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r>
            </a:tbl>
          </a:graphicData>
        </a:graphic>
      </p:graphicFrame>
      <p:sp>
        <p:nvSpPr>
          <p:cNvPr id="4" name="مستطيل مستدير الزوايا 16"/>
          <p:cNvSpPr>
            <a:spLocks noChangeArrowheads="1"/>
          </p:cNvSpPr>
          <p:nvPr/>
        </p:nvSpPr>
        <p:spPr bwMode="auto">
          <a:xfrm>
            <a:off x="2571736" y="214290"/>
            <a:ext cx="4500594" cy="714380"/>
          </a:xfrm>
          <a:prstGeom prst="roundRect">
            <a:avLst>
              <a:gd name="adj" fmla="val 16667"/>
            </a:avLst>
          </a:prstGeom>
          <a:blipFill>
            <a:blip r:embed="rId2"/>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lang="ar-SA" sz="2400" b="1" dirty="0" smtClean="0">
                <a:latin typeface="Calibri" pitchFamily="34" charset="0"/>
                <a:cs typeface="Arial" pitchFamily="34" charset="0"/>
              </a:rPr>
              <a:t>معايير مقرر لغتي للصف الثالث الابتدائي</a:t>
            </a:r>
            <a:endParaRPr kumimoji="0" lang="ar-SA"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صورة 4" descr="الرؤية.jpg"/>
          <p:cNvPicPr>
            <a:picLocks noChangeAspect="1"/>
          </p:cNvPicPr>
          <p:nvPr/>
        </p:nvPicPr>
        <p:blipFill>
          <a:blip r:embed="rId3"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13" presetClass="entr" presetSubtype="16" fill="hold" grpId="1"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plus(in)">
                                      <p:cBhvr>
                                        <p:cTn id="15" dur="20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3" presetClass="entr" presetSubtype="16"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plus(in)">
                                      <p:cBhvr>
                                        <p:cTn id="20"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071537" y="785532"/>
          <a:ext cx="7858181" cy="5858178"/>
        </p:xfrm>
        <a:graphic>
          <a:graphicData uri="http://schemas.openxmlformats.org/drawingml/2006/table">
            <a:tbl>
              <a:tblPr rtl="1"/>
              <a:tblGrid>
                <a:gridCol w="271522"/>
                <a:gridCol w="805512"/>
                <a:gridCol w="1032867"/>
                <a:gridCol w="3273866"/>
                <a:gridCol w="878890"/>
                <a:gridCol w="718324"/>
                <a:gridCol w="877200"/>
              </a:tblGrid>
              <a:tr h="406837">
                <a:tc>
                  <a:txBody>
                    <a:bodyPr/>
                    <a:lstStyle/>
                    <a:p>
                      <a:pPr algn="ctr" rtl="1">
                        <a:lnSpc>
                          <a:spcPct val="115000"/>
                        </a:lnSpc>
                        <a:spcAft>
                          <a:spcPts val="0"/>
                        </a:spcAft>
                      </a:pPr>
                      <a:r>
                        <a:rPr lang="ar-SA" sz="1200" b="1" dirty="0">
                          <a:latin typeface="Calibri"/>
                          <a:ea typeface="Calibri"/>
                          <a:cs typeface="Arial"/>
                        </a:rPr>
                        <a:t>م</a:t>
                      </a:r>
                      <a:endParaRPr lang="en-US" sz="1200" b="1" dirty="0">
                        <a:latin typeface="Calibri"/>
                        <a:ea typeface="Calibri"/>
                        <a:cs typeface="Arial"/>
                      </a:endParaRPr>
                    </a:p>
                  </a:txBody>
                  <a:tcPr marL="47202" marR="47202"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dirty="0">
                          <a:latin typeface="Calibri"/>
                          <a:ea typeface="Calibri"/>
                          <a:cs typeface="Arial"/>
                        </a:rPr>
                        <a:t>المشكلة</a:t>
                      </a:r>
                      <a:endParaRPr lang="en-US" sz="1200" b="1" dirty="0">
                        <a:latin typeface="Calibri"/>
                        <a:ea typeface="Calibri"/>
                        <a:cs typeface="Arial"/>
                      </a:endParaRPr>
                    </a:p>
                  </a:txBody>
                  <a:tcPr marL="47202" marR="47202"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dirty="0">
                          <a:latin typeface="Calibri"/>
                          <a:ea typeface="Calibri"/>
                          <a:cs typeface="Arial"/>
                        </a:rPr>
                        <a:t>الوصف والتفسير</a:t>
                      </a:r>
                      <a:endParaRPr lang="en-US" sz="1200" b="1" dirty="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dirty="0">
                          <a:latin typeface="Calibri"/>
                          <a:ea typeface="Calibri"/>
                          <a:cs typeface="Arial"/>
                        </a:rPr>
                        <a:t>الطريقة العلاجية المقترحة</a:t>
                      </a:r>
                      <a:endParaRPr lang="en-US" sz="1200" b="1" dirty="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dirty="0">
                          <a:latin typeface="Calibri"/>
                          <a:ea typeface="Calibri"/>
                          <a:cs typeface="Arial"/>
                        </a:rPr>
                        <a:t>الأداة المستخدمة</a:t>
                      </a:r>
                      <a:endParaRPr lang="en-US" sz="1200" b="1" dirty="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dirty="0" err="1">
                          <a:latin typeface="Calibri"/>
                          <a:ea typeface="Calibri"/>
                          <a:cs typeface="Arial"/>
                        </a:rPr>
                        <a:t>مسؤول</a:t>
                      </a:r>
                      <a:r>
                        <a:rPr lang="ar-SA" sz="1200" b="1" dirty="0">
                          <a:latin typeface="Calibri"/>
                          <a:ea typeface="Calibri"/>
                          <a:cs typeface="Arial"/>
                        </a:rPr>
                        <a:t> التنفيذ</a:t>
                      </a:r>
                      <a:endParaRPr lang="en-US" sz="1200" b="1" dirty="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dirty="0">
                          <a:latin typeface="Calibri"/>
                          <a:ea typeface="Calibri"/>
                          <a:cs typeface="Arial"/>
                        </a:rPr>
                        <a:t>الجهة المساندة</a:t>
                      </a:r>
                      <a:endParaRPr lang="en-US" sz="1200" b="1" dirty="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r>
              <a:tr h="5451079">
                <a:tc>
                  <a:txBody>
                    <a:bodyPr/>
                    <a:lstStyle/>
                    <a:p>
                      <a:pPr algn="ctr" rtl="1">
                        <a:lnSpc>
                          <a:spcPct val="115000"/>
                        </a:lnSpc>
                        <a:spcAft>
                          <a:spcPts val="0"/>
                        </a:spcAft>
                      </a:pPr>
                      <a:r>
                        <a:rPr lang="ar-SA" sz="1200" b="1" dirty="0">
                          <a:latin typeface="Calibri"/>
                          <a:ea typeface="Calibri"/>
                          <a:cs typeface="Arial"/>
                        </a:rPr>
                        <a:t>1</a:t>
                      </a:r>
                      <a:endParaRPr lang="en-US" sz="1200" b="1" dirty="0">
                        <a:latin typeface="Calibri"/>
                        <a:ea typeface="Calibri"/>
                        <a:cs typeface="Arial"/>
                      </a:endParaRPr>
                    </a:p>
                  </a:txBody>
                  <a:tcPr marL="47202" marR="47202"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dirty="0">
                          <a:latin typeface="Calibri"/>
                          <a:ea typeface="Calibri"/>
                          <a:cs typeface="Arial"/>
                        </a:rPr>
                        <a:t>نطق الحروف بأصواتها القصيرة والطويلة والساكنة نطقا سليما</a:t>
                      </a:r>
                      <a:endParaRPr lang="en-US" sz="1200" b="1" dirty="0">
                        <a:latin typeface="Calibri"/>
                        <a:ea typeface="Calibri"/>
                        <a:cs typeface="Arial"/>
                      </a:endParaRPr>
                    </a:p>
                  </a:txBody>
                  <a:tcPr marL="47202" marR="47202"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dirty="0">
                          <a:latin typeface="Calibri"/>
                          <a:ea typeface="Calibri"/>
                          <a:cs typeface="Arial"/>
                        </a:rPr>
                        <a:t>عدم القدرة على ترجمة الرموز إلى أصوات والتفريق بين أصوات الحروف القصيرة والطويلة والساكنة</a:t>
                      </a:r>
                      <a:endParaRPr lang="en-US" sz="1200" b="1" dirty="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dirty="0">
                          <a:latin typeface="Calibri"/>
                          <a:ea typeface="Calibri"/>
                          <a:cs typeface="Arial"/>
                        </a:rPr>
                        <a:t>الدمج بين أسلوب التعلم التعاوني والتغذية الراجعة التصحيحية من خلال </a:t>
                      </a:r>
                      <a:r>
                        <a:rPr lang="ar-SA" sz="1200" b="1" u="sng" dirty="0">
                          <a:latin typeface="Calibri"/>
                          <a:ea typeface="Calibri"/>
                          <a:cs typeface="Arial"/>
                        </a:rPr>
                        <a:t>التدرج من الكل إلى الجزء</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a:t>
                      </a:r>
                      <a:r>
                        <a:rPr lang="ar-SA" sz="1200" b="1" dirty="0" err="1">
                          <a:latin typeface="Calibri"/>
                          <a:ea typeface="Calibri"/>
                          <a:cs typeface="Arial"/>
                        </a:rPr>
                        <a:t>تهجئة</a:t>
                      </a:r>
                      <a:r>
                        <a:rPr lang="ar-SA" sz="1200" b="1" dirty="0">
                          <a:latin typeface="Calibri"/>
                          <a:ea typeface="Calibri"/>
                          <a:cs typeface="Arial"/>
                        </a:rPr>
                        <a:t> الكلمة ثم قراءتها</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*التعرف على  الحرف</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*تمييز </a:t>
                      </a:r>
                      <a:r>
                        <a:rPr lang="ar-SA" sz="1200" b="1" dirty="0" smtClean="0">
                          <a:latin typeface="Calibri"/>
                          <a:ea typeface="Calibri"/>
                          <a:cs typeface="Arial"/>
                        </a:rPr>
                        <a:t>صوته</a:t>
                      </a:r>
                    </a:p>
                    <a:p>
                      <a:pPr algn="ctr" rtl="1">
                        <a:lnSpc>
                          <a:spcPct val="115000"/>
                        </a:lnSpc>
                        <a:spcAft>
                          <a:spcPts val="0"/>
                        </a:spcAft>
                      </a:pPr>
                      <a:endParaRPr lang="ar-SA" sz="1200" b="1" dirty="0" smtClean="0">
                        <a:latin typeface="Calibri"/>
                        <a:ea typeface="Calibri"/>
                        <a:cs typeface="Arial"/>
                      </a:endParaRPr>
                    </a:p>
                    <a:p>
                      <a:pPr algn="ctr" rtl="1">
                        <a:lnSpc>
                          <a:spcPct val="115000"/>
                        </a:lnSpc>
                        <a:spcAft>
                          <a:spcPts val="0"/>
                        </a:spcAft>
                      </a:pPr>
                      <a:endParaRPr lang="ar-SA" sz="1200" b="1" dirty="0" smtClean="0">
                        <a:latin typeface="Calibri"/>
                        <a:ea typeface="Calibri"/>
                        <a:cs typeface="Arial"/>
                      </a:endParaRPr>
                    </a:p>
                    <a:p>
                      <a:pPr algn="ctr" rtl="1">
                        <a:lnSpc>
                          <a:spcPct val="115000"/>
                        </a:lnSpc>
                        <a:spcAft>
                          <a:spcPts val="0"/>
                        </a:spcAft>
                      </a:pPr>
                      <a:endParaRPr lang="ar-SA" sz="1200" b="1" dirty="0" smtClean="0">
                        <a:latin typeface="Calibri"/>
                        <a:ea typeface="Calibri"/>
                        <a:cs typeface="Arial"/>
                      </a:endParaRPr>
                    </a:p>
                    <a:p>
                      <a:pPr algn="ctr" rtl="1">
                        <a:lnSpc>
                          <a:spcPct val="115000"/>
                        </a:lnSpc>
                        <a:spcAft>
                          <a:spcPts val="0"/>
                        </a:spcAft>
                      </a:pPr>
                      <a:endParaRPr lang="ar-SA" sz="1200" b="1" dirty="0" smtClean="0">
                        <a:latin typeface="Calibri"/>
                        <a:ea typeface="Calibri"/>
                        <a:cs typeface="Arial"/>
                      </a:endParaRPr>
                    </a:p>
                    <a:p>
                      <a:pPr algn="ctr" rtl="1">
                        <a:lnSpc>
                          <a:spcPct val="115000"/>
                        </a:lnSpc>
                        <a:spcAft>
                          <a:spcPts val="0"/>
                        </a:spcAft>
                      </a:pPr>
                      <a:endParaRPr lang="ar-SA" sz="1200" b="1" dirty="0" smtClean="0">
                        <a:latin typeface="Calibri"/>
                        <a:ea typeface="Calibri"/>
                        <a:cs typeface="Arial"/>
                      </a:endParaRPr>
                    </a:p>
                    <a:p>
                      <a:pPr algn="ctr" rtl="1">
                        <a:lnSpc>
                          <a:spcPct val="115000"/>
                        </a:lnSpc>
                        <a:spcAft>
                          <a:spcPts val="0"/>
                        </a:spcAft>
                      </a:pPr>
                      <a:endParaRPr lang="en-US" sz="1200" b="1" dirty="0">
                        <a:latin typeface="Calibri"/>
                        <a:ea typeface="Calibri"/>
                        <a:cs typeface="Arial"/>
                      </a:endParaRPr>
                    </a:p>
                    <a:p>
                      <a:pPr algn="ctr" rtl="1">
                        <a:lnSpc>
                          <a:spcPct val="115000"/>
                        </a:lnSpc>
                        <a:spcAft>
                          <a:spcPts val="0"/>
                        </a:spcAft>
                      </a:pPr>
                      <a:r>
                        <a:rPr lang="en-US" sz="1200" b="1" dirty="0">
                          <a:latin typeface="Calibri"/>
                          <a:cs typeface="Arial"/>
                        </a:rPr>
                        <a:t/>
                      </a:r>
                      <a:br>
                        <a:rPr lang="en-US" sz="1200" b="1" dirty="0">
                          <a:latin typeface="Calibri"/>
                          <a:cs typeface="Arial"/>
                        </a:rPr>
                      </a:br>
                      <a:r>
                        <a:rPr lang="ar-SA" sz="1200" b="1" dirty="0">
                          <a:latin typeface="Calibri"/>
                          <a:ea typeface="Calibri"/>
                          <a:cs typeface="Arial"/>
                        </a:rPr>
                        <a:t>الكلمات التي تعرض تكون كلمات من الحياة اليومية للطالب مع عرض الحروف مجسمة أمام الطالب .والكلمات المستخدمة تشتمل على الحرف المستهدف</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نطق الكلمة واضحة والوقوف على الحرف المستهدف وتمييز الصوت الطويل من القصير وربط شكل وصوت الحرف بإشارة </a:t>
                      </a:r>
                      <a:r>
                        <a:rPr lang="ar-SA" sz="1200" b="1" dirty="0" err="1">
                          <a:latin typeface="Calibri"/>
                          <a:ea typeface="Calibri"/>
                          <a:cs typeface="Arial"/>
                        </a:rPr>
                        <a:t>و</a:t>
                      </a:r>
                      <a:r>
                        <a:rPr lang="ar-SA" sz="1200" b="1" dirty="0">
                          <a:latin typeface="Calibri"/>
                          <a:ea typeface="Calibri"/>
                          <a:cs typeface="Arial"/>
                        </a:rPr>
                        <a:t> صورة لها دلالة عند الطالب مع توضيح مخرج الحرف وخلال ذلك يكون</a:t>
                      </a:r>
                      <a:endParaRPr lang="en-US" sz="1200" b="1" dirty="0">
                        <a:latin typeface="Calibri"/>
                        <a:ea typeface="Calibri"/>
                        <a:cs typeface="Arial"/>
                      </a:endParaRPr>
                    </a:p>
                    <a:p>
                      <a:pPr marL="342900" lvl="0" indent="-342900" algn="ctr" rtl="1">
                        <a:lnSpc>
                          <a:spcPct val="115000"/>
                        </a:lnSpc>
                        <a:spcAft>
                          <a:spcPts val="0"/>
                        </a:spcAft>
                        <a:buFont typeface="Symbol"/>
                        <a:buChar char=""/>
                      </a:pPr>
                      <a:r>
                        <a:rPr lang="ar-SA" sz="1200" b="1" dirty="0">
                          <a:latin typeface="Calibri"/>
                          <a:ea typeface="Calibri"/>
                          <a:cs typeface="Arial"/>
                        </a:rPr>
                        <a:t>تحديد الحروف المستهدفة وأصواتها والتمييز بين الصوت الطويل والقصير</a:t>
                      </a:r>
                      <a:endParaRPr lang="en-US" sz="1200" b="1" dirty="0">
                        <a:latin typeface="Calibri"/>
                        <a:ea typeface="Calibri"/>
                        <a:cs typeface="Arial"/>
                      </a:endParaRPr>
                    </a:p>
                    <a:p>
                      <a:pPr marL="342900" lvl="0" indent="-342900" algn="ctr" rtl="1">
                        <a:lnSpc>
                          <a:spcPct val="115000"/>
                        </a:lnSpc>
                        <a:spcAft>
                          <a:spcPts val="0"/>
                        </a:spcAft>
                        <a:buFont typeface="Symbol"/>
                        <a:buChar char=""/>
                      </a:pPr>
                      <a:r>
                        <a:rPr lang="ar-SA" sz="1200" b="1" dirty="0">
                          <a:latin typeface="Calibri"/>
                          <a:ea typeface="Calibri"/>
                          <a:cs typeface="Arial"/>
                        </a:rPr>
                        <a:t>مراجعة ما تم تعلمه بقراءة المعلم والتكرار من قبل الطالب</a:t>
                      </a:r>
                      <a:endParaRPr lang="en-US" sz="1200" b="1" dirty="0">
                        <a:latin typeface="Calibri"/>
                        <a:ea typeface="Calibri"/>
                        <a:cs typeface="Arial"/>
                      </a:endParaRPr>
                    </a:p>
                    <a:p>
                      <a:pPr marL="342900" lvl="0" indent="-342900" algn="ctr" rtl="1">
                        <a:lnSpc>
                          <a:spcPct val="115000"/>
                        </a:lnSpc>
                        <a:spcAft>
                          <a:spcPts val="0"/>
                        </a:spcAft>
                        <a:buFont typeface="Symbol"/>
                        <a:buChar char=""/>
                      </a:pPr>
                      <a:r>
                        <a:rPr lang="ar-SA" sz="1200" b="1" dirty="0">
                          <a:latin typeface="Calibri"/>
                          <a:ea typeface="Calibri"/>
                          <a:cs typeface="Arial"/>
                        </a:rPr>
                        <a:t>الممارسة الموجهة من قبل الطالب والتوجيه من المعلم</a:t>
                      </a:r>
                      <a:endParaRPr lang="en-US" sz="1200" b="1" dirty="0">
                        <a:latin typeface="Calibri"/>
                        <a:ea typeface="Calibri"/>
                        <a:cs typeface="Arial"/>
                      </a:endParaRPr>
                    </a:p>
                    <a:p>
                      <a:pPr marL="342900" lvl="0" indent="-342900" algn="ctr" rtl="1">
                        <a:lnSpc>
                          <a:spcPct val="115000"/>
                        </a:lnSpc>
                        <a:spcAft>
                          <a:spcPts val="0"/>
                        </a:spcAft>
                        <a:buFont typeface="Symbol"/>
                        <a:buChar char=""/>
                      </a:pPr>
                      <a:r>
                        <a:rPr lang="ar-SA" sz="1200" b="1" dirty="0">
                          <a:latin typeface="Calibri"/>
                          <a:ea typeface="Calibri"/>
                          <a:cs typeface="Arial"/>
                        </a:rPr>
                        <a:t>الممارسة المستقلة لنطق الحروف بأصواتها ..</a:t>
                      </a:r>
                      <a:endParaRPr lang="en-US" sz="1200" b="1" dirty="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dirty="0">
                          <a:latin typeface="Calibri"/>
                          <a:ea typeface="Calibri"/>
                          <a:cs typeface="Arial"/>
                        </a:rPr>
                        <a:t>الملاحظة</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 سلم تقدير عددي)</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اختبار شفهي</a:t>
                      </a:r>
                      <a:endParaRPr lang="en-US" sz="1200" b="1" dirty="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معلم</a:t>
                      </a:r>
                      <a:endParaRPr lang="en-US" sz="1200" b="1">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dirty="0">
                          <a:latin typeface="Calibri"/>
                          <a:ea typeface="Calibri"/>
                          <a:cs typeface="Arial"/>
                        </a:rPr>
                        <a:t>لجنة التوجيه والإرشاد</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المشرف التربوي</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ولي الأمر</a:t>
                      </a:r>
                      <a:endParaRPr lang="en-US" sz="1200" b="1" dirty="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r>
            </a:tbl>
          </a:graphicData>
        </a:graphic>
      </p:graphicFrame>
      <p:sp>
        <p:nvSpPr>
          <p:cNvPr id="132097" name="مربع نص 8"/>
          <p:cNvSpPr txBox="1">
            <a:spLocks noChangeArrowheads="1"/>
          </p:cNvSpPr>
          <p:nvPr/>
        </p:nvSpPr>
        <p:spPr bwMode="auto">
          <a:xfrm>
            <a:off x="4071934" y="2500306"/>
            <a:ext cx="2071702" cy="1385889"/>
          </a:xfrm>
          <a:prstGeom prst="rect">
            <a:avLst/>
          </a:prstGeom>
          <a:blipFill dpi="0" rotWithShape="1">
            <a:blip r:embed="rId3"/>
            <a:srcRect/>
            <a:stretch>
              <a:fillRect/>
            </a:stretch>
          </a:blipFill>
          <a:ln w="6350">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مستطيل مستدير الزوايا 16"/>
          <p:cNvSpPr>
            <a:spLocks noChangeArrowheads="1"/>
          </p:cNvSpPr>
          <p:nvPr/>
        </p:nvSpPr>
        <p:spPr bwMode="auto">
          <a:xfrm>
            <a:off x="2071670" y="214290"/>
            <a:ext cx="5715040" cy="500066"/>
          </a:xfrm>
          <a:prstGeom prst="roundRect">
            <a:avLst>
              <a:gd name="adj" fmla="val 16667"/>
            </a:avLst>
          </a:prstGeom>
          <a:blipFill>
            <a:blip r:embed="rId2"/>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Arial" pitchFamily="34" charset="0"/>
                <a:cs typeface="Arial" pitchFamily="34" charset="0"/>
              </a:rPr>
              <a:t>تصميم الخطط </a:t>
            </a:r>
            <a:r>
              <a:rPr lang="ar-SA" b="1" dirty="0" smtClean="0">
                <a:latin typeface="Arial" pitchFamily="34" charset="0"/>
                <a:cs typeface="Arial" pitchFamily="34" charset="0"/>
              </a:rPr>
              <a:t>العلاجية لطلاب الصفوف الأولية (لصف الأول الابتدائي)</a:t>
            </a:r>
            <a:endParaRPr kumimoji="0" lang="ar-SA" b="1"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صورة 5" descr="الرؤية.jpg"/>
          <p:cNvPicPr>
            <a:picLocks noChangeAspect="1"/>
          </p:cNvPicPr>
          <p:nvPr/>
        </p:nvPicPr>
        <p:blipFill>
          <a:blip r:embed="rId4"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049418" y="642918"/>
          <a:ext cx="8094582" cy="6085523"/>
        </p:xfrm>
        <a:graphic>
          <a:graphicData uri="http://schemas.openxmlformats.org/drawingml/2006/table">
            <a:tbl>
              <a:tblPr rtl="1"/>
              <a:tblGrid>
                <a:gridCol w="336524"/>
                <a:gridCol w="1158758"/>
                <a:gridCol w="1276506"/>
                <a:gridCol w="3023491"/>
                <a:gridCol w="950941"/>
                <a:gridCol w="557630"/>
                <a:gridCol w="790732"/>
              </a:tblGrid>
              <a:tr h="241012">
                <a:tc>
                  <a:txBody>
                    <a:bodyPr/>
                    <a:lstStyle/>
                    <a:p>
                      <a:pPr algn="ctr" rtl="1">
                        <a:lnSpc>
                          <a:spcPct val="115000"/>
                        </a:lnSpc>
                        <a:spcAft>
                          <a:spcPts val="0"/>
                        </a:spcAft>
                      </a:pPr>
                      <a:r>
                        <a:rPr lang="ar-SA" sz="1200" b="1" dirty="0">
                          <a:latin typeface="Calibri"/>
                          <a:ea typeface="Calibri"/>
                          <a:cs typeface="Arial"/>
                        </a:rPr>
                        <a:t>م</a:t>
                      </a:r>
                      <a:endParaRPr lang="en-US" sz="1200" b="1" dirty="0">
                        <a:latin typeface="Calibri"/>
                        <a:ea typeface="Calibri"/>
                        <a:cs typeface="Arial"/>
                      </a:endParaRPr>
                    </a:p>
                  </a:txBody>
                  <a:tcPr marL="45998" marR="4599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المشكلة</a:t>
                      </a:r>
                      <a:endParaRPr lang="en-US" sz="1200" b="1">
                        <a:latin typeface="Calibri"/>
                        <a:ea typeface="Calibri"/>
                        <a:cs typeface="Arial"/>
                      </a:endParaRPr>
                    </a:p>
                  </a:txBody>
                  <a:tcPr marL="45998" marR="45998"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dirty="0">
                          <a:latin typeface="Calibri"/>
                          <a:ea typeface="Calibri"/>
                          <a:cs typeface="Arial"/>
                        </a:rPr>
                        <a:t>الوصف والتفسير</a:t>
                      </a:r>
                      <a:endParaRPr lang="en-US" sz="1200" b="1" dirty="0">
                        <a:latin typeface="Calibri"/>
                        <a:ea typeface="Calibri"/>
                        <a:cs typeface="Arial"/>
                      </a:endParaRPr>
                    </a:p>
                  </a:txBody>
                  <a:tcPr marL="45998" marR="45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الطريقة العلاجية المقترحة</a:t>
                      </a:r>
                      <a:endParaRPr lang="en-US" sz="1200" b="1">
                        <a:latin typeface="Calibri"/>
                        <a:ea typeface="Calibri"/>
                        <a:cs typeface="Arial"/>
                      </a:endParaRPr>
                    </a:p>
                  </a:txBody>
                  <a:tcPr marL="45998" marR="45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الأداة المستخدمة</a:t>
                      </a:r>
                      <a:endParaRPr lang="en-US" sz="1200" b="1">
                        <a:latin typeface="Calibri"/>
                        <a:ea typeface="Calibri"/>
                        <a:cs typeface="Arial"/>
                      </a:endParaRPr>
                    </a:p>
                  </a:txBody>
                  <a:tcPr marL="45998" marR="45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dirty="0" err="1">
                          <a:latin typeface="Calibri"/>
                          <a:ea typeface="Calibri"/>
                          <a:cs typeface="Arial"/>
                        </a:rPr>
                        <a:t>مسؤول</a:t>
                      </a:r>
                      <a:r>
                        <a:rPr lang="ar-SA" sz="1200" b="1" dirty="0">
                          <a:latin typeface="Calibri"/>
                          <a:ea typeface="Calibri"/>
                          <a:cs typeface="Arial"/>
                        </a:rPr>
                        <a:t> التنفيذ</a:t>
                      </a:r>
                      <a:endParaRPr lang="en-US" sz="1200" b="1" dirty="0">
                        <a:latin typeface="Calibri"/>
                        <a:ea typeface="Calibri"/>
                        <a:cs typeface="Arial"/>
                      </a:endParaRPr>
                    </a:p>
                  </a:txBody>
                  <a:tcPr marL="45998" marR="45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dirty="0">
                          <a:latin typeface="Calibri"/>
                          <a:ea typeface="Calibri"/>
                          <a:cs typeface="Arial"/>
                        </a:rPr>
                        <a:t>الجهة المساندة</a:t>
                      </a:r>
                      <a:endParaRPr lang="en-US" sz="1200" b="1" dirty="0">
                        <a:latin typeface="Calibri"/>
                        <a:ea typeface="Calibri"/>
                        <a:cs typeface="Arial"/>
                      </a:endParaRPr>
                    </a:p>
                  </a:txBody>
                  <a:tcPr marL="45998" marR="45998"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r>
              <a:tr h="5402590">
                <a:tc>
                  <a:txBody>
                    <a:bodyPr/>
                    <a:lstStyle/>
                    <a:p>
                      <a:pPr algn="r" rtl="1">
                        <a:lnSpc>
                          <a:spcPct val="115000"/>
                        </a:lnSpc>
                        <a:spcAft>
                          <a:spcPts val="0"/>
                        </a:spcAft>
                      </a:pPr>
                      <a:endParaRPr lang="ar-SA" sz="1200" b="1" dirty="0">
                        <a:latin typeface="Calibri"/>
                        <a:ea typeface="Calibri"/>
                        <a:cs typeface="Arial"/>
                      </a:endParaRPr>
                    </a:p>
                    <a:p>
                      <a:pPr algn="r" rtl="1">
                        <a:lnSpc>
                          <a:spcPct val="115000"/>
                        </a:lnSpc>
                        <a:spcAft>
                          <a:spcPts val="0"/>
                        </a:spcAft>
                      </a:pPr>
                      <a:r>
                        <a:rPr lang="ar-SA" sz="1200" b="1" dirty="0">
                          <a:latin typeface="Calibri"/>
                          <a:ea typeface="Calibri"/>
                          <a:cs typeface="Arial"/>
                        </a:rPr>
                        <a:t>2</a:t>
                      </a:r>
                      <a:endParaRPr lang="en-US" sz="1200" b="1" dirty="0">
                        <a:latin typeface="Calibri"/>
                        <a:ea typeface="Calibri"/>
                        <a:cs typeface="Arial"/>
                      </a:endParaRPr>
                    </a:p>
                  </a:txBody>
                  <a:tcPr marL="45998" marR="45998"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endParaRPr lang="ar-SA"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قراءة كلمة من حروف سبق دراستها </a:t>
                      </a:r>
                      <a:endParaRPr lang="en-US" sz="1200" b="1" dirty="0">
                        <a:latin typeface="Calibri"/>
                        <a:ea typeface="Calibri"/>
                        <a:cs typeface="Arial"/>
                      </a:endParaRPr>
                    </a:p>
                  </a:txBody>
                  <a:tcPr marL="45998" marR="45998"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dirty="0">
                          <a:latin typeface="Calibri"/>
                          <a:ea typeface="Calibri"/>
                          <a:cs typeface="Arial"/>
                        </a:rPr>
                        <a:t>عدم القدرة على ترجمة الرموز المكتوبة إلى أصواتها ودمجها لتكوين مقطع ودمج المقاطع لتكوين كلمة</a:t>
                      </a:r>
                      <a:endParaRPr lang="en-US" sz="1200" b="1" dirty="0">
                        <a:latin typeface="Calibri"/>
                        <a:ea typeface="Calibri"/>
                        <a:cs typeface="Arial"/>
                      </a:endParaRPr>
                    </a:p>
                  </a:txBody>
                  <a:tcPr marL="45998" marR="45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200" b="1" dirty="0">
                          <a:latin typeface="Calibri"/>
                          <a:ea typeface="Calibri"/>
                          <a:cs typeface="Arial"/>
                        </a:rPr>
                        <a:t>الفاقد </a:t>
                      </a:r>
                      <a:r>
                        <a:rPr lang="ar-SA" sz="1200" b="1" dirty="0" err="1">
                          <a:latin typeface="Calibri"/>
                          <a:ea typeface="Calibri"/>
                          <a:cs typeface="Arial"/>
                        </a:rPr>
                        <a:t>المهاري</a:t>
                      </a:r>
                      <a:r>
                        <a:rPr lang="ar-SA" sz="1200" b="1" dirty="0">
                          <a:latin typeface="Calibri"/>
                          <a:ea typeface="Calibri"/>
                          <a:cs typeface="Arial"/>
                        </a:rPr>
                        <a:t> مركب يحتاج المعلم  إلى تحليله  إلى هرم تراكمي يتضمن الاستعداد </a:t>
                      </a:r>
                      <a:r>
                        <a:rPr lang="ar-SA" sz="1200" b="1" dirty="0" err="1">
                          <a:latin typeface="Calibri"/>
                          <a:ea typeface="Calibri"/>
                          <a:cs typeface="Arial"/>
                        </a:rPr>
                        <a:t>المفاهيمي</a:t>
                      </a:r>
                      <a:r>
                        <a:rPr lang="ar-SA" sz="1200" b="1" dirty="0">
                          <a:latin typeface="Calibri"/>
                          <a:ea typeface="Calibri"/>
                          <a:cs typeface="Arial"/>
                        </a:rPr>
                        <a:t> للتعلم على النحو التالي </a:t>
                      </a:r>
                      <a:endParaRPr lang="en-US" sz="1200" b="1" dirty="0">
                        <a:latin typeface="Calibri"/>
                        <a:ea typeface="Calibri"/>
                        <a:cs typeface="Arial"/>
                      </a:endParaRPr>
                    </a:p>
                    <a:p>
                      <a:pPr algn="r" rtl="1">
                        <a:lnSpc>
                          <a:spcPct val="115000"/>
                        </a:lnSpc>
                        <a:spcAft>
                          <a:spcPts val="0"/>
                        </a:spcAft>
                      </a:pPr>
                      <a:endParaRPr lang="ar-SA" sz="1200" b="1" dirty="0" smtClean="0">
                        <a:latin typeface="Calibri"/>
                        <a:cs typeface="Arial"/>
                      </a:endParaRPr>
                    </a:p>
                    <a:p>
                      <a:pPr algn="r" rtl="1">
                        <a:lnSpc>
                          <a:spcPct val="115000"/>
                        </a:lnSpc>
                        <a:spcAft>
                          <a:spcPts val="0"/>
                        </a:spcAft>
                      </a:pPr>
                      <a:endParaRPr lang="ar-SA" sz="1200" b="1" dirty="0" smtClean="0">
                        <a:latin typeface="Calibri"/>
                        <a:cs typeface="Arial"/>
                      </a:endParaRPr>
                    </a:p>
                    <a:p>
                      <a:pPr algn="r" rtl="1">
                        <a:lnSpc>
                          <a:spcPct val="115000"/>
                        </a:lnSpc>
                        <a:spcAft>
                          <a:spcPts val="0"/>
                        </a:spcAft>
                      </a:pPr>
                      <a:endParaRPr lang="en-US" sz="1200" b="1" dirty="0" smtClean="0">
                        <a:latin typeface="Calibri"/>
                        <a:cs typeface="Arial"/>
                      </a:endParaRPr>
                    </a:p>
                    <a:p>
                      <a:pPr algn="r" rtl="1">
                        <a:lnSpc>
                          <a:spcPct val="115000"/>
                        </a:lnSpc>
                        <a:spcAft>
                          <a:spcPts val="0"/>
                        </a:spcAft>
                      </a:pPr>
                      <a:endParaRPr lang="en-US" sz="1200" b="1" dirty="0" smtClean="0">
                        <a:latin typeface="Calibri"/>
                        <a:cs typeface="Arial"/>
                      </a:endParaRPr>
                    </a:p>
                    <a:p>
                      <a:pPr algn="r" rtl="1">
                        <a:lnSpc>
                          <a:spcPct val="115000"/>
                        </a:lnSpc>
                        <a:spcAft>
                          <a:spcPts val="0"/>
                        </a:spcAft>
                      </a:pPr>
                      <a:endParaRPr lang="en-US" sz="1200" b="1" dirty="0" smtClean="0">
                        <a:latin typeface="Calibri"/>
                        <a:cs typeface="Arial"/>
                      </a:endParaRPr>
                    </a:p>
                    <a:p>
                      <a:pPr algn="r" rtl="1">
                        <a:lnSpc>
                          <a:spcPct val="115000"/>
                        </a:lnSpc>
                        <a:spcAft>
                          <a:spcPts val="0"/>
                        </a:spcAft>
                      </a:pPr>
                      <a:endParaRPr lang="en-US" sz="1200" b="1" dirty="0" smtClean="0">
                        <a:latin typeface="Calibri"/>
                        <a:cs typeface="Arial"/>
                      </a:endParaRPr>
                    </a:p>
                    <a:p>
                      <a:pPr algn="r" rtl="1">
                        <a:lnSpc>
                          <a:spcPct val="115000"/>
                        </a:lnSpc>
                        <a:spcAft>
                          <a:spcPts val="0"/>
                        </a:spcAft>
                      </a:pPr>
                      <a:endParaRPr lang="en-US" sz="1200" b="1" dirty="0" smtClean="0">
                        <a:latin typeface="Calibri"/>
                        <a:cs typeface="Arial"/>
                      </a:endParaRPr>
                    </a:p>
                    <a:p>
                      <a:pPr algn="r" rtl="1">
                        <a:lnSpc>
                          <a:spcPct val="115000"/>
                        </a:lnSpc>
                        <a:spcAft>
                          <a:spcPts val="0"/>
                        </a:spcAft>
                      </a:pPr>
                      <a:endParaRPr lang="en-US" sz="1200" b="1" dirty="0" smtClean="0">
                        <a:latin typeface="Calibri"/>
                        <a:cs typeface="Arial"/>
                      </a:endParaRPr>
                    </a:p>
                    <a:p>
                      <a:pPr algn="r" rtl="1">
                        <a:lnSpc>
                          <a:spcPct val="115000"/>
                        </a:lnSpc>
                        <a:spcAft>
                          <a:spcPts val="0"/>
                        </a:spcAft>
                      </a:pPr>
                      <a:endParaRPr lang="en-US" sz="1200" b="1" dirty="0" smtClean="0">
                        <a:latin typeface="Calibri"/>
                        <a:cs typeface="Arial"/>
                      </a:endParaRPr>
                    </a:p>
                    <a:p>
                      <a:pPr algn="r" rtl="1">
                        <a:lnSpc>
                          <a:spcPct val="115000"/>
                        </a:lnSpc>
                        <a:spcAft>
                          <a:spcPts val="0"/>
                        </a:spcAft>
                      </a:pPr>
                      <a:r>
                        <a:rPr lang="en-US" sz="1200" b="1" dirty="0">
                          <a:latin typeface="Calibri"/>
                          <a:cs typeface="Arial"/>
                        </a:rPr>
                        <a:t/>
                      </a:r>
                      <a:br>
                        <a:rPr lang="en-US" sz="1200" b="1" dirty="0">
                          <a:latin typeface="Calibri"/>
                          <a:cs typeface="Arial"/>
                        </a:rPr>
                      </a:br>
                      <a:r>
                        <a:rPr lang="ar-SA" sz="1200" b="1" dirty="0">
                          <a:latin typeface="Calibri"/>
                          <a:ea typeface="Calibri"/>
                          <a:cs typeface="Arial"/>
                        </a:rPr>
                        <a:t>إجراء اختبارات لتحديد الفاقد </a:t>
                      </a:r>
                      <a:r>
                        <a:rPr lang="ar-SA" sz="1200" b="1" dirty="0" err="1">
                          <a:latin typeface="Calibri"/>
                          <a:ea typeface="Calibri"/>
                          <a:cs typeface="Arial"/>
                        </a:rPr>
                        <a:t>المهاري</a:t>
                      </a:r>
                      <a:r>
                        <a:rPr lang="ar-SA" sz="1200" b="1" dirty="0">
                          <a:latin typeface="Calibri"/>
                          <a:ea typeface="Calibri"/>
                          <a:cs typeface="Arial"/>
                        </a:rPr>
                        <a:t> وبالتالي تحديد المستوى الذي يقف عنده الطالب على ضوء الهرم التراكمي المعرفي للمعيار ، فمثلا إذا كان الطالب يسمي الحروف ولا يميز أصواتها تكون الخطوات على النحو التالي /</a:t>
                      </a:r>
                      <a:endParaRPr lang="en-US" sz="1200" b="1" dirty="0">
                        <a:latin typeface="Calibri"/>
                        <a:ea typeface="Calibri"/>
                        <a:cs typeface="Arial"/>
                      </a:endParaRPr>
                    </a:p>
                    <a:p>
                      <a:pPr algn="r" rtl="1">
                        <a:lnSpc>
                          <a:spcPct val="115000"/>
                        </a:lnSpc>
                        <a:spcAft>
                          <a:spcPts val="0"/>
                        </a:spcAft>
                      </a:pPr>
                      <a:r>
                        <a:rPr lang="ar-SA" sz="1200" b="1" dirty="0">
                          <a:solidFill>
                            <a:srgbClr val="FF0000"/>
                          </a:solidFill>
                          <a:latin typeface="Calibri"/>
                          <a:ea typeface="Calibri"/>
                          <a:cs typeface="Arial"/>
                        </a:rPr>
                        <a:t>التقديم/</a:t>
                      </a:r>
                      <a:r>
                        <a:rPr lang="ar-SA" sz="1200" b="1" dirty="0">
                          <a:latin typeface="Calibri"/>
                          <a:ea typeface="Calibri"/>
                          <a:cs typeface="Arial"/>
                        </a:rPr>
                        <a:t>عرض كلمات وقراءاتها مع الحرص على وضوح المخارج لتمييز صوت الحرف </a:t>
                      </a:r>
                      <a:endParaRPr lang="en-US" sz="1200" b="1" dirty="0">
                        <a:latin typeface="Calibri"/>
                        <a:ea typeface="Calibri"/>
                        <a:cs typeface="Arial"/>
                      </a:endParaRPr>
                    </a:p>
                    <a:p>
                      <a:pPr algn="r" rtl="1">
                        <a:lnSpc>
                          <a:spcPct val="115000"/>
                        </a:lnSpc>
                        <a:spcAft>
                          <a:spcPts val="0"/>
                        </a:spcAft>
                      </a:pPr>
                      <a:r>
                        <a:rPr lang="ar-SA" sz="1200" b="1" dirty="0">
                          <a:solidFill>
                            <a:srgbClr val="FF0000"/>
                          </a:solidFill>
                          <a:latin typeface="Calibri"/>
                          <a:ea typeface="Calibri"/>
                          <a:cs typeface="Arial"/>
                        </a:rPr>
                        <a:t>التوضيح / </a:t>
                      </a:r>
                      <a:r>
                        <a:rPr lang="ar-SA" sz="1200" b="1" dirty="0">
                          <a:latin typeface="Calibri"/>
                          <a:ea typeface="Calibri"/>
                          <a:cs typeface="Arial"/>
                        </a:rPr>
                        <a:t>التركيز على كلمات ثلاثية حركاتها القصيرة واحدة مثل كَتَبَ ثم حركتين موحدة شَرِبَ ثم حركات مختلفة   كُسِرَ</a:t>
                      </a:r>
                      <a:endParaRPr lang="en-US" sz="1200" b="1" dirty="0">
                        <a:latin typeface="Calibri"/>
                        <a:ea typeface="Calibri"/>
                        <a:cs typeface="Arial"/>
                      </a:endParaRPr>
                    </a:p>
                    <a:p>
                      <a:pPr algn="r" rtl="1">
                        <a:lnSpc>
                          <a:spcPct val="115000"/>
                        </a:lnSpc>
                        <a:spcAft>
                          <a:spcPts val="0"/>
                        </a:spcAft>
                      </a:pPr>
                      <a:r>
                        <a:rPr lang="ar-SA" sz="1200" b="1" dirty="0">
                          <a:solidFill>
                            <a:srgbClr val="FF0000"/>
                          </a:solidFill>
                          <a:latin typeface="Calibri"/>
                          <a:ea typeface="Calibri"/>
                          <a:cs typeface="Arial"/>
                        </a:rPr>
                        <a:t>المراجعة /</a:t>
                      </a:r>
                      <a:r>
                        <a:rPr lang="ar-SA" sz="1200" b="1" dirty="0">
                          <a:latin typeface="Calibri"/>
                          <a:ea typeface="Calibri"/>
                          <a:cs typeface="Arial"/>
                        </a:rPr>
                        <a:t>قراءة الكلمات السابقة من قبل المعلم ثم الطالب والتدريب على دمج الحروف وقراءة الكلمة كاملة .</a:t>
                      </a:r>
                      <a:endParaRPr lang="en-US" sz="1200" b="1" dirty="0">
                        <a:latin typeface="Calibri"/>
                        <a:ea typeface="Calibri"/>
                        <a:cs typeface="Arial"/>
                      </a:endParaRPr>
                    </a:p>
                    <a:p>
                      <a:pPr algn="r" rtl="1">
                        <a:lnSpc>
                          <a:spcPct val="115000"/>
                        </a:lnSpc>
                        <a:spcAft>
                          <a:spcPts val="0"/>
                        </a:spcAft>
                      </a:pPr>
                      <a:r>
                        <a:rPr lang="ar-SA" sz="1200" b="1" dirty="0">
                          <a:solidFill>
                            <a:srgbClr val="FF0000"/>
                          </a:solidFill>
                          <a:latin typeface="Calibri"/>
                          <a:ea typeface="Calibri"/>
                          <a:cs typeface="Arial"/>
                        </a:rPr>
                        <a:t>الممارسة الموجهة / </a:t>
                      </a:r>
                      <a:r>
                        <a:rPr lang="ar-SA" sz="1200" b="1" dirty="0">
                          <a:latin typeface="Calibri"/>
                          <a:ea typeface="Calibri"/>
                          <a:cs typeface="Arial"/>
                        </a:rPr>
                        <a:t>اختيار كلمات سهلة ومناسبة والتدريب عليها إعادة قراءتها مع المتابعة من قبل المعلم .</a:t>
                      </a:r>
                      <a:endParaRPr lang="en-US" sz="1200" b="1" dirty="0">
                        <a:latin typeface="Calibri"/>
                        <a:ea typeface="Calibri"/>
                        <a:cs typeface="Arial"/>
                      </a:endParaRPr>
                    </a:p>
                    <a:p>
                      <a:pPr algn="r" rtl="1">
                        <a:lnSpc>
                          <a:spcPct val="115000"/>
                        </a:lnSpc>
                        <a:spcAft>
                          <a:spcPts val="0"/>
                        </a:spcAft>
                      </a:pPr>
                      <a:r>
                        <a:rPr lang="ar-SA" sz="1200" b="1" dirty="0">
                          <a:solidFill>
                            <a:srgbClr val="FF0000"/>
                          </a:solidFill>
                          <a:latin typeface="Calibri"/>
                          <a:ea typeface="Calibri"/>
                          <a:cs typeface="Arial"/>
                        </a:rPr>
                        <a:t>الممارسة المستقلة / </a:t>
                      </a:r>
                      <a:r>
                        <a:rPr lang="ar-SA" sz="1200" b="1" dirty="0">
                          <a:latin typeface="Calibri"/>
                          <a:ea typeface="Calibri"/>
                          <a:cs typeface="Arial"/>
                        </a:rPr>
                        <a:t>عرض جميع الكلمات على الطالب وقراءتها </a:t>
                      </a:r>
                      <a:endParaRPr lang="en-US" sz="1200" b="1" dirty="0">
                        <a:latin typeface="Calibri"/>
                        <a:ea typeface="Calibri"/>
                        <a:cs typeface="Arial"/>
                      </a:endParaRPr>
                    </a:p>
                  </a:txBody>
                  <a:tcPr marL="45998" marR="45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الملاحظة</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 سلم تقدير وصفي ) </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اختبار </a:t>
                      </a:r>
                      <a:endParaRPr lang="en-US" sz="1200" b="1">
                        <a:latin typeface="Calibri"/>
                        <a:ea typeface="Calibri"/>
                        <a:cs typeface="Arial"/>
                      </a:endParaRPr>
                    </a:p>
                  </a:txBody>
                  <a:tcPr marL="45998" marR="45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dirty="0">
                          <a:latin typeface="Calibri"/>
                          <a:ea typeface="Calibri"/>
                          <a:cs typeface="Arial"/>
                        </a:rPr>
                        <a:t>معلم</a:t>
                      </a:r>
                      <a:endParaRPr lang="en-US" sz="1200" b="1" dirty="0">
                        <a:latin typeface="Calibri"/>
                        <a:ea typeface="Calibri"/>
                        <a:cs typeface="Arial"/>
                      </a:endParaRPr>
                    </a:p>
                  </a:txBody>
                  <a:tcPr marL="45998" marR="4599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dirty="0">
                          <a:latin typeface="Calibri"/>
                          <a:ea typeface="Calibri"/>
                          <a:cs typeface="Arial"/>
                        </a:rPr>
                        <a:t>لجنة التوجيه والإرشاد</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المشرف التربوي</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ولي الأمر</a:t>
                      </a:r>
                      <a:endParaRPr lang="en-US" sz="1200" b="1" dirty="0">
                        <a:latin typeface="Calibri"/>
                        <a:ea typeface="Calibri"/>
                        <a:cs typeface="Arial"/>
                      </a:endParaRPr>
                    </a:p>
                  </a:txBody>
                  <a:tcPr marL="45998" marR="45998"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r>
            </a:tbl>
          </a:graphicData>
        </a:graphic>
      </p:graphicFrame>
      <p:sp>
        <p:nvSpPr>
          <p:cNvPr id="131073" name="مربع نص 49"/>
          <p:cNvSpPr txBox="1">
            <a:spLocks noChangeArrowheads="1"/>
          </p:cNvSpPr>
          <p:nvPr/>
        </p:nvSpPr>
        <p:spPr bwMode="auto">
          <a:xfrm>
            <a:off x="4000496" y="1643050"/>
            <a:ext cx="2000264" cy="1555750"/>
          </a:xfrm>
          <a:prstGeom prst="rect">
            <a:avLst/>
          </a:prstGeom>
          <a:blipFill dpi="0" rotWithShape="1">
            <a:blip r:embed="rId3"/>
            <a:srcRect/>
            <a:stretch>
              <a:fillRect/>
            </a:stretch>
          </a:blipFill>
          <a:ln w="6350">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مستطيل مستدير الزوايا 16"/>
          <p:cNvSpPr>
            <a:spLocks noChangeArrowheads="1"/>
          </p:cNvSpPr>
          <p:nvPr/>
        </p:nvSpPr>
        <p:spPr bwMode="auto">
          <a:xfrm>
            <a:off x="2071670" y="0"/>
            <a:ext cx="5715040" cy="500066"/>
          </a:xfrm>
          <a:prstGeom prst="roundRect">
            <a:avLst>
              <a:gd name="adj" fmla="val 16667"/>
            </a:avLst>
          </a:prstGeom>
          <a:blipFill>
            <a:blip r:embed="rId2"/>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Arial" pitchFamily="34" charset="0"/>
                <a:cs typeface="Arial" pitchFamily="34" charset="0"/>
              </a:rPr>
              <a:t>تصميم الخطط </a:t>
            </a:r>
            <a:r>
              <a:rPr lang="ar-SA" b="1" dirty="0" smtClean="0">
                <a:latin typeface="Arial" pitchFamily="34" charset="0"/>
                <a:cs typeface="Arial" pitchFamily="34" charset="0"/>
              </a:rPr>
              <a:t>العلاجية لطلاب الصفوف الأولية (الصف الأول الابتدائي)</a:t>
            </a:r>
            <a:endParaRPr kumimoji="0" lang="ar-SA" b="1"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صورة 5" descr="الرؤية.jpg"/>
          <p:cNvPicPr>
            <a:picLocks noChangeAspect="1"/>
          </p:cNvPicPr>
          <p:nvPr/>
        </p:nvPicPr>
        <p:blipFill>
          <a:blip r:embed="rId4"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pu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p:nvPr/>
        </p:nvPicPr>
        <p:blipFill>
          <a:blip r:embed="rId2">
            <a:duotone>
              <a:schemeClr val="accent3">
                <a:shade val="45000"/>
                <a:satMod val="135000"/>
              </a:schemeClr>
              <a:prstClr val="white"/>
            </a:duotone>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1064425" y="357166"/>
            <a:ext cx="8079575" cy="6500834"/>
          </a:xfrm>
          <a:prstGeom prst="rect">
            <a:avLst/>
          </a:prstGeom>
        </p:spPr>
      </p:pic>
      <p:pic>
        <p:nvPicPr>
          <p:cNvPr id="5" name="صورة 4" descr="الرؤية.jpg"/>
          <p:cNvPicPr>
            <a:picLocks noChangeAspect="1"/>
          </p:cNvPicPr>
          <p:nvPr/>
        </p:nvPicPr>
        <p:blipFill>
          <a:blip r:embed="rId3"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071539" y="571480"/>
          <a:ext cx="8072461" cy="6215106"/>
        </p:xfrm>
        <a:graphic>
          <a:graphicData uri="http://schemas.openxmlformats.org/drawingml/2006/table">
            <a:tbl>
              <a:tblPr rtl="1"/>
              <a:tblGrid>
                <a:gridCol w="342623"/>
                <a:gridCol w="759904"/>
                <a:gridCol w="1641925"/>
                <a:gridCol w="2507741"/>
                <a:gridCol w="896489"/>
                <a:gridCol w="779582"/>
                <a:gridCol w="1144197"/>
              </a:tblGrid>
              <a:tr h="568569">
                <a:tc>
                  <a:txBody>
                    <a:bodyPr/>
                    <a:lstStyle/>
                    <a:p>
                      <a:pPr algn="ctr" rtl="1">
                        <a:lnSpc>
                          <a:spcPct val="115000"/>
                        </a:lnSpc>
                        <a:spcAft>
                          <a:spcPts val="0"/>
                        </a:spcAft>
                      </a:pPr>
                      <a:r>
                        <a:rPr lang="ar-SA" sz="1200" dirty="0">
                          <a:latin typeface="Calibri"/>
                          <a:ea typeface="Calibri"/>
                          <a:cs typeface="Arial"/>
                        </a:rPr>
                        <a:t>م</a:t>
                      </a:r>
                      <a:endParaRPr lang="en-US" sz="1200" dirty="0">
                        <a:latin typeface="Calibri"/>
                        <a:ea typeface="Calibri"/>
                        <a:cs typeface="Arial"/>
                      </a:endParaRPr>
                    </a:p>
                  </a:txBody>
                  <a:tcPr marL="47202" marR="47202"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a:latin typeface="Calibri"/>
                          <a:ea typeface="Calibri"/>
                          <a:cs typeface="Arial"/>
                        </a:rPr>
                        <a:t>المشكلة</a:t>
                      </a:r>
                      <a:endParaRPr lang="en-US" sz="1200">
                        <a:latin typeface="Calibri"/>
                        <a:ea typeface="Calibri"/>
                        <a:cs typeface="Arial"/>
                      </a:endParaRPr>
                    </a:p>
                  </a:txBody>
                  <a:tcPr marL="47202" marR="47202"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a:latin typeface="Calibri"/>
                          <a:ea typeface="Calibri"/>
                          <a:cs typeface="Arial"/>
                        </a:rPr>
                        <a:t>الوصف والتفسير</a:t>
                      </a:r>
                      <a:endParaRPr lang="en-US" sz="120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a:latin typeface="Calibri"/>
                          <a:ea typeface="Calibri"/>
                          <a:cs typeface="Arial"/>
                        </a:rPr>
                        <a:t>الطريقة العلاجية المقترحة</a:t>
                      </a:r>
                      <a:endParaRPr lang="en-US" sz="120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a:latin typeface="Calibri"/>
                          <a:ea typeface="Calibri"/>
                          <a:cs typeface="Arial"/>
                        </a:rPr>
                        <a:t>الأداة المستخدمة</a:t>
                      </a:r>
                      <a:endParaRPr lang="en-US" sz="120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a:latin typeface="Calibri"/>
                          <a:ea typeface="Calibri"/>
                          <a:cs typeface="Arial"/>
                        </a:rPr>
                        <a:t>مسؤول التنفيذ</a:t>
                      </a:r>
                      <a:endParaRPr lang="en-US" sz="120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dirty="0">
                          <a:latin typeface="Calibri"/>
                          <a:ea typeface="Calibri"/>
                          <a:cs typeface="Arial"/>
                        </a:rPr>
                        <a:t>الجهة المساندة</a:t>
                      </a:r>
                      <a:endParaRPr lang="en-US" sz="1200" dirty="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r>
              <a:tr h="2457027">
                <a:tc>
                  <a:txBody>
                    <a:bodyPr/>
                    <a:lstStyle/>
                    <a:p>
                      <a:pPr algn="ctr" rtl="1">
                        <a:lnSpc>
                          <a:spcPct val="115000"/>
                        </a:lnSpc>
                        <a:spcAft>
                          <a:spcPts val="0"/>
                        </a:spcAft>
                      </a:pPr>
                      <a:r>
                        <a:rPr lang="ar-SA" sz="1200" dirty="0">
                          <a:latin typeface="Calibri"/>
                          <a:ea typeface="Calibri"/>
                          <a:cs typeface="Arial"/>
                        </a:rPr>
                        <a:t>3</a:t>
                      </a:r>
                      <a:endParaRPr lang="en-US" sz="1200" dirty="0">
                        <a:latin typeface="Calibri"/>
                        <a:ea typeface="Calibri"/>
                        <a:cs typeface="Arial"/>
                      </a:endParaRPr>
                    </a:p>
                  </a:txBody>
                  <a:tcPr marL="47202" marR="47202"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رسم الحروف بحركاتها المختلفة</a:t>
                      </a:r>
                      <a:endParaRPr lang="en-US" sz="1200">
                        <a:latin typeface="Calibri"/>
                        <a:ea typeface="Calibri"/>
                        <a:cs typeface="Arial"/>
                      </a:endParaRPr>
                    </a:p>
                  </a:txBody>
                  <a:tcPr marL="47202" marR="47202"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عدم القدرة الطالب على تصور رسم الحروف ذهنيا وتحويل الصورة إلى صورة مكتوبة ومراعاة التناسب والتناسق أثناء رسم الحرف</a:t>
                      </a:r>
                      <a:endParaRPr lang="en-US" sz="120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solidFill>
                            <a:srgbClr val="FF0000"/>
                          </a:solidFill>
                          <a:latin typeface="Calibri"/>
                          <a:ea typeface="Calibri"/>
                          <a:cs typeface="Arial"/>
                        </a:rPr>
                        <a:t>التقديم</a:t>
                      </a:r>
                      <a:r>
                        <a:rPr lang="ar-SA" sz="1200" b="1">
                          <a:latin typeface="Calibri"/>
                          <a:ea typeface="Calibri"/>
                          <a:cs typeface="Arial"/>
                        </a:rPr>
                        <a:t> * عرض الحرف مجسم أو مكبر في بطاقات</a:t>
                      </a:r>
                      <a:endParaRPr lang="en-US" sz="1200">
                        <a:latin typeface="Calibri"/>
                        <a:ea typeface="Calibri"/>
                        <a:cs typeface="Arial"/>
                      </a:endParaRPr>
                    </a:p>
                    <a:p>
                      <a:pPr algn="ctr" rtl="1">
                        <a:lnSpc>
                          <a:spcPct val="115000"/>
                        </a:lnSpc>
                        <a:spcAft>
                          <a:spcPts val="0"/>
                        </a:spcAft>
                      </a:pPr>
                      <a:r>
                        <a:rPr lang="ar-SA" sz="1200" b="1">
                          <a:latin typeface="Calibri"/>
                          <a:ea typeface="Calibri"/>
                          <a:cs typeface="Arial"/>
                        </a:rPr>
                        <a:t>*كتابة الحرف أمام الطالب باستخدام الأسهم</a:t>
                      </a:r>
                      <a:endParaRPr lang="en-US" sz="1200">
                        <a:latin typeface="Calibri"/>
                        <a:ea typeface="Calibri"/>
                        <a:cs typeface="Arial"/>
                      </a:endParaRPr>
                    </a:p>
                    <a:p>
                      <a:pPr algn="ctr" rtl="1">
                        <a:lnSpc>
                          <a:spcPct val="115000"/>
                        </a:lnSpc>
                        <a:spcAft>
                          <a:spcPts val="0"/>
                        </a:spcAft>
                      </a:pPr>
                      <a:r>
                        <a:rPr lang="ar-SA" sz="1200" b="1">
                          <a:solidFill>
                            <a:srgbClr val="FF0000"/>
                          </a:solidFill>
                          <a:latin typeface="Calibri"/>
                          <a:ea typeface="Calibri"/>
                          <a:cs typeface="Arial"/>
                        </a:rPr>
                        <a:t>التوضيح</a:t>
                      </a:r>
                      <a:r>
                        <a:rPr lang="ar-SA" sz="1200" b="1">
                          <a:latin typeface="Calibri"/>
                          <a:ea typeface="Calibri"/>
                          <a:cs typeface="Arial"/>
                        </a:rPr>
                        <a:t> *تحديد نقطة البدء وما يكتب على السطر وما ينزل منه</a:t>
                      </a:r>
                      <a:endParaRPr lang="en-US" sz="1200">
                        <a:latin typeface="Calibri"/>
                        <a:ea typeface="Calibri"/>
                        <a:cs typeface="Arial"/>
                      </a:endParaRPr>
                    </a:p>
                    <a:p>
                      <a:pPr algn="ctr" rtl="1">
                        <a:lnSpc>
                          <a:spcPct val="115000"/>
                        </a:lnSpc>
                        <a:spcAft>
                          <a:spcPts val="0"/>
                        </a:spcAft>
                      </a:pPr>
                      <a:r>
                        <a:rPr lang="ar-SA" sz="1200" b="1">
                          <a:latin typeface="Calibri"/>
                          <a:ea typeface="Calibri"/>
                          <a:cs typeface="Arial"/>
                        </a:rPr>
                        <a:t>ا</a:t>
                      </a:r>
                      <a:r>
                        <a:rPr lang="ar-SA" sz="1200" b="1">
                          <a:solidFill>
                            <a:srgbClr val="FF0000"/>
                          </a:solidFill>
                          <a:latin typeface="Calibri"/>
                          <a:ea typeface="Calibri"/>
                          <a:cs typeface="Arial"/>
                        </a:rPr>
                        <a:t>لمراجعة</a:t>
                      </a:r>
                      <a:r>
                        <a:rPr lang="ar-SA" sz="1200" b="1">
                          <a:latin typeface="Calibri"/>
                          <a:ea typeface="Calibri"/>
                          <a:cs typeface="Arial"/>
                        </a:rPr>
                        <a:t> *التدريب على رسم الحرف في الهواء</a:t>
                      </a:r>
                      <a:endParaRPr lang="en-US" sz="1200">
                        <a:latin typeface="Calibri"/>
                        <a:ea typeface="Calibri"/>
                        <a:cs typeface="Arial"/>
                      </a:endParaRPr>
                    </a:p>
                    <a:p>
                      <a:pPr algn="ctr" rtl="1">
                        <a:lnSpc>
                          <a:spcPct val="115000"/>
                        </a:lnSpc>
                        <a:spcAft>
                          <a:spcPts val="0"/>
                        </a:spcAft>
                      </a:pPr>
                      <a:r>
                        <a:rPr lang="ar-SA" sz="1200" b="1">
                          <a:latin typeface="Calibri"/>
                          <a:ea typeface="Calibri"/>
                          <a:cs typeface="Arial"/>
                        </a:rPr>
                        <a:t>*كتابته على الرمل عدة مرات</a:t>
                      </a:r>
                      <a:endParaRPr lang="en-US" sz="1200">
                        <a:latin typeface="Calibri"/>
                        <a:ea typeface="Calibri"/>
                        <a:cs typeface="Arial"/>
                      </a:endParaRPr>
                    </a:p>
                    <a:p>
                      <a:pPr algn="ctr" rtl="1">
                        <a:lnSpc>
                          <a:spcPct val="115000"/>
                        </a:lnSpc>
                        <a:spcAft>
                          <a:spcPts val="0"/>
                        </a:spcAft>
                      </a:pPr>
                      <a:r>
                        <a:rPr lang="ar-SA" sz="1200" b="1">
                          <a:latin typeface="Calibri"/>
                          <a:ea typeface="Calibri"/>
                          <a:cs typeface="Arial"/>
                        </a:rPr>
                        <a:t>*تكوين الحرف باستخدام الصلصال والخيوط</a:t>
                      </a:r>
                      <a:endParaRPr lang="en-US" sz="1200">
                        <a:latin typeface="Calibri"/>
                        <a:ea typeface="Calibri"/>
                        <a:cs typeface="Arial"/>
                      </a:endParaRPr>
                    </a:p>
                    <a:p>
                      <a:pPr algn="ctr" rtl="1">
                        <a:lnSpc>
                          <a:spcPct val="115000"/>
                        </a:lnSpc>
                        <a:spcAft>
                          <a:spcPts val="0"/>
                        </a:spcAft>
                      </a:pPr>
                      <a:r>
                        <a:rPr lang="ar-SA" sz="1200" b="1">
                          <a:latin typeface="Calibri"/>
                          <a:ea typeface="Calibri"/>
                          <a:cs typeface="Arial"/>
                        </a:rPr>
                        <a:t>الممارسة الموجهة *كتابة الحرف على الخط الباهت وأثناء التدريب يوضح الطالب طريقة رسمه بناء على توجيهات المعلم .</a:t>
                      </a:r>
                      <a:endParaRPr lang="en-US" sz="1200">
                        <a:latin typeface="Calibri"/>
                        <a:ea typeface="Calibri"/>
                        <a:cs typeface="Arial"/>
                      </a:endParaRPr>
                    </a:p>
                    <a:p>
                      <a:pPr algn="ctr" rtl="1">
                        <a:lnSpc>
                          <a:spcPct val="115000"/>
                        </a:lnSpc>
                        <a:spcAft>
                          <a:spcPts val="0"/>
                        </a:spcAft>
                      </a:pPr>
                      <a:r>
                        <a:rPr lang="ar-SA" sz="1200" b="1">
                          <a:latin typeface="Calibri"/>
                          <a:ea typeface="Calibri"/>
                          <a:cs typeface="Arial"/>
                        </a:rPr>
                        <a:t>الممارسة المستقلة *توضيح طريقة رسمه ثم كتابته</a:t>
                      </a:r>
                      <a:endParaRPr lang="en-US" sz="120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-المناقشة</a:t>
                      </a:r>
                      <a:endParaRPr lang="en-US" sz="1200">
                        <a:latin typeface="Calibri"/>
                        <a:ea typeface="Calibri"/>
                        <a:cs typeface="Arial"/>
                      </a:endParaRPr>
                    </a:p>
                    <a:p>
                      <a:pPr algn="ctr" rtl="1">
                        <a:lnSpc>
                          <a:spcPct val="115000"/>
                        </a:lnSpc>
                        <a:spcAft>
                          <a:spcPts val="0"/>
                        </a:spcAft>
                      </a:pPr>
                      <a:r>
                        <a:rPr lang="ar-SA" sz="1200" b="1">
                          <a:latin typeface="Calibri"/>
                          <a:ea typeface="Calibri"/>
                          <a:cs typeface="Arial"/>
                        </a:rPr>
                        <a:t>-الاختبار</a:t>
                      </a:r>
                      <a:endParaRPr lang="en-US" sz="1200">
                        <a:latin typeface="Calibri"/>
                        <a:ea typeface="Calibri"/>
                        <a:cs typeface="Arial"/>
                      </a:endParaRPr>
                    </a:p>
                    <a:p>
                      <a:pPr algn="ctr" rtl="1">
                        <a:lnSpc>
                          <a:spcPct val="115000"/>
                        </a:lnSpc>
                        <a:spcAft>
                          <a:spcPts val="0"/>
                        </a:spcAft>
                      </a:pPr>
                      <a:r>
                        <a:rPr lang="ar-SA" sz="1200" b="1">
                          <a:latin typeface="Calibri"/>
                          <a:ea typeface="Calibri"/>
                          <a:cs typeface="Arial"/>
                        </a:rPr>
                        <a:t>-سلالم التقدير</a:t>
                      </a:r>
                      <a:endParaRPr lang="en-US" sz="1200">
                        <a:latin typeface="Calibri"/>
                        <a:ea typeface="Calibri"/>
                        <a:cs typeface="Arial"/>
                      </a:endParaRPr>
                    </a:p>
                    <a:p>
                      <a:pPr algn="ctr" rtl="1">
                        <a:lnSpc>
                          <a:spcPct val="115000"/>
                        </a:lnSpc>
                        <a:spcAft>
                          <a:spcPts val="0"/>
                        </a:spcAft>
                      </a:pPr>
                      <a:r>
                        <a:rPr lang="ar-SA" sz="1200" b="1">
                          <a:latin typeface="Calibri"/>
                          <a:ea typeface="Calibri"/>
                          <a:cs typeface="Arial"/>
                        </a:rPr>
                        <a:t>-الملاحظة</a:t>
                      </a:r>
                      <a:endParaRPr lang="en-US" sz="1200">
                        <a:latin typeface="Calibri"/>
                        <a:ea typeface="Calibri"/>
                        <a:cs typeface="Arial"/>
                      </a:endParaRPr>
                    </a:p>
                    <a:p>
                      <a:pPr algn="ctr" rtl="1">
                        <a:lnSpc>
                          <a:spcPct val="115000"/>
                        </a:lnSpc>
                        <a:spcAft>
                          <a:spcPts val="0"/>
                        </a:spcAft>
                      </a:pPr>
                      <a:r>
                        <a:rPr lang="ar-SA" sz="1200" b="1">
                          <a:latin typeface="Calibri"/>
                          <a:ea typeface="Calibri"/>
                          <a:cs typeface="Arial"/>
                        </a:rPr>
                        <a:t>قائمة الشطب</a:t>
                      </a:r>
                      <a:endParaRPr lang="en-US" sz="1200">
                        <a:latin typeface="Calibri"/>
                        <a:ea typeface="Calibri"/>
                        <a:cs typeface="Arial"/>
                      </a:endParaRPr>
                    </a:p>
                    <a:p>
                      <a:pPr algn="ctr" rtl="1">
                        <a:lnSpc>
                          <a:spcPct val="115000"/>
                        </a:lnSpc>
                        <a:spcAft>
                          <a:spcPts val="0"/>
                        </a:spcAft>
                      </a:pPr>
                      <a:r>
                        <a:rPr lang="ar-SA" sz="1200" b="1">
                          <a:latin typeface="Calibri"/>
                          <a:ea typeface="Calibri"/>
                          <a:cs typeface="Arial"/>
                        </a:rPr>
                        <a:t>-التقنيات الحديثة</a:t>
                      </a:r>
                      <a:endParaRPr lang="en-US" sz="1200">
                        <a:latin typeface="Calibri"/>
                        <a:ea typeface="Calibri"/>
                        <a:cs typeface="Arial"/>
                      </a:endParaRPr>
                    </a:p>
                    <a:p>
                      <a:pPr algn="ctr" rtl="1">
                        <a:lnSpc>
                          <a:spcPct val="115000"/>
                        </a:lnSpc>
                        <a:spcAft>
                          <a:spcPts val="0"/>
                        </a:spcAft>
                      </a:pPr>
                      <a:r>
                        <a:rPr lang="ar-SA" sz="1200" b="1">
                          <a:latin typeface="Calibri"/>
                          <a:ea typeface="Calibri"/>
                          <a:cs typeface="Arial"/>
                        </a:rPr>
                        <a:t>-كتاب لغتي</a:t>
                      </a:r>
                      <a:endParaRPr lang="en-US" sz="1200">
                        <a:latin typeface="Calibri"/>
                        <a:ea typeface="Calibri"/>
                        <a:cs typeface="Arial"/>
                      </a:endParaRPr>
                    </a:p>
                    <a:p>
                      <a:pPr algn="ctr" rtl="1">
                        <a:lnSpc>
                          <a:spcPct val="115000"/>
                        </a:lnSpc>
                        <a:spcAft>
                          <a:spcPts val="0"/>
                        </a:spcAft>
                      </a:pPr>
                      <a:r>
                        <a:rPr lang="ar-SA" sz="1200" b="1">
                          <a:latin typeface="Calibri"/>
                          <a:ea typeface="Calibri"/>
                          <a:cs typeface="Arial"/>
                        </a:rPr>
                        <a:t>-البطاقات</a:t>
                      </a:r>
                      <a:endParaRPr lang="en-US" sz="120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المعلم/ـة</a:t>
                      </a:r>
                      <a:endParaRPr lang="en-US" sz="120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إدارة الإشراف</a:t>
                      </a:r>
                      <a:endParaRPr lang="en-US" sz="1200">
                        <a:latin typeface="Calibri"/>
                        <a:ea typeface="Calibri"/>
                        <a:cs typeface="Arial"/>
                      </a:endParaRPr>
                    </a:p>
                    <a:p>
                      <a:pPr algn="ctr" rtl="1">
                        <a:lnSpc>
                          <a:spcPct val="115000"/>
                        </a:lnSpc>
                        <a:spcAft>
                          <a:spcPts val="0"/>
                        </a:spcAft>
                      </a:pPr>
                      <a:r>
                        <a:rPr lang="ar-SA" sz="1200" b="1">
                          <a:latin typeface="Calibri"/>
                          <a:ea typeface="Calibri"/>
                          <a:cs typeface="Arial"/>
                        </a:rPr>
                        <a:t>-مكتب التعليم0</a:t>
                      </a:r>
                      <a:endParaRPr lang="en-US" sz="1200">
                        <a:latin typeface="Calibri"/>
                        <a:ea typeface="Calibri"/>
                        <a:cs typeface="Arial"/>
                      </a:endParaRPr>
                    </a:p>
                    <a:p>
                      <a:pPr algn="ctr" rtl="1">
                        <a:lnSpc>
                          <a:spcPct val="115000"/>
                        </a:lnSpc>
                        <a:spcAft>
                          <a:spcPts val="0"/>
                        </a:spcAft>
                      </a:pPr>
                      <a:r>
                        <a:rPr lang="ar-SA" sz="1200" b="1">
                          <a:latin typeface="Calibri"/>
                          <a:ea typeface="Calibri"/>
                          <a:cs typeface="Arial"/>
                        </a:rPr>
                        <a:t>لجنة التوجيه والإرشاد</a:t>
                      </a:r>
                      <a:endParaRPr lang="en-US" sz="1200">
                        <a:latin typeface="Calibri"/>
                        <a:ea typeface="Calibri"/>
                        <a:cs typeface="Arial"/>
                      </a:endParaRPr>
                    </a:p>
                    <a:p>
                      <a:pPr algn="ctr" rtl="1">
                        <a:lnSpc>
                          <a:spcPct val="115000"/>
                        </a:lnSpc>
                        <a:spcAft>
                          <a:spcPts val="0"/>
                        </a:spcAft>
                      </a:pPr>
                      <a:r>
                        <a:rPr lang="ar-SA" sz="1200" b="1">
                          <a:latin typeface="Calibri"/>
                          <a:ea typeface="Calibri"/>
                          <a:cs typeface="Arial"/>
                        </a:rPr>
                        <a:t>ولي أمر التلميذ/ة</a:t>
                      </a:r>
                      <a:endParaRPr lang="en-US" sz="120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6006">
                <a:tc>
                  <a:txBody>
                    <a:bodyPr/>
                    <a:lstStyle/>
                    <a:p>
                      <a:pPr algn="ctr" rtl="1">
                        <a:lnSpc>
                          <a:spcPct val="115000"/>
                        </a:lnSpc>
                        <a:spcAft>
                          <a:spcPts val="0"/>
                        </a:spcAft>
                      </a:pPr>
                      <a:r>
                        <a:rPr lang="ar-SA" sz="1200" dirty="0">
                          <a:latin typeface="Calibri"/>
                          <a:ea typeface="Calibri"/>
                          <a:cs typeface="Arial"/>
                        </a:rPr>
                        <a:t>4</a:t>
                      </a:r>
                      <a:endParaRPr lang="en-US" sz="1200" dirty="0">
                        <a:latin typeface="Calibri"/>
                        <a:ea typeface="Calibri"/>
                        <a:cs typeface="Arial"/>
                      </a:endParaRPr>
                    </a:p>
                  </a:txBody>
                  <a:tcPr marL="47202" marR="47202"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رسم الحروف بأشكالها المختلفة</a:t>
                      </a:r>
                      <a:endParaRPr lang="en-US" sz="1200">
                        <a:latin typeface="Calibri"/>
                        <a:ea typeface="Calibri"/>
                        <a:cs typeface="Arial"/>
                      </a:endParaRPr>
                    </a:p>
                  </a:txBody>
                  <a:tcPr marL="47202" marR="47202"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dirty="0">
                          <a:latin typeface="Calibri"/>
                          <a:ea typeface="Calibri"/>
                          <a:cs typeface="Arial"/>
                        </a:rPr>
                        <a:t>عدم القدرة على رسم أشكال الحروف ( في بدء الكلمة في وسطها في آخر الكلمة , تمييز الحروف التي تتصل والحروف التي لا تتصل) ومراعاة التناسب والتناسق أثناء رسم الحرف</a:t>
                      </a:r>
                      <a:endParaRPr lang="en-US" sz="1200" dirty="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dirty="0">
                          <a:solidFill>
                            <a:srgbClr val="FF0000"/>
                          </a:solidFill>
                          <a:latin typeface="Calibri"/>
                          <a:ea typeface="Calibri"/>
                          <a:cs typeface="Arial"/>
                        </a:rPr>
                        <a:t>التقديم </a:t>
                      </a:r>
                      <a:r>
                        <a:rPr lang="ar-SA" sz="1200" b="1" dirty="0">
                          <a:latin typeface="Calibri"/>
                          <a:ea typeface="Calibri"/>
                          <a:cs typeface="Arial"/>
                        </a:rPr>
                        <a:t>*كتابة الحرف بأشكاله المختلفة مع توضيح صوته وخصائصه في الاتصال من عدمه ويكون التكرار من قبل الطالب لصوت الحرف</a:t>
                      </a:r>
                      <a:endParaRPr lang="en-US" sz="1200" dirty="0">
                        <a:latin typeface="Calibri"/>
                        <a:ea typeface="Calibri"/>
                        <a:cs typeface="Arial"/>
                      </a:endParaRPr>
                    </a:p>
                    <a:p>
                      <a:pPr algn="ctr" rtl="1">
                        <a:lnSpc>
                          <a:spcPct val="115000"/>
                        </a:lnSpc>
                        <a:spcAft>
                          <a:spcPts val="0"/>
                        </a:spcAft>
                      </a:pPr>
                      <a:r>
                        <a:rPr lang="ar-SA" sz="1200" b="1" dirty="0">
                          <a:solidFill>
                            <a:srgbClr val="FF0000"/>
                          </a:solidFill>
                          <a:latin typeface="Calibri"/>
                          <a:ea typeface="Calibri"/>
                          <a:cs typeface="Arial"/>
                        </a:rPr>
                        <a:t>التوضيح </a:t>
                      </a:r>
                      <a:r>
                        <a:rPr lang="ar-SA" sz="1200" b="1" dirty="0">
                          <a:latin typeface="Calibri"/>
                          <a:ea typeface="Calibri"/>
                          <a:cs typeface="Arial"/>
                        </a:rPr>
                        <a:t>* كتابة أشكال الحرف بخط واضح وتحديد خصائصه</a:t>
                      </a:r>
                      <a:endParaRPr lang="en-US" sz="1200" dirty="0">
                        <a:latin typeface="Calibri"/>
                        <a:ea typeface="Calibri"/>
                        <a:cs typeface="Arial"/>
                      </a:endParaRPr>
                    </a:p>
                    <a:p>
                      <a:pPr algn="ctr" rtl="1">
                        <a:lnSpc>
                          <a:spcPct val="115000"/>
                        </a:lnSpc>
                        <a:spcAft>
                          <a:spcPts val="0"/>
                        </a:spcAft>
                      </a:pPr>
                      <a:r>
                        <a:rPr lang="ar-SA" sz="1200" b="1" dirty="0">
                          <a:solidFill>
                            <a:srgbClr val="FF0000"/>
                          </a:solidFill>
                          <a:latin typeface="Calibri"/>
                          <a:ea typeface="Calibri"/>
                          <a:cs typeface="Arial"/>
                        </a:rPr>
                        <a:t>المراجعة </a:t>
                      </a:r>
                      <a:r>
                        <a:rPr lang="ar-SA" sz="1200" b="1" dirty="0">
                          <a:latin typeface="Calibri"/>
                          <a:ea typeface="Calibri"/>
                          <a:cs typeface="Arial"/>
                        </a:rPr>
                        <a:t>*التدريب على رسم الحرف في الهواء وتحديد خصائصه وموضعه</a:t>
                      </a:r>
                      <a:endParaRPr lang="en-US" sz="1200" dirty="0">
                        <a:latin typeface="Calibri"/>
                        <a:ea typeface="Calibri"/>
                        <a:cs typeface="Arial"/>
                      </a:endParaRPr>
                    </a:p>
                    <a:p>
                      <a:pPr algn="ctr" rtl="1">
                        <a:lnSpc>
                          <a:spcPct val="115000"/>
                        </a:lnSpc>
                        <a:spcAft>
                          <a:spcPts val="0"/>
                        </a:spcAft>
                      </a:pPr>
                      <a:r>
                        <a:rPr lang="ar-SA" sz="1200" b="1" dirty="0">
                          <a:latin typeface="Calibri"/>
                          <a:ea typeface="Calibri"/>
                          <a:cs typeface="Arial"/>
                        </a:rPr>
                        <a:t>*كتابته على الرمل عدة مرات</a:t>
                      </a:r>
                      <a:endParaRPr lang="en-US" sz="1200" dirty="0">
                        <a:latin typeface="Calibri"/>
                        <a:ea typeface="Calibri"/>
                        <a:cs typeface="Arial"/>
                      </a:endParaRPr>
                    </a:p>
                    <a:p>
                      <a:pPr algn="ctr" rtl="1">
                        <a:lnSpc>
                          <a:spcPct val="115000"/>
                        </a:lnSpc>
                        <a:spcAft>
                          <a:spcPts val="0"/>
                        </a:spcAft>
                      </a:pPr>
                      <a:r>
                        <a:rPr lang="ar-SA" sz="1200" b="1" dirty="0">
                          <a:latin typeface="Calibri"/>
                          <a:ea typeface="Calibri"/>
                          <a:cs typeface="Arial"/>
                        </a:rPr>
                        <a:t>الممارسة الموجهة *كتابة الحرف على الخط الباهت وأثناء التدريب يُوضح الطالب طريقة رسمه وموضعه بناء على توجيهات المعلم .</a:t>
                      </a:r>
                      <a:endParaRPr lang="en-US" sz="1200" dirty="0">
                        <a:latin typeface="Calibri"/>
                        <a:ea typeface="Calibri"/>
                        <a:cs typeface="Arial"/>
                      </a:endParaRPr>
                    </a:p>
                    <a:p>
                      <a:pPr algn="ctr" rtl="1">
                        <a:lnSpc>
                          <a:spcPct val="115000"/>
                        </a:lnSpc>
                        <a:spcAft>
                          <a:spcPts val="0"/>
                        </a:spcAft>
                      </a:pPr>
                      <a:r>
                        <a:rPr lang="ar-SA" sz="1200" b="1" dirty="0">
                          <a:latin typeface="Calibri"/>
                          <a:ea typeface="Calibri"/>
                          <a:cs typeface="Arial"/>
                        </a:rPr>
                        <a:t>الممارسة المستقلة * رسمه بأشكاله المتعددة مع ذكر صوت الحرف</a:t>
                      </a:r>
                      <a:endParaRPr lang="en-US" sz="1200" dirty="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-المناقشة</a:t>
                      </a:r>
                      <a:endParaRPr lang="en-US" sz="1200">
                        <a:latin typeface="Calibri"/>
                        <a:ea typeface="Calibri"/>
                        <a:cs typeface="Arial"/>
                      </a:endParaRPr>
                    </a:p>
                    <a:p>
                      <a:pPr algn="ctr" rtl="1">
                        <a:lnSpc>
                          <a:spcPct val="115000"/>
                        </a:lnSpc>
                        <a:spcAft>
                          <a:spcPts val="0"/>
                        </a:spcAft>
                      </a:pPr>
                      <a:r>
                        <a:rPr lang="ar-SA" sz="1200" b="1">
                          <a:latin typeface="Calibri"/>
                          <a:ea typeface="Calibri"/>
                          <a:cs typeface="Arial"/>
                        </a:rPr>
                        <a:t>-الاختبار</a:t>
                      </a:r>
                      <a:endParaRPr lang="en-US" sz="1200">
                        <a:latin typeface="Calibri"/>
                        <a:ea typeface="Calibri"/>
                        <a:cs typeface="Arial"/>
                      </a:endParaRPr>
                    </a:p>
                    <a:p>
                      <a:pPr algn="ctr" rtl="1">
                        <a:lnSpc>
                          <a:spcPct val="115000"/>
                        </a:lnSpc>
                        <a:spcAft>
                          <a:spcPts val="0"/>
                        </a:spcAft>
                      </a:pPr>
                      <a:r>
                        <a:rPr lang="ar-SA" sz="1200" b="1">
                          <a:latin typeface="Calibri"/>
                          <a:ea typeface="Calibri"/>
                          <a:cs typeface="Arial"/>
                        </a:rPr>
                        <a:t>-سلالم التقدير</a:t>
                      </a:r>
                      <a:endParaRPr lang="en-US" sz="1200">
                        <a:latin typeface="Calibri"/>
                        <a:ea typeface="Calibri"/>
                        <a:cs typeface="Arial"/>
                      </a:endParaRPr>
                    </a:p>
                    <a:p>
                      <a:pPr algn="ctr" rtl="1">
                        <a:lnSpc>
                          <a:spcPct val="115000"/>
                        </a:lnSpc>
                        <a:spcAft>
                          <a:spcPts val="0"/>
                        </a:spcAft>
                      </a:pPr>
                      <a:r>
                        <a:rPr lang="ar-SA" sz="1200" b="1">
                          <a:latin typeface="Calibri"/>
                          <a:ea typeface="Calibri"/>
                          <a:cs typeface="Arial"/>
                        </a:rPr>
                        <a:t>-الملاحظة</a:t>
                      </a:r>
                      <a:endParaRPr lang="en-US" sz="1200">
                        <a:latin typeface="Calibri"/>
                        <a:ea typeface="Calibri"/>
                        <a:cs typeface="Arial"/>
                      </a:endParaRPr>
                    </a:p>
                    <a:p>
                      <a:pPr algn="ctr" rtl="1">
                        <a:lnSpc>
                          <a:spcPct val="115000"/>
                        </a:lnSpc>
                        <a:spcAft>
                          <a:spcPts val="0"/>
                        </a:spcAft>
                      </a:pPr>
                      <a:r>
                        <a:rPr lang="ar-SA" sz="1200" b="1">
                          <a:latin typeface="Calibri"/>
                          <a:ea typeface="Calibri"/>
                          <a:cs typeface="Arial"/>
                        </a:rPr>
                        <a:t>قائمة الشطب</a:t>
                      </a:r>
                      <a:endParaRPr lang="en-US" sz="1200">
                        <a:latin typeface="Calibri"/>
                        <a:ea typeface="Calibri"/>
                        <a:cs typeface="Arial"/>
                      </a:endParaRPr>
                    </a:p>
                    <a:p>
                      <a:pPr algn="ctr" rtl="1">
                        <a:lnSpc>
                          <a:spcPct val="115000"/>
                        </a:lnSpc>
                        <a:spcAft>
                          <a:spcPts val="0"/>
                        </a:spcAft>
                      </a:pPr>
                      <a:r>
                        <a:rPr lang="ar-SA" sz="1200" b="1">
                          <a:latin typeface="Calibri"/>
                          <a:ea typeface="Calibri"/>
                          <a:cs typeface="Arial"/>
                        </a:rPr>
                        <a:t>-التقنيات الحديثة</a:t>
                      </a:r>
                      <a:endParaRPr lang="en-US" sz="1200">
                        <a:latin typeface="Calibri"/>
                        <a:ea typeface="Calibri"/>
                        <a:cs typeface="Arial"/>
                      </a:endParaRPr>
                    </a:p>
                    <a:p>
                      <a:pPr algn="ctr" rtl="1">
                        <a:lnSpc>
                          <a:spcPct val="115000"/>
                        </a:lnSpc>
                        <a:spcAft>
                          <a:spcPts val="0"/>
                        </a:spcAft>
                      </a:pPr>
                      <a:r>
                        <a:rPr lang="ar-SA" sz="1200" b="1">
                          <a:latin typeface="Calibri"/>
                          <a:ea typeface="Calibri"/>
                          <a:cs typeface="Arial"/>
                        </a:rPr>
                        <a:t>-كتاب لغتي</a:t>
                      </a:r>
                      <a:endParaRPr lang="en-US" sz="1200">
                        <a:latin typeface="Calibri"/>
                        <a:ea typeface="Calibri"/>
                        <a:cs typeface="Arial"/>
                      </a:endParaRPr>
                    </a:p>
                    <a:p>
                      <a:pPr algn="ctr" rtl="1">
                        <a:lnSpc>
                          <a:spcPct val="115000"/>
                        </a:lnSpc>
                        <a:spcAft>
                          <a:spcPts val="0"/>
                        </a:spcAft>
                      </a:pPr>
                      <a:r>
                        <a:rPr lang="ar-SA" sz="1200" b="1">
                          <a:latin typeface="Calibri"/>
                          <a:ea typeface="Calibri"/>
                          <a:cs typeface="Arial"/>
                        </a:rPr>
                        <a:t>-البطاقات</a:t>
                      </a:r>
                      <a:endParaRPr lang="en-US" sz="120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المعلم/ـة</a:t>
                      </a:r>
                      <a:endParaRPr lang="en-US" sz="120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dirty="0">
                          <a:latin typeface="Calibri"/>
                          <a:ea typeface="Calibri"/>
                          <a:cs typeface="Arial"/>
                        </a:rPr>
                        <a:t>إدارة الإشراف</a:t>
                      </a:r>
                      <a:endParaRPr lang="en-US" sz="1200" dirty="0">
                        <a:latin typeface="Calibri"/>
                        <a:ea typeface="Calibri"/>
                        <a:cs typeface="Arial"/>
                      </a:endParaRPr>
                    </a:p>
                    <a:p>
                      <a:pPr algn="ctr" rtl="1">
                        <a:lnSpc>
                          <a:spcPct val="115000"/>
                        </a:lnSpc>
                        <a:spcAft>
                          <a:spcPts val="0"/>
                        </a:spcAft>
                      </a:pPr>
                      <a:r>
                        <a:rPr lang="ar-SA" sz="1200" b="1" dirty="0">
                          <a:latin typeface="Calibri"/>
                          <a:ea typeface="Calibri"/>
                          <a:cs typeface="Arial"/>
                        </a:rPr>
                        <a:t>-مكتب التعليم0</a:t>
                      </a:r>
                      <a:endParaRPr lang="en-US" sz="1200" dirty="0">
                        <a:latin typeface="Calibri"/>
                        <a:ea typeface="Calibri"/>
                        <a:cs typeface="Arial"/>
                      </a:endParaRPr>
                    </a:p>
                    <a:p>
                      <a:pPr algn="ctr" rtl="1">
                        <a:lnSpc>
                          <a:spcPct val="115000"/>
                        </a:lnSpc>
                        <a:spcAft>
                          <a:spcPts val="0"/>
                        </a:spcAft>
                      </a:pPr>
                      <a:r>
                        <a:rPr lang="ar-SA" sz="1200" b="1" dirty="0">
                          <a:latin typeface="Calibri"/>
                          <a:ea typeface="Calibri"/>
                          <a:cs typeface="Arial"/>
                        </a:rPr>
                        <a:t>لجنة التوجيه والإرشاد</a:t>
                      </a:r>
                      <a:endParaRPr lang="en-US" sz="1200" dirty="0">
                        <a:latin typeface="Calibri"/>
                        <a:ea typeface="Calibri"/>
                        <a:cs typeface="Arial"/>
                      </a:endParaRPr>
                    </a:p>
                    <a:p>
                      <a:pPr algn="ctr" rtl="1">
                        <a:lnSpc>
                          <a:spcPct val="115000"/>
                        </a:lnSpc>
                        <a:spcAft>
                          <a:spcPts val="0"/>
                        </a:spcAft>
                      </a:pPr>
                      <a:r>
                        <a:rPr lang="ar-SA" sz="1200" b="1" dirty="0">
                          <a:latin typeface="Calibri"/>
                          <a:ea typeface="Calibri"/>
                          <a:cs typeface="Arial"/>
                        </a:rPr>
                        <a:t>ولي أمر التلميذ/ة</a:t>
                      </a:r>
                      <a:endParaRPr lang="en-US" sz="1200" dirty="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r>
            </a:tbl>
          </a:graphicData>
        </a:graphic>
      </p:graphicFrame>
      <p:sp>
        <p:nvSpPr>
          <p:cNvPr id="4" name="مستطيل مستدير الزوايا 16"/>
          <p:cNvSpPr>
            <a:spLocks noChangeArrowheads="1"/>
          </p:cNvSpPr>
          <p:nvPr/>
        </p:nvSpPr>
        <p:spPr bwMode="auto">
          <a:xfrm>
            <a:off x="2071670" y="0"/>
            <a:ext cx="5715040" cy="500066"/>
          </a:xfrm>
          <a:prstGeom prst="roundRect">
            <a:avLst>
              <a:gd name="adj" fmla="val 16667"/>
            </a:avLst>
          </a:prstGeom>
          <a:blipFill>
            <a:blip r:embed="rId2"/>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Arial" pitchFamily="34" charset="0"/>
                <a:cs typeface="Arial" pitchFamily="34" charset="0"/>
              </a:rPr>
              <a:t>تصميم الخطط </a:t>
            </a:r>
            <a:r>
              <a:rPr lang="ar-SA" b="1" dirty="0" smtClean="0">
                <a:latin typeface="Arial" pitchFamily="34" charset="0"/>
                <a:cs typeface="Arial" pitchFamily="34" charset="0"/>
              </a:rPr>
              <a:t>العلاجية لطلاب الصفوف الأولية (الصف الأول الابتدائي)</a:t>
            </a:r>
            <a:endParaRPr kumimoji="0" lang="ar-SA" b="1"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صورة 4" descr="الرؤية.jpg"/>
          <p:cNvPicPr>
            <a:picLocks noChangeAspect="1"/>
          </p:cNvPicPr>
          <p:nvPr/>
        </p:nvPicPr>
        <p:blipFill>
          <a:blip r:embed="rId3"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071538" y="714357"/>
          <a:ext cx="8072462" cy="5877260"/>
        </p:xfrm>
        <a:graphic>
          <a:graphicData uri="http://schemas.openxmlformats.org/drawingml/2006/table">
            <a:tbl>
              <a:tblPr rtl="1"/>
              <a:tblGrid>
                <a:gridCol w="342623"/>
                <a:gridCol w="933916"/>
                <a:gridCol w="1549936"/>
                <a:gridCol w="2481574"/>
                <a:gridCol w="840635"/>
                <a:gridCol w="779581"/>
                <a:gridCol w="1144197"/>
              </a:tblGrid>
              <a:tr h="387754">
                <a:tc>
                  <a:txBody>
                    <a:bodyPr/>
                    <a:lstStyle/>
                    <a:p>
                      <a:pPr algn="ctr" rtl="1">
                        <a:lnSpc>
                          <a:spcPct val="115000"/>
                        </a:lnSpc>
                        <a:spcAft>
                          <a:spcPts val="0"/>
                        </a:spcAft>
                      </a:pPr>
                      <a:r>
                        <a:rPr lang="ar-SA" sz="1200" b="1" dirty="0">
                          <a:latin typeface="Calibri"/>
                          <a:ea typeface="Calibri"/>
                          <a:cs typeface="Arial"/>
                        </a:rPr>
                        <a:t>م</a:t>
                      </a:r>
                      <a:endParaRPr lang="en-US" sz="1200" b="1" dirty="0">
                        <a:latin typeface="Calibri"/>
                        <a:ea typeface="Calibri"/>
                        <a:cs typeface="Arial"/>
                      </a:endParaRPr>
                    </a:p>
                  </a:txBody>
                  <a:tcPr marL="47202" marR="47202"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المشكلة</a:t>
                      </a:r>
                      <a:endParaRPr lang="en-US" sz="1200" b="1">
                        <a:latin typeface="Calibri"/>
                        <a:ea typeface="Calibri"/>
                        <a:cs typeface="Arial"/>
                      </a:endParaRPr>
                    </a:p>
                  </a:txBody>
                  <a:tcPr marL="47202" marR="47202"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الوصف والتفسير</a:t>
                      </a:r>
                      <a:endParaRPr lang="en-US" sz="1200" b="1">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dirty="0">
                          <a:latin typeface="Calibri"/>
                          <a:ea typeface="Calibri"/>
                          <a:cs typeface="Arial"/>
                        </a:rPr>
                        <a:t>الطريقة العلاجية المقترحة</a:t>
                      </a:r>
                      <a:endParaRPr lang="en-US" sz="1200" b="1" dirty="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الأداة المستخدمة</a:t>
                      </a:r>
                      <a:endParaRPr lang="en-US" sz="1200" b="1">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مسؤول التنفيذ</a:t>
                      </a:r>
                      <a:endParaRPr lang="en-US" sz="1200" b="1">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dirty="0">
                          <a:latin typeface="Calibri"/>
                          <a:ea typeface="Calibri"/>
                          <a:cs typeface="Arial"/>
                        </a:rPr>
                        <a:t>الجهة المساندة</a:t>
                      </a:r>
                      <a:endParaRPr lang="en-US" sz="1200" b="1" dirty="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r>
              <a:tr h="1952387">
                <a:tc>
                  <a:txBody>
                    <a:bodyPr/>
                    <a:lstStyle/>
                    <a:p>
                      <a:pPr algn="ctr" rtl="1">
                        <a:lnSpc>
                          <a:spcPct val="115000"/>
                        </a:lnSpc>
                        <a:spcAft>
                          <a:spcPts val="0"/>
                        </a:spcAft>
                      </a:pPr>
                      <a:r>
                        <a:rPr lang="ar-SA" sz="1200" b="1" dirty="0">
                          <a:latin typeface="Calibri"/>
                          <a:ea typeface="Calibri"/>
                          <a:cs typeface="Arial"/>
                        </a:rPr>
                        <a:t>5</a:t>
                      </a:r>
                      <a:endParaRPr lang="en-US" sz="1200" b="1" dirty="0">
                        <a:latin typeface="Calibri"/>
                        <a:ea typeface="Calibri"/>
                        <a:cs typeface="Arial"/>
                      </a:endParaRPr>
                    </a:p>
                  </a:txBody>
                  <a:tcPr marL="47202" marR="47202"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كتابة الحروف بأشكالها المختلفة من الذاكرة القريبة</a:t>
                      </a:r>
                      <a:endParaRPr lang="en-US" sz="1200" b="1">
                        <a:latin typeface="Calibri"/>
                        <a:ea typeface="Calibri"/>
                        <a:cs typeface="Arial"/>
                      </a:endParaRPr>
                    </a:p>
                  </a:txBody>
                  <a:tcPr marL="47202" marR="47202"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rtl="1">
                        <a:lnSpc>
                          <a:spcPct val="115000"/>
                        </a:lnSpc>
                        <a:spcAft>
                          <a:spcPts val="0"/>
                        </a:spcAft>
                      </a:pPr>
                      <a:r>
                        <a:rPr lang="ar-SA" sz="1200" b="1">
                          <a:latin typeface="Calibri"/>
                          <a:ea typeface="Calibri"/>
                          <a:cs typeface="Arial"/>
                        </a:rPr>
                        <a:t>عدم القدرة على كتابة الحرف ويعود ذلك إلى</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*عدم تمييز صوت الحرف</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 بطء الكتابة</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 ضعف الذاكرة</a:t>
                      </a:r>
                      <a:endParaRPr lang="en-US" sz="1200" b="1">
                        <a:latin typeface="Calibri"/>
                        <a:ea typeface="Calibri"/>
                        <a:cs typeface="Arial"/>
                      </a:endParaRPr>
                    </a:p>
                    <a:p>
                      <a:pPr algn="ctr" rtl="1">
                        <a:lnSpc>
                          <a:spcPct val="115000"/>
                        </a:lnSpc>
                        <a:spcAft>
                          <a:spcPts val="0"/>
                        </a:spcAft>
                      </a:pPr>
                      <a:r>
                        <a:rPr lang="ar-SA" sz="1200" b="1" u="sng">
                          <a:latin typeface="Calibri"/>
                          <a:ea typeface="Calibri"/>
                          <a:cs typeface="Arial"/>
                        </a:rPr>
                        <a:t>مشكلات ميكانيكيةتعود إلى</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*مشكلات مرتبطة بمسك القلم</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مشكلات مرتبطة بوضع الجلوس</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مشكلات مرتبطة بعدم ثبات أوراق الكتابة أو الدفتر</a:t>
                      </a:r>
                      <a:endParaRPr lang="en-US" sz="1200" b="1">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rowSpan="2">
                  <a:txBody>
                    <a:bodyPr/>
                    <a:lstStyle/>
                    <a:p>
                      <a:pPr algn="ctr" rtl="1">
                        <a:lnSpc>
                          <a:spcPct val="115000"/>
                        </a:lnSpc>
                        <a:spcAft>
                          <a:spcPts val="0"/>
                        </a:spcAft>
                      </a:pPr>
                      <a:r>
                        <a:rPr lang="ar-SA" sz="1200" b="1" dirty="0">
                          <a:solidFill>
                            <a:srgbClr val="FF0000"/>
                          </a:solidFill>
                          <a:latin typeface="Calibri"/>
                          <a:ea typeface="Calibri"/>
                          <a:cs typeface="Arial"/>
                        </a:rPr>
                        <a:t>الذاكرة القريبة</a:t>
                      </a:r>
                      <a:endParaRPr lang="en-US" sz="1200" b="1" dirty="0">
                        <a:latin typeface="Calibri"/>
                        <a:ea typeface="Calibri"/>
                        <a:cs typeface="Arial"/>
                      </a:endParaRPr>
                    </a:p>
                    <a:p>
                      <a:pPr algn="ctr" rtl="1">
                        <a:lnSpc>
                          <a:spcPct val="115000"/>
                        </a:lnSpc>
                        <a:spcAft>
                          <a:spcPts val="0"/>
                        </a:spcAft>
                      </a:pPr>
                      <a:r>
                        <a:rPr lang="ar-SA" sz="1200" b="1" dirty="0">
                          <a:solidFill>
                            <a:srgbClr val="FF0000"/>
                          </a:solidFill>
                          <a:latin typeface="Calibri"/>
                          <a:ea typeface="Calibri"/>
                          <a:cs typeface="Arial"/>
                        </a:rPr>
                        <a:t>التقديم /</a:t>
                      </a:r>
                      <a:r>
                        <a:rPr lang="ar-SA" sz="1200" b="1" dirty="0">
                          <a:latin typeface="Calibri"/>
                          <a:ea typeface="Calibri"/>
                          <a:cs typeface="Arial"/>
                        </a:rPr>
                        <a:t>عرض الحرف بصورة مكبرة أمام الطالب</a:t>
                      </a:r>
                      <a:endParaRPr lang="en-US" sz="1200" b="1" dirty="0">
                        <a:latin typeface="Calibri"/>
                        <a:ea typeface="Calibri"/>
                        <a:cs typeface="Arial"/>
                      </a:endParaRPr>
                    </a:p>
                    <a:p>
                      <a:pPr algn="ctr" rtl="1">
                        <a:lnSpc>
                          <a:spcPct val="115000"/>
                        </a:lnSpc>
                        <a:spcAft>
                          <a:spcPts val="0"/>
                        </a:spcAft>
                      </a:pPr>
                      <a:r>
                        <a:rPr lang="ar-SA" sz="1200" b="1" dirty="0">
                          <a:solidFill>
                            <a:srgbClr val="FF0000"/>
                          </a:solidFill>
                          <a:latin typeface="Calibri"/>
                          <a:ea typeface="Calibri"/>
                          <a:cs typeface="Arial"/>
                        </a:rPr>
                        <a:t>التوضيح</a:t>
                      </a:r>
                      <a:r>
                        <a:rPr lang="ar-SA" sz="1200" b="1" dirty="0">
                          <a:latin typeface="Calibri"/>
                          <a:ea typeface="Calibri"/>
                          <a:cs typeface="Arial"/>
                        </a:rPr>
                        <a:t> *نطق الحرف مع اقتفاء الأثر</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*رفع النظر واسترجاع كتابته</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*إعادة النظر لرسم الحرف</a:t>
                      </a:r>
                      <a:endParaRPr lang="en-US" sz="1200" b="1" dirty="0">
                        <a:latin typeface="Calibri"/>
                        <a:ea typeface="Calibri"/>
                        <a:cs typeface="Arial"/>
                      </a:endParaRPr>
                    </a:p>
                    <a:p>
                      <a:pPr algn="ctr" rtl="1">
                        <a:lnSpc>
                          <a:spcPct val="115000"/>
                        </a:lnSpc>
                        <a:spcAft>
                          <a:spcPts val="0"/>
                        </a:spcAft>
                      </a:pPr>
                      <a:r>
                        <a:rPr lang="ar-SA" sz="1200" b="1" dirty="0">
                          <a:solidFill>
                            <a:srgbClr val="FF0000"/>
                          </a:solidFill>
                          <a:latin typeface="Calibri"/>
                          <a:ea typeface="Calibri"/>
                          <a:cs typeface="Arial"/>
                        </a:rPr>
                        <a:t>المراجعة </a:t>
                      </a:r>
                      <a:r>
                        <a:rPr lang="ar-SA" sz="1200" b="1" dirty="0">
                          <a:latin typeface="Calibri"/>
                          <a:ea typeface="Calibri"/>
                          <a:cs typeface="Arial"/>
                        </a:rPr>
                        <a:t>كتابة الحرف ثم النظر في رسمه وعند وجود خطأ يحدد موضع الخطأ من قبل الطالب ثم يصوبه بنفسه</a:t>
                      </a:r>
                      <a:endParaRPr lang="en-US" sz="1200" b="1" dirty="0">
                        <a:latin typeface="Calibri"/>
                        <a:ea typeface="Calibri"/>
                        <a:cs typeface="Arial"/>
                      </a:endParaRPr>
                    </a:p>
                    <a:p>
                      <a:pPr algn="ctr" rtl="1">
                        <a:lnSpc>
                          <a:spcPct val="115000"/>
                        </a:lnSpc>
                        <a:spcAft>
                          <a:spcPts val="0"/>
                        </a:spcAft>
                      </a:pPr>
                      <a:r>
                        <a:rPr lang="ar-SA" sz="1200" b="1" dirty="0">
                          <a:solidFill>
                            <a:srgbClr val="FF0000"/>
                          </a:solidFill>
                          <a:latin typeface="Calibri"/>
                          <a:ea typeface="Calibri"/>
                          <a:cs typeface="Arial"/>
                        </a:rPr>
                        <a:t>الممارسة </a:t>
                      </a:r>
                      <a:r>
                        <a:rPr lang="ar-SA" sz="1200" b="1" dirty="0" err="1">
                          <a:solidFill>
                            <a:srgbClr val="FF0000"/>
                          </a:solidFill>
                          <a:latin typeface="Calibri"/>
                          <a:ea typeface="Calibri"/>
                          <a:cs typeface="Arial"/>
                        </a:rPr>
                        <a:t>الموجهة</a:t>
                      </a:r>
                      <a:r>
                        <a:rPr lang="ar-SA" sz="1200" b="1" dirty="0" err="1">
                          <a:latin typeface="Calibri"/>
                          <a:ea typeface="Calibri"/>
                          <a:cs typeface="Arial"/>
                        </a:rPr>
                        <a:t>استمرار</a:t>
                      </a:r>
                      <a:r>
                        <a:rPr lang="ar-SA" sz="1200" b="1" dirty="0">
                          <a:latin typeface="Calibri"/>
                          <a:ea typeface="Calibri"/>
                          <a:cs typeface="Arial"/>
                        </a:rPr>
                        <a:t> التدريب على باقي الحروف بنفس الأسلوب وتعلق الحروف مكبرة أمام الطالب مع ذكر توجيهات المعلم .</a:t>
                      </a:r>
                      <a:endParaRPr lang="en-US" sz="1200" b="1" dirty="0">
                        <a:latin typeface="Calibri"/>
                        <a:ea typeface="Calibri"/>
                        <a:cs typeface="Arial"/>
                      </a:endParaRPr>
                    </a:p>
                    <a:p>
                      <a:pPr algn="ctr" rtl="1">
                        <a:lnSpc>
                          <a:spcPct val="115000"/>
                        </a:lnSpc>
                        <a:spcAft>
                          <a:spcPts val="0"/>
                        </a:spcAft>
                      </a:pPr>
                      <a:r>
                        <a:rPr lang="ar-SA" sz="1200" b="1" dirty="0">
                          <a:solidFill>
                            <a:srgbClr val="FF0000"/>
                          </a:solidFill>
                          <a:latin typeface="Calibri"/>
                          <a:ea typeface="Calibri"/>
                          <a:cs typeface="Arial"/>
                        </a:rPr>
                        <a:t>الممارسة المستقلة </a:t>
                      </a:r>
                      <a:r>
                        <a:rPr lang="ar-SA" sz="1200" b="1" dirty="0">
                          <a:latin typeface="Calibri"/>
                          <a:ea typeface="Calibri"/>
                          <a:cs typeface="Arial"/>
                        </a:rPr>
                        <a:t>:كتابة الحروف من قبل الطالب ثم عرضها عليه لتحديد موطن الخطأ</a:t>
                      </a:r>
                      <a:endParaRPr lang="en-US" sz="1200" b="1" dirty="0">
                        <a:latin typeface="Calibri"/>
                        <a:ea typeface="Calibri"/>
                        <a:cs typeface="Arial"/>
                      </a:endParaRPr>
                    </a:p>
                    <a:p>
                      <a:pPr algn="ctr" rtl="1">
                        <a:lnSpc>
                          <a:spcPct val="115000"/>
                        </a:lnSpc>
                        <a:spcAft>
                          <a:spcPts val="0"/>
                        </a:spcAft>
                      </a:pPr>
                      <a:r>
                        <a:rPr lang="ar-SA" sz="1200" b="1" dirty="0">
                          <a:solidFill>
                            <a:srgbClr val="FF0000"/>
                          </a:solidFill>
                          <a:latin typeface="Calibri"/>
                          <a:ea typeface="Calibri"/>
                          <a:cs typeface="Arial"/>
                        </a:rPr>
                        <a:t>الذاكرة </a:t>
                      </a:r>
                      <a:r>
                        <a:rPr lang="ar-SA" sz="1200" b="1" dirty="0" err="1">
                          <a:solidFill>
                            <a:srgbClr val="FF0000"/>
                          </a:solidFill>
                          <a:latin typeface="Calibri"/>
                          <a:ea typeface="Calibri"/>
                          <a:cs typeface="Arial"/>
                        </a:rPr>
                        <a:t>البعيدة</a:t>
                      </a:r>
                      <a:r>
                        <a:rPr lang="ar-SA" sz="1200" b="1" dirty="0" err="1">
                          <a:latin typeface="Calibri"/>
                          <a:ea typeface="Calibri"/>
                          <a:cs typeface="Arial"/>
                        </a:rPr>
                        <a:t>عند</a:t>
                      </a:r>
                      <a:r>
                        <a:rPr lang="ar-SA" sz="1200" b="1" dirty="0">
                          <a:latin typeface="Calibri"/>
                          <a:ea typeface="Calibri"/>
                          <a:cs typeface="Arial"/>
                        </a:rPr>
                        <a:t> التأكد من إتقان الطالب لعدد من الحروف يتم حجبها وكتابتها وعند الانتهاء من الحروف المحددة تعرض أمامه بصورة مكبرة ويتم التصويب ذاتيا</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ويرعى عند التدريب إمساك الطالب للقلم بطريقة صحيحة وضع الجلوس ووضع الورقة أمامه .</a:t>
                      </a:r>
                      <a:endParaRPr lang="en-US" sz="1200" b="1" dirty="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rowSpan="2">
                  <a:txBody>
                    <a:bodyPr/>
                    <a:lstStyle/>
                    <a:p>
                      <a:pPr algn="ctr" rtl="1">
                        <a:lnSpc>
                          <a:spcPct val="115000"/>
                        </a:lnSpc>
                        <a:spcAft>
                          <a:spcPts val="0"/>
                        </a:spcAft>
                      </a:pPr>
                      <a:r>
                        <a:rPr lang="ar-SA" sz="1200" b="1">
                          <a:latin typeface="Calibri"/>
                          <a:ea typeface="Calibri"/>
                          <a:cs typeface="Arial"/>
                        </a:rPr>
                        <a:t>الملاحظة</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(سلالم تقدير)</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اختبار</a:t>
                      </a:r>
                      <a:endParaRPr lang="en-US" sz="1200" b="1">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rowSpan="2">
                  <a:txBody>
                    <a:bodyPr/>
                    <a:lstStyle/>
                    <a:p>
                      <a:pPr algn="ctr" rtl="1">
                        <a:lnSpc>
                          <a:spcPct val="115000"/>
                        </a:lnSpc>
                        <a:spcAft>
                          <a:spcPts val="0"/>
                        </a:spcAft>
                      </a:pPr>
                      <a:r>
                        <a:rPr lang="ar-SA" sz="1200" b="1">
                          <a:latin typeface="Calibri"/>
                          <a:ea typeface="Calibri"/>
                          <a:cs typeface="Arial"/>
                        </a:rPr>
                        <a:t>معلم</a:t>
                      </a:r>
                      <a:endParaRPr lang="en-US" sz="1200" b="1">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rowSpan="2">
                  <a:txBody>
                    <a:bodyPr/>
                    <a:lstStyle/>
                    <a:p>
                      <a:pPr algn="ctr" rtl="1">
                        <a:lnSpc>
                          <a:spcPct val="115000"/>
                        </a:lnSpc>
                        <a:spcAft>
                          <a:spcPts val="0"/>
                        </a:spcAft>
                      </a:pPr>
                      <a:r>
                        <a:rPr lang="ar-SA" sz="1200" b="1" dirty="0">
                          <a:latin typeface="Calibri"/>
                          <a:ea typeface="Calibri"/>
                          <a:cs typeface="Arial"/>
                        </a:rPr>
                        <a:t>لجنة التوجيه والإرشاد</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ولي الأمر</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المشرف التربوي</a:t>
                      </a:r>
                      <a:endParaRPr lang="en-US" sz="1200" b="1" dirty="0">
                        <a:latin typeface="Calibri"/>
                        <a:ea typeface="Calibri"/>
                        <a:cs typeface="Arial"/>
                      </a:endParaRPr>
                    </a:p>
                  </a:txBody>
                  <a:tcPr marL="47202" marR="47202"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r>
              <a:tr h="3517774">
                <a:tc>
                  <a:txBody>
                    <a:bodyPr/>
                    <a:lstStyle/>
                    <a:p>
                      <a:pPr algn="ctr" rtl="1">
                        <a:lnSpc>
                          <a:spcPct val="115000"/>
                        </a:lnSpc>
                        <a:spcAft>
                          <a:spcPts val="0"/>
                        </a:spcAft>
                      </a:pPr>
                      <a:r>
                        <a:rPr lang="ar-SA" sz="1200" b="1" dirty="0">
                          <a:latin typeface="Calibri"/>
                          <a:ea typeface="Calibri"/>
                          <a:cs typeface="Arial"/>
                        </a:rPr>
                        <a:t>6</a:t>
                      </a:r>
                      <a:endParaRPr lang="en-US" sz="1200" b="1" dirty="0">
                        <a:latin typeface="Calibri"/>
                        <a:ea typeface="Calibri"/>
                        <a:cs typeface="Arial"/>
                      </a:endParaRPr>
                    </a:p>
                  </a:txBody>
                  <a:tcPr marL="47202" marR="47202"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endParaRPr lang="ar-SA"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كتابة الحروف بأشكالها المختلفة من الذاكرة البعيدة</a:t>
                      </a:r>
                      <a:endParaRPr lang="en-US" sz="1200" b="1" dirty="0">
                        <a:latin typeface="Calibri"/>
                        <a:ea typeface="Calibri"/>
                        <a:cs typeface="Arial"/>
                      </a:endParaRPr>
                    </a:p>
                  </a:txBody>
                  <a:tcPr marL="47202" marR="47202"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c vMerge="1">
                  <a:txBody>
                    <a:bodyPr/>
                    <a:lstStyle/>
                    <a:p>
                      <a:pPr rtl="1"/>
                      <a:endParaRPr lang="ar-SA"/>
                    </a:p>
                  </a:txBody>
                  <a:tcPr/>
                </a:tc>
              </a:tr>
            </a:tbl>
          </a:graphicData>
        </a:graphic>
      </p:graphicFrame>
      <p:sp>
        <p:nvSpPr>
          <p:cNvPr id="4" name="مستطيل مستدير الزوايا 16"/>
          <p:cNvSpPr>
            <a:spLocks noChangeArrowheads="1"/>
          </p:cNvSpPr>
          <p:nvPr/>
        </p:nvSpPr>
        <p:spPr bwMode="auto">
          <a:xfrm>
            <a:off x="2071670" y="0"/>
            <a:ext cx="5715040" cy="500066"/>
          </a:xfrm>
          <a:prstGeom prst="roundRect">
            <a:avLst>
              <a:gd name="adj" fmla="val 16667"/>
            </a:avLst>
          </a:prstGeom>
          <a:blipFill>
            <a:blip r:embed="rId2"/>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Arial" pitchFamily="34" charset="0"/>
                <a:cs typeface="Arial" pitchFamily="34" charset="0"/>
              </a:rPr>
              <a:t>تصميم الخطط </a:t>
            </a:r>
            <a:r>
              <a:rPr lang="ar-SA" b="1" dirty="0" smtClean="0">
                <a:latin typeface="Arial" pitchFamily="34" charset="0"/>
                <a:cs typeface="Arial" pitchFamily="34" charset="0"/>
              </a:rPr>
              <a:t>العلاجية لطلاب الصفوف الأولية (الصف الأول الابتدائي)</a:t>
            </a:r>
            <a:endParaRPr kumimoji="0" lang="ar-SA" b="1"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صورة 4" descr="الرؤية.jpg"/>
          <p:cNvPicPr>
            <a:picLocks noChangeAspect="1"/>
          </p:cNvPicPr>
          <p:nvPr/>
        </p:nvPicPr>
        <p:blipFill>
          <a:blip r:embed="rId3"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cover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071537" y="714357"/>
          <a:ext cx="8072463" cy="6193429"/>
        </p:xfrm>
        <a:graphic>
          <a:graphicData uri="http://schemas.openxmlformats.org/drawingml/2006/table">
            <a:tbl>
              <a:tblPr rtl="1"/>
              <a:tblGrid>
                <a:gridCol w="256586"/>
                <a:gridCol w="665347"/>
                <a:gridCol w="1405669"/>
                <a:gridCol w="4084516"/>
                <a:gridCol w="745077"/>
                <a:gridCol w="428461"/>
                <a:gridCol w="486807"/>
              </a:tblGrid>
              <a:tr h="720857">
                <a:tc>
                  <a:txBody>
                    <a:bodyPr/>
                    <a:lstStyle/>
                    <a:p>
                      <a:pPr algn="ctr" rtl="1">
                        <a:lnSpc>
                          <a:spcPct val="115000"/>
                        </a:lnSpc>
                        <a:spcAft>
                          <a:spcPts val="0"/>
                        </a:spcAft>
                      </a:pPr>
                      <a:endParaRPr lang="ar-SA" sz="1100" b="1" dirty="0">
                        <a:latin typeface="Calibri"/>
                        <a:ea typeface="Calibri"/>
                        <a:cs typeface="Arial"/>
                      </a:endParaRPr>
                    </a:p>
                    <a:p>
                      <a:pPr algn="ctr" rtl="1">
                        <a:lnSpc>
                          <a:spcPct val="115000"/>
                        </a:lnSpc>
                        <a:spcAft>
                          <a:spcPts val="0"/>
                        </a:spcAft>
                      </a:pPr>
                      <a:r>
                        <a:rPr lang="ar-SA" sz="1100" b="1" dirty="0">
                          <a:latin typeface="Calibri"/>
                          <a:ea typeface="Calibri"/>
                          <a:cs typeface="Arial"/>
                        </a:rPr>
                        <a:t>م</a:t>
                      </a:r>
                      <a:endParaRPr lang="en-US" sz="1100" b="1" dirty="0">
                        <a:latin typeface="Calibri"/>
                        <a:ea typeface="Calibri"/>
                        <a:cs typeface="Arial"/>
                      </a:endParaRPr>
                    </a:p>
                  </a:txBody>
                  <a:tcPr marL="45295" marR="45295"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100" b="1">
                          <a:latin typeface="Calibri"/>
                          <a:ea typeface="Calibri"/>
                          <a:cs typeface="Arial"/>
                        </a:rPr>
                        <a:t>المشكلة</a:t>
                      </a:r>
                      <a:endParaRPr lang="en-US" sz="1100" b="1">
                        <a:latin typeface="Calibri"/>
                        <a:ea typeface="Calibri"/>
                        <a:cs typeface="Arial"/>
                      </a:endParaRPr>
                    </a:p>
                  </a:txBody>
                  <a:tcPr marL="45295" marR="45295"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100" b="1" dirty="0">
                          <a:latin typeface="Calibri"/>
                          <a:ea typeface="Calibri"/>
                          <a:cs typeface="Arial"/>
                        </a:rPr>
                        <a:t>الوصف والتفسير</a:t>
                      </a:r>
                      <a:endParaRPr lang="en-US" sz="1100" b="1" dirty="0">
                        <a:latin typeface="Calibri"/>
                        <a:ea typeface="Calibri"/>
                        <a:cs typeface="Arial"/>
                      </a:endParaRPr>
                    </a:p>
                  </a:txBody>
                  <a:tcPr marL="45295" marR="4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100" b="1">
                          <a:latin typeface="Calibri"/>
                          <a:ea typeface="Calibri"/>
                          <a:cs typeface="Arial"/>
                        </a:rPr>
                        <a:t>الطريقة العلاجية المقترحة</a:t>
                      </a:r>
                      <a:endParaRPr lang="en-US" sz="1100" b="1">
                        <a:latin typeface="Calibri"/>
                        <a:ea typeface="Calibri"/>
                        <a:cs typeface="Arial"/>
                      </a:endParaRPr>
                    </a:p>
                  </a:txBody>
                  <a:tcPr marL="45295" marR="4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100" b="1">
                          <a:latin typeface="Calibri"/>
                          <a:ea typeface="Calibri"/>
                          <a:cs typeface="Arial"/>
                        </a:rPr>
                        <a:t>الأداة المستخدمة</a:t>
                      </a:r>
                      <a:endParaRPr lang="en-US" sz="1100" b="1">
                        <a:latin typeface="Calibri"/>
                        <a:ea typeface="Calibri"/>
                        <a:cs typeface="Arial"/>
                      </a:endParaRPr>
                    </a:p>
                  </a:txBody>
                  <a:tcPr marL="45295" marR="4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100" b="1">
                          <a:latin typeface="Calibri"/>
                          <a:ea typeface="Calibri"/>
                          <a:cs typeface="Arial"/>
                        </a:rPr>
                        <a:t>مسؤول التنفيذ</a:t>
                      </a:r>
                      <a:endParaRPr lang="en-US" sz="1100" b="1">
                        <a:latin typeface="Calibri"/>
                        <a:ea typeface="Calibri"/>
                        <a:cs typeface="Arial"/>
                      </a:endParaRPr>
                    </a:p>
                  </a:txBody>
                  <a:tcPr marL="45295" marR="4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100" b="1" dirty="0">
                          <a:latin typeface="Calibri"/>
                          <a:ea typeface="Calibri"/>
                          <a:cs typeface="Arial"/>
                        </a:rPr>
                        <a:t>الجهة المساندة</a:t>
                      </a:r>
                      <a:endParaRPr lang="en-US" sz="1100" b="1" dirty="0">
                        <a:latin typeface="Calibri"/>
                        <a:ea typeface="Calibri"/>
                        <a:cs typeface="Arial"/>
                      </a:endParaRPr>
                    </a:p>
                  </a:txBody>
                  <a:tcPr marL="45295" marR="45295"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r>
              <a:tr h="3022409">
                <a:tc>
                  <a:txBody>
                    <a:bodyPr/>
                    <a:lstStyle/>
                    <a:p>
                      <a:pPr algn="ctr" rtl="1">
                        <a:lnSpc>
                          <a:spcPct val="115000"/>
                        </a:lnSpc>
                        <a:spcAft>
                          <a:spcPts val="0"/>
                        </a:spcAft>
                      </a:pPr>
                      <a:endParaRPr lang="ar-SA" sz="1100" b="1">
                        <a:latin typeface="Calibri"/>
                        <a:ea typeface="Calibri"/>
                        <a:cs typeface="Arial"/>
                      </a:endParaRPr>
                    </a:p>
                    <a:p>
                      <a:pPr algn="ctr" rtl="1">
                        <a:lnSpc>
                          <a:spcPct val="115000"/>
                        </a:lnSpc>
                        <a:spcAft>
                          <a:spcPts val="0"/>
                        </a:spcAft>
                      </a:pPr>
                      <a:r>
                        <a:rPr lang="ar-SA" sz="1100" b="1">
                          <a:latin typeface="Calibri"/>
                          <a:ea typeface="Calibri"/>
                          <a:cs typeface="Arial"/>
                        </a:rPr>
                        <a:t>7</a:t>
                      </a:r>
                      <a:endParaRPr lang="en-US" sz="1100" b="1">
                        <a:latin typeface="Calibri"/>
                        <a:ea typeface="Calibri"/>
                        <a:cs typeface="Arial"/>
                      </a:endParaRPr>
                    </a:p>
                  </a:txBody>
                  <a:tcPr marL="45295" marR="45295"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100" b="1">
                          <a:latin typeface="Calibri"/>
                          <a:ea typeface="Calibri"/>
                          <a:cs typeface="Arial"/>
                        </a:rPr>
                        <a:t>يكتب كلمات فيها ظواهر لغوية درسها من الذاكرة القريبة أو البعيدة</a:t>
                      </a:r>
                      <a:endParaRPr lang="en-US" sz="1100" b="1">
                        <a:latin typeface="Calibri"/>
                        <a:ea typeface="Calibri"/>
                        <a:cs typeface="Arial"/>
                      </a:endParaRPr>
                    </a:p>
                  </a:txBody>
                  <a:tcPr marL="45295" marR="45295"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endParaRPr lang="ar-SA" sz="1100" b="1">
                        <a:latin typeface="Calibri"/>
                        <a:ea typeface="Calibri"/>
                        <a:cs typeface="Arial"/>
                      </a:endParaRPr>
                    </a:p>
                    <a:p>
                      <a:pPr algn="ctr" rtl="1">
                        <a:lnSpc>
                          <a:spcPct val="115000"/>
                        </a:lnSpc>
                        <a:spcAft>
                          <a:spcPts val="0"/>
                        </a:spcAft>
                      </a:pPr>
                      <a:r>
                        <a:rPr lang="ar-SA" sz="1100" b="1">
                          <a:latin typeface="Calibri"/>
                          <a:ea typeface="Calibri"/>
                          <a:cs typeface="Arial"/>
                        </a:rPr>
                        <a:t>عدم ترجمة الأصوات إلى رموز مكتوبة والتفريق بين الظواهر اللغوية</a:t>
                      </a:r>
                      <a:endParaRPr lang="en-US" sz="1100" b="1">
                        <a:latin typeface="Calibri"/>
                        <a:ea typeface="Calibri"/>
                        <a:cs typeface="Arial"/>
                      </a:endParaRPr>
                    </a:p>
                    <a:p>
                      <a:pPr algn="ctr" rtl="1">
                        <a:lnSpc>
                          <a:spcPct val="115000"/>
                        </a:lnSpc>
                        <a:spcAft>
                          <a:spcPts val="0"/>
                        </a:spcAft>
                      </a:pPr>
                      <a:r>
                        <a:rPr lang="ar-SA" sz="1100" b="1">
                          <a:latin typeface="Calibri"/>
                          <a:ea typeface="Calibri"/>
                          <a:cs typeface="Arial"/>
                        </a:rPr>
                        <a:t>أل الشمسية ،ال القمرية ، التنوين</a:t>
                      </a:r>
                      <a:endParaRPr lang="en-US" sz="1100" b="1">
                        <a:latin typeface="Calibri"/>
                        <a:ea typeface="Calibri"/>
                        <a:cs typeface="Arial"/>
                      </a:endParaRPr>
                    </a:p>
                    <a:p>
                      <a:pPr algn="ctr" rtl="1">
                        <a:lnSpc>
                          <a:spcPct val="115000"/>
                        </a:lnSpc>
                        <a:spcAft>
                          <a:spcPts val="0"/>
                        </a:spcAft>
                      </a:pPr>
                      <a:r>
                        <a:rPr lang="ar-SA" sz="1100" b="1">
                          <a:latin typeface="Calibri"/>
                          <a:ea typeface="Calibri"/>
                          <a:cs typeface="Arial"/>
                        </a:rPr>
                        <a:t>المدود، التاء المربوطة والمفتوحة</a:t>
                      </a:r>
                      <a:endParaRPr lang="en-US" sz="1100" b="1">
                        <a:latin typeface="Calibri"/>
                        <a:ea typeface="Calibri"/>
                        <a:cs typeface="Arial"/>
                      </a:endParaRPr>
                    </a:p>
                  </a:txBody>
                  <a:tcPr marL="45295" marR="4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ctr" rtl="1">
                        <a:lnSpc>
                          <a:spcPct val="115000"/>
                        </a:lnSpc>
                        <a:spcAft>
                          <a:spcPts val="0"/>
                        </a:spcAft>
                        <a:buFont typeface="Wingdings"/>
                        <a:buChar char=""/>
                      </a:pPr>
                      <a:r>
                        <a:rPr lang="ar-SA" sz="1100" b="1">
                          <a:latin typeface="Calibri"/>
                          <a:ea typeface="Calibri"/>
                          <a:cs typeface="Arial"/>
                        </a:rPr>
                        <a:t>تحديد الظواهر  اللغوية غير المتقنة</a:t>
                      </a:r>
                      <a:endParaRPr lang="en-US" sz="1100" b="1">
                        <a:latin typeface="Calibri"/>
                        <a:ea typeface="Calibri"/>
                        <a:cs typeface="Arial"/>
                      </a:endParaRPr>
                    </a:p>
                    <a:p>
                      <a:pPr algn="ctr" rtl="1">
                        <a:lnSpc>
                          <a:spcPct val="115000"/>
                        </a:lnSpc>
                        <a:spcAft>
                          <a:spcPts val="0"/>
                        </a:spcAft>
                      </a:pPr>
                      <a:r>
                        <a:rPr lang="ar-SA" sz="1100" b="1">
                          <a:latin typeface="Calibri"/>
                          <a:ea typeface="Calibri"/>
                          <a:cs typeface="Arial"/>
                        </a:rPr>
                        <a:t>( ال الشمسية ,أل القمرية , أنواع المد , أنواع التنوين )</a:t>
                      </a:r>
                      <a:endParaRPr lang="en-US" sz="1100" b="1">
                        <a:latin typeface="Calibri"/>
                        <a:ea typeface="Calibri"/>
                        <a:cs typeface="Arial"/>
                      </a:endParaRPr>
                    </a:p>
                    <a:p>
                      <a:pPr algn="ctr" rtl="1">
                        <a:lnSpc>
                          <a:spcPct val="115000"/>
                        </a:lnSpc>
                        <a:spcAft>
                          <a:spcPts val="0"/>
                        </a:spcAft>
                      </a:pPr>
                      <a:r>
                        <a:rPr lang="ar-SA" sz="1100" b="1">
                          <a:solidFill>
                            <a:srgbClr val="FF0000"/>
                          </a:solidFill>
                          <a:latin typeface="Calibri"/>
                          <a:ea typeface="Calibri"/>
                          <a:cs typeface="Arial"/>
                        </a:rPr>
                        <a:t>التقديم</a:t>
                      </a:r>
                      <a:r>
                        <a:rPr lang="ar-SA" sz="1100" b="1">
                          <a:latin typeface="Calibri"/>
                          <a:ea typeface="Calibri"/>
                          <a:cs typeface="Arial"/>
                        </a:rPr>
                        <a:t>/اختيار عدد من الكلمات لا تشتمل على ظواهر لغوية وأخرى تشتمل على ظواهر لغوية غير متقنة وتصنيفها وتوضيح الظواهر الموجودة فيها .</a:t>
                      </a:r>
                      <a:endParaRPr lang="en-US" sz="1100" b="1">
                        <a:latin typeface="Calibri"/>
                        <a:ea typeface="Calibri"/>
                        <a:cs typeface="Arial"/>
                      </a:endParaRPr>
                    </a:p>
                    <a:p>
                      <a:pPr algn="ctr" rtl="1">
                        <a:lnSpc>
                          <a:spcPct val="115000"/>
                        </a:lnSpc>
                        <a:spcAft>
                          <a:spcPts val="0"/>
                        </a:spcAft>
                      </a:pPr>
                      <a:r>
                        <a:rPr lang="ar-SA" sz="1100" b="1">
                          <a:solidFill>
                            <a:srgbClr val="FF0000"/>
                          </a:solidFill>
                          <a:latin typeface="Calibri"/>
                          <a:ea typeface="Calibri"/>
                          <a:cs typeface="Arial"/>
                        </a:rPr>
                        <a:t>التوضيح /</a:t>
                      </a:r>
                      <a:r>
                        <a:rPr lang="ar-SA" sz="1100" b="1">
                          <a:latin typeface="Calibri"/>
                          <a:ea typeface="Calibri"/>
                          <a:cs typeface="Arial"/>
                        </a:rPr>
                        <a:t>عرض كلمات أخرى على الطالب وتدريبه على قراءتها وتهجئتها ثم تحديد الظاهرة وتوضيحها  .</a:t>
                      </a:r>
                      <a:endParaRPr lang="en-US" sz="1100" b="1">
                        <a:latin typeface="Calibri"/>
                        <a:ea typeface="Calibri"/>
                        <a:cs typeface="Arial"/>
                      </a:endParaRPr>
                    </a:p>
                    <a:p>
                      <a:pPr algn="ctr" rtl="1">
                        <a:lnSpc>
                          <a:spcPct val="115000"/>
                        </a:lnSpc>
                        <a:spcAft>
                          <a:spcPts val="0"/>
                        </a:spcAft>
                      </a:pPr>
                      <a:r>
                        <a:rPr lang="ar-SA" sz="1100" b="1">
                          <a:solidFill>
                            <a:srgbClr val="FF0000"/>
                          </a:solidFill>
                          <a:latin typeface="Calibri"/>
                          <a:ea typeface="Calibri"/>
                          <a:cs typeface="Arial"/>
                        </a:rPr>
                        <a:t>المراجعة /</a:t>
                      </a:r>
                      <a:r>
                        <a:rPr lang="ar-SA" sz="1100" b="1">
                          <a:latin typeface="Calibri"/>
                          <a:ea typeface="Calibri"/>
                          <a:cs typeface="Arial"/>
                        </a:rPr>
                        <a:t>إعادة عرض الكلمات وتصنيفها وشرح الظواهر من قبل المعلم بمشاركة من الطالب</a:t>
                      </a:r>
                      <a:endParaRPr lang="en-US" sz="1100" b="1">
                        <a:latin typeface="Calibri"/>
                        <a:ea typeface="Calibri"/>
                        <a:cs typeface="Arial"/>
                      </a:endParaRPr>
                    </a:p>
                    <a:p>
                      <a:pPr algn="ctr" rtl="1">
                        <a:lnSpc>
                          <a:spcPct val="115000"/>
                        </a:lnSpc>
                        <a:spcAft>
                          <a:spcPts val="0"/>
                        </a:spcAft>
                      </a:pPr>
                      <a:r>
                        <a:rPr lang="ar-SA" sz="1100" b="1">
                          <a:solidFill>
                            <a:srgbClr val="FF0000"/>
                          </a:solidFill>
                          <a:latin typeface="Calibri"/>
                          <a:ea typeface="Calibri"/>
                          <a:cs typeface="Arial"/>
                        </a:rPr>
                        <a:t>الممارسة الموجهة/</a:t>
                      </a:r>
                      <a:r>
                        <a:rPr lang="ar-SA" sz="1100" b="1">
                          <a:latin typeface="Calibri"/>
                          <a:ea typeface="Calibri"/>
                          <a:cs typeface="Arial"/>
                        </a:rPr>
                        <a:t>اختيار كلمات من قبل الطالب ثم كتابتها بمساعدة المعلم وتحديد الظاهرة وشرحها من قبله</a:t>
                      </a:r>
                      <a:endParaRPr lang="en-US" sz="1100" b="1">
                        <a:latin typeface="Calibri"/>
                        <a:ea typeface="Calibri"/>
                        <a:cs typeface="Arial"/>
                      </a:endParaRPr>
                    </a:p>
                    <a:p>
                      <a:pPr algn="ctr" rtl="1">
                        <a:lnSpc>
                          <a:spcPct val="115000"/>
                        </a:lnSpc>
                        <a:spcAft>
                          <a:spcPts val="0"/>
                        </a:spcAft>
                      </a:pPr>
                      <a:r>
                        <a:rPr lang="ar-SA" sz="1100" b="1">
                          <a:solidFill>
                            <a:srgbClr val="FF0000"/>
                          </a:solidFill>
                          <a:latin typeface="Calibri"/>
                          <a:ea typeface="Calibri"/>
                          <a:cs typeface="Arial"/>
                        </a:rPr>
                        <a:t>الممارسة المستقلة</a:t>
                      </a:r>
                      <a:r>
                        <a:rPr lang="ar-SA" sz="1100" b="1">
                          <a:latin typeface="Calibri"/>
                          <a:ea typeface="Calibri"/>
                          <a:cs typeface="Arial"/>
                        </a:rPr>
                        <a:t>/ تعرض كلمات مشابهة للكلمات السابقة على الطالب ويتم تصنيفها حسب الظواهر وتهجئتها بطريقة صحيحة ثم تنسخ الكلمات وتحلل من قبل الطالب ويتم إعادة كتابتها  (ذاكرة قريبة ) حجب الكلمات عن الطالب وكتابتها من قبله ثم عرضه عليه لتحديد موضع الخطأ ومع التدريب يمكن التدرج كلمات مشابهة لما تم التدريب عليه للتأكد من إتقان الكتابة من</a:t>
                      </a:r>
                      <a:endParaRPr lang="en-US" sz="1100" b="1">
                        <a:latin typeface="Calibri"/>
                        <a:ea typeface="Calibri"/>
                        <a:cs typeface="Arial"/>
                      </a:endParaRPr>
                    </a:p>
                    <a:p>
                      <a:pPr algn="ctr" rtl="1">
                        <a:lnSpc>
                          <a:spcPct val="115000"/>
                        </a:lnSpc>
                        <a:spcAft>
                          <a:spcPts val="0"/>
                        </a:spcAft>
                      </a:pPr>
                      <a:r>
                        <a:rPr lang="ar-SA" sz="1100" b="1">
                          <a:latin typeface="Calibri"/>
                          <a:ea typeface="Calibri"/>
                          <a:cs typeface="Arial"/>
                        </a:rPr>
                        <a:t>( ذاكرة بعيدة )</a:t>
                      </a:r>
                      <a:endParaRPr lang="en-US" sz="1100" b="1">
                        <a:latin typeface="Calibri"/>
                        <a:ea typeface="Calibri"/>
                        <a:cs typeface="Arial"/>
                      </a:endParaRPr>
                    </a:p>
                  </a:txBody>
                  <a:tcPr marL="45295" marR="4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endParaRPr lang="ar-SA" sz="1100" b="1">
                        <a:latin typeface="Calibri"/>
                        <a:ea typeface="Calibri"/>
                        <a:cs typeface="Arial"/>
                      </a:endParaRPr>
                    </a:p>
                    <a:p>
                      <a:pPr algn="ctr" rtl="1">
                        <a:lnSpc>
                          <a:spcPct val="115000"/>
                        </a:lnSpc>
                        <a:spcAft>
                          <a:spcPts val="0"/>
                        </a:spcAft>
                      </a:pPr>
                      <a:r>
                        <a:rPr lang="ar-SA" sz="1100" b="1">
                          <a:latin typeface="Calibri"/>
                          <a:ea typeface="Calibri"/>
                          <a:cs typeface="Arial"/>
                        </a:rPr>
                        <a:t>الملاحظة</a:t>
                      </a:r>
                      <a:endParaRPr lang="en-US" sz="1100" b="1">
                        <a:latin typeface="Calibri"/>
                        <a:ea typeface="Calibri"/>
                        <a:cs typeface="Arial"/>
                      </a:endParaRPr>
                    </a:p>
                    <a:p>
                      <a:pPr algn="ctr" rtl="1">
                        <a:lnSpc>
                          <a:spcPct val="115000"/>
                        </a:lnSpc>
                        <a:spcAft>
                          <a:spcPts val="0"/>
                        </a:spcAft>
                      </a:pPr>
                      <a:r>
                        <a:rPr lang="ar-SA" sz="1100" b="1">
                          <a:latin typeface="Calibri"/>
                          <a:ea typeface="Calibri"/>
                          <a:cs typeface="Arial"/>
                        </a:rPr>
                        <a:t>( سلالم تقدير )</a:t>
                      </a:r>
                      <a:endParaRPr lang="en-US" sz="1100" b="1">
                        <a:latin typeface="Calibri"/>
                        <a:ea typeface="Calibri"/>
                        <a:cs typeface="Arial"/>
                      </a:endParaRPr>
                    </a:p>
                    <a:p>
                      <a:pPr algn="ctr" rtl="1">
                        <a:lnSpc>
                          <a:spcPct val="115000"/>
                        </a:lnSpc>
                        <a:spcAft>
                          <a:spcPts val="0"/>
                        </a:spcAft>
                      </a:pPr>
                      <a:r>
                        <a:rPr lang="ar-SA" sz="1100" b="1">
                          <a:latin typeface="Calibri"/>
                          <a:ea typeface="Calibri"/>
                          <a:cs typeface="Arial"/>
                        </a:rPr>
                        <a:t>اختبار</a:t>
                      </a:r>
                      <a:endParaRPr lang="en-US" sz="1100" b="1">
                        <a:latin typeface="Calibri"/>
                        <a:ea typeface="Calibri"/>
                        <a:cs typeface="Arial"/>
                      </a:endParaRPr>
                    </a:p>
                  </a:txBody>
                  <a:tcPr marL="45295" marR="4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100" b="1">
                          <a:latin typeface="Calibri"/>
                          <a:ea typeface="Calibri"/>
                          <a:cs typeface="Arial"/>
                        </a:rPr>
                        <a:t>معلم</a:t>
                      </a:r>
                      <a:endParaRPr lang="en-US" sz="1100" b="1">
                        <a:latin typeface="Calibri"/>
                        <a:ea typeface="Calibri"/>
                        <a:cs typeface="Arial"/>
                      </a:endParaRPr>
                    </a:p>
                  </a:txBody>
                  <a:tcPr marL="45295" marR="4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100" b="1" dirty="0">
                          <a:latin typeface="Calibri"/>
                          <a:ea typeface="Calibri"/>
                          <a:cs typeface="Arial"/>
                        </a:rPr>
                        <a:t>لجنة التوجيه والإرشاد</a:t>
                      </a:r>
                      <a:endParaRPr lang="en-US" sz="1100" b="1" dirty="0">
                        <a:latin typeface="Calibri"/>
                        <a:ea typeface="Calibri"/>
                        <a:cs typeface="Arial"/>
                      </a:endParaRPr>
                    </a:p>
                    <a:p>
                      <a:pPr algn="ctr" rtl="1">
                        <a:lnSpc>
                          <a:spcPct val="115000"/>
                        </a:lnSpc>
                        <a:spcAft>
                          <a:spcPts val="0"/>
                        </a:spcAft>
                      </a:pPr>
                      <a:r>
                        <a:rPr lang="ar-SA" sz="1100" b="1" dirty="0">
                          <a:latin typeface="Calibri"/>
                          <a:ea typeface="Calibri"/>
                          <a:cs typeface="Arial"/>
                        </a:rPr>
                        <a:t>المشرف التربوي</a:t>
                      </a:r>
                      <a:endParaRPr lang="en-US" sz="1100" b="1" dirty="0">
                        <a:latin typeface="Calibri"/>
                        <a:ea typeface="Calibri"/>
                        <a:cs typeface="Arial"/>
                      </a:endParaRPr>
                    </a:p>
                    <a:p>
                      <a:pPr algn="ctr" rtl="1">
                        <a:lnSpc>
                          <a:spcPct val="115000"/>
                        </a:lnSpc>
                        <a:spcAft>
                          <a:spcPts val="0"/>
                        </a:spcAft>
                      </a:pPr>
                      <a:r>
                        <a:rPr lang="ar-SA" sz="1100" b="1" dirty="0">
                          <a:latin typeface="Calibri"/>
                          <a:ea typeface="Calibri"/>
                          <a:cs typeface="Arial"/>
                        </a:rPr>
                        <a:t>ولي الأمر</a:t>
                      </a:r>
                      <a:endParaRPr lang="en-US" sz="1100" b="1" dirty="0">
                        <a:latin typeface="Calibri"/>
                        <a:ea typeface="Calibri"/>
                        <a:cs typeface="Arial"/>
                      </a:endParaRPr>
                    </a:p>
                  </a:txBody>
                  <a:tcPr marL="45295" marR="45295"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0378">
                <a:tc>
                  <a:txBody>
                    <a:bodyPr/>
                    <a:lstStyle/>
                    <a:p>
                      <a:pPr algn="ctr" rtl="1">
                        <a:lnSpc>
                          <a:spcPct val="115000"/>
                        </a:lnSpc>
                        <a:spcAft>
                          <a:spcPts val="0"/>
                        </a:spcAft>
                      </a:pPr>
                      <a:r>
                        <a:rPr lang="ar-SA" sz="1100" b="1" dirty="0">
                          <a:latin typeface="Calibri"/>
                          <a:ea typeface="Calibri"/>
                          <a:cs typeface="Arial"/>
                        </a:rPr>
                        <a:t>8</a:t>
                      </a:r>
                      <a:endParaRPr lang="en-US" sz="1100" b="1" dirty="0">
                        <a:latin typeface="Calibri"/>
                        <a:ea typeface="Calibri"/>
                        <a:cs typeface="Arial"/>
                      </a:endParaRPr>
                    </a:p>
                  </a:txBody>
                  <a:tcPr marL="45295" marR="45295"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100" b="1">
                          <a:latin typeface="Calibri"/>
                          <a:ea typeface="Calibri"/>
                          <a:cs typeface="Arial"/>
                        </a:rPr>
                        <a:t>وصف مشاهداته اليومية في حدود عشر كلمات</a:t>
                      </a:r>
                      <a:endParaRPr lang="en-US" sz="1100" b="1">
                        <a:latin typeface="Calibri"/>
                        <a:ea typeface="Calibri"/>
                        <a:cs typeface="Arial"/>
                      </a:endParaRPr>
                    </a:p>
                  </a:txBody>
                  <a:tcPr marL="45295" marR="45295"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100" b="1">
                          <a:latin typeface="Calibri"/>
                          <a:ea typeface="Calibri"/>
                          <a:cs typeface="Arial"/>
                        </a:rPr>
                        <a:t>الضعف في مهارات اللغة الشفهية يكون في</a:t>
                      </a:r>
                      <a:endParaRPr lang="en-US" sz="1100" b="1">
                        <a:latin typeface="Calibri"/>
                        <a:ea typeface="Calibri"/>
                        <a:cs typeface="Arial"/>
                      </a:endParaRPr>
                    </a:p>
                    <a:p>
                      <a:pPr algn="ctr" rtl="1">
                        <a:lnSpc>
                          <a:spcPct val="115000"/>
                        </a:lnSpc>
                        <a:spcAft>
                          <a:spcPts val="0"/>
                        </a:spcAft>
                      </a:pPr>
                      <a:r>
                        <a:rPr lang="ar-SA" sz="1100" b="1">
                          <a:latin typeface="Calibri"/>
                          <a:ea typeface="Calibri"/>
                          <a:cs typeface="Arial"/>
                        </a:rPr>
                        <a:t>*النطق</a:t>
                      </a:r>
                      <a:endParaRPr lang="en-US" sz="1100" b="1">
                        <a:latin typeface="Calibri"/>
                        <a:ea typeface="Calibri"/>
                        <a:cs typeface="Arial"/>
                      </a:endParaRPr>
                    </a:p>
                    <a:p>
                      <a:pPr algn="ctr" rtl="1">
                        <a:lnSpc>
                          <a:spcPct val="115000"/>
                        </a:lnSpc>
                        <a:spcAft>
                          <a:spcPts val="0"/>
                        </a:spcAft>
                      </a:pPr>
                      <a:r>
                        <a:rPr lang="ar-SA" sz="1100" b="1">
                          <a:latin typeface="Calibri"/>
                          <a:ea typeface="Calibri"/>
                          <a:cs typeface="Arial"/>
                        </a:rPr>
                        <a:t>*التمييز السمعي</a:t>
                      </a:r>
                      <a:endParaRPr lang="en-US" sz="1100" b="1">
                        <a:latin typeface="Calibri"/>
                        <a:ea typeface="Calibri"/>
                        <a:cs typeface="Arial"/>
                      </a:endParaRPr>
                    </a:p>
                    <a:p>
                      <a:pPr algn="ctr" rtl="1">
                        <a:lnSpc>
                          <a:spcPct val="115000"/>
                        </a:lnSpc>
                        <a:spcAft>
                          <a:spcPts val="0"/>
                        </a:spcAft>
                      </a:pPr>
                      <a:r>
                        <a:rPr lang="ar-SA" sz="1100" b="1">
                          <a:latin typeface="Calibri"/>
                          <a:ea typeface="Calibri"/>
                          <a:cs typeface="Arial"/>
                        </a:rPr>
                        <a:t>*استيعاب وإنتاج الكلمات *دلالات الألفاظ ومعانيها</a:t>
                      </a:r>
                      <a:endParaRPr lang="en-US" sz="1100" b="1">
                        <a:latin typeface="Calibri"/>
                        <a:ea typeface="Calibri"/>
                        <a:cs typeface="Arial"/>
                      </a:endParaRPr>
                    </a:p>
                    <a:p>
                      <a:pPr algn="ctr" rtl="1">
                        <a:lnSpc>
                          <a:spcPct val="115000"/>
                        </a:lnSpc>
                        <a:spcAft>
                          <a:spcPts val="0"/>
                        </a:spcAft>
                      </a:pPr>
                      <a:r>
                        <a:rPr lang="ar-SA" sz="1100" b="1">
                          <a:latin typeface="Calibri"/>
                          <a:ea typeface="Calibri"/>
                          <a:cs typeface="Arial"/>
                        </a:rPr>
                        <a:t>*التعبير اللغوي</a:t>
                      </a:r>
                      <a:endParaRPr lang="en-US" sz="1100" b="1">
                        <a:latin typeface="Calibri"/>
                        <a:ea typeface="Calibri"/>
                        <a:cs typeface="Arial"/>
                      </a:endParaRPr>
                    </a:p>
                    <a:p>
                      <a:pPr algn="ctr" rtl="1">
                        <a:lnSpc>
                          <a:spcPct val="115000"/>
                        </a:lnSpc>
                        <a:spcAft>
                          <a:spcPts val="0"/>
                        </a:spcAft>
                      </a:pPr>
                      <a:r>
                        <a:rPr lang="ar-SA" sz="1100" b="1">
                          <a:latin typeface="Calibri"/>
                          <a:ea typeface="Calibri"/>
                          <a:cs typeface="Arial"/>
                        </a:rPr>
                        <a:t>فالضعف يكون في مهارات لغوية شفهية تعبيرية</a:t>
                      </a:r>
                      <a:endParaRPr lang="en-US" sz="1100" b="1">
                        <a:latin typeface="Calibri"/>
                        <a:ea typeface="Calibri"/>
                        <a:cs typeface="Arial"/>
                      </a:endParaRPr>
                    </a:p>
                    <a:p>
                      <a:pPr algn="ctr" rtl="1">
                        <a:lnSpc>
                          <a:spcPct val="115000"/>
                        </a:lnSpc>
                        <a:spcAft>
                          <a:spcPts val="0"/>
                        </a:spcAft>
                      </a:pPr>
                      <a:r>
                        <a:rPr lang="ar-SA" sz="1100" b="1">
                          <a:latin typeface="Calibri"/>
                          <a:ea typeface="Calibri"/>
                          <a:cs typeface="Arial"/>
                        </a:rPr>
                        <a:t>أو في مهارات لغوية شفهية استقبالية</a:t>
                      </a:r>
                      <a:r>
                        <a:rPr lang="en-US" sz="1100" b="1">
                          <a:latin typeface="Calibri"/>
                          <a:ea typeface="Calibri"/>
                          <a:cs typeface="Arial"/>
                        </a:rPr>
                        <a:t> </a:t>
                      </a:r>
                    </a:p>
                  </a:txBody>
                  <a:tcPr marL="45295" marR="4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endParaRPr lang="ar-SA" sz="1100" b="1" dirty="0">
                        <a:latin typeface="Calibri"/>
                        <a:ea typeface="Calibri"/>
                        <a:cs typeface="Arial"/>
                      </a:endParaRPr>
                    </a:p>
                    <a:p>
                      <a:pPr algn="ctr" rtl="1">
                        <a:lnSpc>
                          <a:spcPct val="115000"/>
                        </a:lnSpc>
                        <a:spcAft>
                          <a:spcPts val="0"/>
                        </a:spcAft>
                      </a:pPr>
                      <a:r>
                        <a:rPr lang="ar-SA" sz="1100" b="1" dirty="0">
                          <a:latin typeface="Calibri"/>
                          <a:ea typeface="Calibri"/>
                          <a:cs typeface="Arial"/>
                        </a:rPr>
                        <a:t>تدريب الطالب من خلال عرض قصص قصيرة بألفاظ قريبة من اللغة المكتسبة للطالب وطلب التعليق عليها أو إعادة سردها ،الاستعانة بالصور عند عرض القصص ويمكن التدريب على صور لأحداث مرتبطة بحياة الطالب اليومية</a:t>
                      </a:r>
                      <a:endParaRPr lang="en-US" sz="1100" b="1" dirty="0">
                        <a:latin typeface="Calibri"/>
                        <a:ea typeface="Calibri"/>
                        <a:cs typeface="Arial"/>
                      </a:endParaRPr>
                    </a:p>
                    <a:p>
                      <a:pPr algn="ctr" rtl="1">
                        <a:lnSpc>
                          <a:spcPct val="115000"/>
                        </a:lnSpc>
                        <a:spcAft>
                          <a:spcPts val="0"/>
                        </a:spcAft>
                      </a:pPr>
                      <a:r>
                        <a:rPr lang="ar-SA" sz="1100" b="1" dirty="0">
                          <a:latin typeface="Calibri"/>
                          <a:ea typeface="Calibri"/>
                          <a:cs typeface="Arial"/>
                        </a:rPr>
                        <a:t>ومن خلال التدريبات المتعددة تتبع الخطوات التالية /</a:t>
                      </a:r>
                      <a:endParaRPr lang="en-US" sz="1100" b="1" dirty="0">
                        <a:latin typeface="Calibri"/>
                        <a:ea typeface="Calibri"/>
                        <a:cs typeface="Arial"/>
                      </a:endParaRPr>
                    </a:p>
                    <a:p>
                      <a:pPr marL="342900" lvl="0" indent="-342900" algn="ctr" rtl="1">
                        <a:lnSpc>
                          <a:spcPct val="115000"/>
                        </a:lnSpc>
                        <a:spcAft>
                          <a:spcPts val="0"/>
                        </a:spcAft>
                        <a:buFont typeface="Wingdings"/>
                        <a:buChar char=""/>
                      </a:pPr>
                      <a:r>
                        <a:rPr lang="ar-SA" sz="1100" b="1" dirty="0">
                          <a:latin typeface="Calibri"/>
                          <a:ea typeface="Calibri"/>
                          <a:cs typeface="Arial"/>
                        </a:rPr>
                        <a:t>تحديد الخطوات المطلوب إنجازها ومراجعتها</a:t>
                      </a:r>
                      <a:endParaRPr lang="en-US" sz="1100" b="1" dirty="0">
                        <a:latin typeface="Calibri"/>
                        <a:ea typeface="Calibri"/>
                        <a:cs typeface="Arial"/>
                      </a:endParaRPr>
                    </a:p>
                    <a:p>
                      <a:pPr marL="342900" lvl="0" indent="-342900" algn="ctr" rtl="1">
                        <a:lnSpc>
                          <a:spcPct val="115000"/>
                        </a:lnSpc>
                        <a:spcAft>
                          <a:spcPts val="0"/>
                        </a:spcAft>
                        <a:buFont typeface="Wingdings"/>
                        <a:buChar char=""/>
                      </a:pPr>
                      <a:r>
                        <a:rPr lang="ar-SA" sz="1100" b="1" dirty="0">
                          <a:latin typeface="Calibri"/>
                          <a:ea typeface="Calibri"/>
                          <a:cs typeface="Arial"/>
                        </a:rPr>
                        <a:t>الممارسة الموجهة للمعيار بمشاركة المعلم</a:t>
                      </a:r>
                      <a:endParaRPr lang="en-US" sz="1100" b="1" dirty="0">
                        <a:latin typeface="Calibri"/>
                        <a:ea typeface="Calibri"/>
                        <a:cs typeface="Arial"/>
                      </a:endParaRPr>
                    </a:p>
                    <a:p>
                      <a:pPr marL="342900" lvl="0" indent="-342900" algn="ctr" rtl="1">
                        <a:lnSpc>
                          <a:spcPct val="115000"/>
                        </a:lnSpc>
                        <a:spcAft>
                          <a:spcPts val="0"/>
                        </a:spcAft>
                        <a:buFont typeface="Wingdings"/>
                        <a:buChar char=""/>
                      </a:pPr>
                      <a:r>
                        <a:rPr lang="ar-SA" sz="1100" b="1" dirty="0">
                          <a:latin typeface="Calibri"/>
                          <a:ea typeface="Calibri"/>
                          <a:cs typeface="Arial"/>
                        </a:rPr>
                        <a:t>الممارسة المستقلة بعدد من التدريبات لنفس النص ثم إضافة أحداث جديدة لم تسرد في مرحلة التدريب.</a:t>
                      </a:r>
                      <a:endParaRPr lang="en-US" sz="1100" b="1" dirty="0">
                        <a:latin typeface="Calibri"/>
                        <a:ea typeface="Calibri"/>
                        <a:cs typeface="Arial"/>
                      </a:endParaRPr>
                    </a:p>
                    <a:p>
                      <a:pPr marL="342900" lvl="0" indent="-342900" algn="ctr" rtl="1">
                        <a:lnSpc>
                          <a:spcPct val="115000"/>
                        </a:lnSpc>
                        <a:spcAft>
                          <a:spcPts val="0"/>
                        </a:spcAft>
                        <a:buFont typeface="Wingdings"/>
                        <a:buChar char=""/>
                      </a:pPr>
                      <a:r>
                        <a:rPr lang="ar-SA" sz="1100" b="1" dirty="0">
                          <a:latin typeface="Calibri"/>
                          <a:ea typeface="Calibri"/>
                          <a:cs typeface="Arial"/>
                        </a:rPr>
                        <a:t>التأكد من اكتساب المعيار بعرض نصوص جديدة وصور وطلب التعبير عنها</a:t>
                      </a:r>
                      <a:endParaRPr lang="en-US" sz="1100" b="1" dirty="0">
                        <a:latin typeface="Calibri"/>
                        <a:ea typeface="Calibri"/>
                        <a:cs typeface="Arial"/>
                      </a:endParaRPr>
                    </a:p>
                  </a:txBody>
                  <a:tcPr marL="45295" marR="4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100" b="1">
                          <a:latin typeface="Calibri"/>
                          <a:ea typeface="Calibri"/>
                          <a:cs typeface="Arial"/>
                        </a:rPr>
                        <a:t>الملاحظة</a:t>
                      </a:r>
                      <a:endParaRPr lang="en-US" sz="1100" b="1">
                        <a:latin typeface="Calibri"/>
                        <a:ea typeface="Calibri"/>
                        <a:cs typeface="Arial"/>
                      </a:endParaRPr>
                    </a:p>
                    <a:p>
                      <a:pPr algn="ctr" rtl="1">
                        <a:lnSpc>
                          <a:spcPct val="115000"/>
                        </a:lnSpc>
                        <a:spcAft>
                          <a:spcPts val="0"/>
                        </a:spcAft>
                      </a:pPr>
                      <a:r>
                        <a:rPr lang="ar-SA" sz="1100" b="1">
                          <a:latin typeface="Calibri"/>
                          <a:ea typeface="Calibri"/>
                          <a:cs typeface="Arial"/>
                        </a:rPr>
                        <a:t>(سلم تقديري وصفي )</a:t>
                      </a:r>
                      <a:endParaRPr lang="en-US" sz="1100" b="1">
                        <a:latin typeface="Calibri"/>
                        <a:ea typeface="Calibri"/>
                        <a:cs typeface="Arial"/>
                      </a:endParaRPr>
                    </a:p>
                  </a:txBody>
                  <a:tcPr marL="45295" marR="4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100" b="1">
                          <a:latin typeface="Calibri"/>
                          <a:ea typeface="Calibri"/>
                          <a:cs typeface="Arial"/>
                        </a:rPr>
                        <a:t>معلم</a:t>
                      </a:r>
                      <a:endParaRPr lang="en-US" sz="1100" b="1">
                        <a:latin typeface="Calibri"/>
                        <a:ea typeface="Calibri"/>
                        <a:cs typeface="Arial"/>
                      </a:endParaRPr>
                    </a:p>
                  </a:txBody>
                  <a:tcPr marL="45295" marR="4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100" b="1" dirty="0">
                          <a:latin typeface="Calibri"/>
                          <a:ea typeface="Calibri"/>
                          <a:cs typeface="Arial"/>
                        </a:rPr>
                        <a:t>لجنة التوجيه والإرشاد</a:t>
                      </a:r>
                      <a:endParaRPr lang="en-US" sz="1100" b="1" dirty="0">
                        <a:latin typeface="Calibri"/>
                        <a:ea typeface="Calibri"/>
                        <a:cs typeface="Arial"/>
                      </a:endParaRPr>
                    </a:p>
                    <a:p>
                      <a:pPr algn="ctr" rtl="1">
                        <a:lnSpc>
                          <a:spcPct val="115000"/>
                        </a:lnSpc>
                        <a:spcAft>
                          <a:spcPts val="0"/>
                        </a:spcAft>
                      </a:pPr>
                      <a:r>
                        <a:rPr lang="ar-SA" sz="1100" b="1" dirty="0">
                          <a:latin typeface="Calibri"/>
                          <a:ea typeface="Calibri"/>
                          <a:cs typeface="Arial"/>
                        </a:rPr>
                        <a:t>المشرف التربوي</a:t>
                      </a:r>
                      <a:endParaRPr lang="en-US" sz="1100" b="1" dirty="0">
                        <a:latin typeface="Calibri"/>
                        <a:ea typeface="Calibri"/>
                        <a:cs typeface="Arial"/>
                      </a:endParaRPr>
                    </a:p>
                    <a:p>
                      <a:pPr algn="ctr" rtl="1">
                        <a:lnSpc>
                          <a:spcPct val="115000"/>
                        </a:lnSpc>
                        <a:spcAft>
                          <a:spcPts val="0"/>
                        </a:spcAft>
                      </a:pPr>
                      <a:r>
                        <a:rPr lang="ar-SA" sz="1100" b="1" dirty="0">
                          <a:latin typeface="Calibri"/>
                          <a:ea typeface="Calibri"/>
                          <a:cs typeface="Arial"/>
                        </a:rPr>
                        <a:t>ولي الأمر</a:t>
                      </a:r>
                      <a:endParaRPr lang="en-US" sz="1100" b="1" dirty="0">
                        <a:latin typeface="Calibri"/>
                        <a:ea typeface="Calibri"/>
                        <a:cs typeface="Arial"/>
                      </a:endParaRPr>
                    </a:p>
                  </a:txBody>
                  <a:tcPr marL="45295" marR="45295"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r>
            </a:tbl>
          </a:graphicData>
        </a:graphic>
      </p:graphicFrame>
      <p:sp>
        <p:nvSpPr>
          <p:cNvPr id="6" name="مستطيل مستدير الزوايا 16"/>
          <p:cNvSpPr>
            <a:spLocks noChangeArrowheads="1"/>
          </p:cNvSpPr>
          <p:nvPr/>
        </p:nvSpPr>
        <p:spPr bwMode="auto">
          <a:xfrm>
            <a:off x="2071670" y="0"/>
            <a:ext cx="5715040" cy="500066"/>
          </a:xfrm>
          <a:prstGeom prst="roundRect">
            <a:avLst>
              <a:gd name="adj" fmla="val 16667"/>
            </a:avLst>
          </a:prstGeom>
          <a:blipFill>
            <a:blip r:embed="rId2"/>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Arial" pitchFamily="34" charset="0"/>
                <a:cs typeface="Arial" pitchFamily="34" charset="0"/>
              </a:rPr>
              <a:t>تصميم الخطط </a:t>
            </a:r>
            <a:r>
              <a:rPr lang="ar-SA" b="1" dirty="0" smtClean="0">
                <a:latin typeface="Arial" pitchFamily="34" charset="0"/>
                <a:cs typeface="Arial" pitchFamily="34" charset="0"/>
              </a:rPr>
              <a:t>العلاجية لطلاب الصفوف الأولية (الصف الأول الابتدائي)</a:t>
            </a:r>
            <a:endParaRPr kumimoji="0" lang="ar-SA" b="1"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صورة 6" descr="الرؤية.jpg"/>
          <p:cNvPicPr>
            <a:picLocks noChangeAspect="1"/>
          </p:cNvPicPr>
          <p:nvPr/>
        </p:nvPicPr>
        <p:blipFill>
          <a:blip r:embed="rId3"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cover dir="l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571473" y="928670"/>
          <a:ext cx="8572526" cy="5929330"/>
        </p:xfrm>
        <a:graphic>
          <a:graphicData uri="http://schemas.openxmlformats.org/drawingml/2006/table">
            <a:tbl>
              <a:tblPr rtl="1"/>
              <a:tblGrid>
                <a:gridCol w="273659"/>
                <a:gridCol w="706562"/>
                <a:gridCol w="1728504"/>
                <a:gridCol w="4063040"/>
                <a:gridCol w="828794"/>
                <a:gridCol w="452366"/>
                <a:gridCol w="519601"/>
              </a:tblGrid>
              <a:tr h="613379">
                <a:tc>
                  <a:txBody>
                    <a:bodyPr/>
                    <a:lstStyle/>
                    <a:p>
                      <a:pPr algn="ctr" rtl="1">
                        <a:lnSpc>
                          <a:spcPct val="115000"/>
                        </a:lnSpc>
                        <a:spcAft>
                          <a:spcPts val="0"/>
                        </a:spcAft>
                      </a:pPr>
                      <a:r>
                        <a:rPr lang="ar-SA" sz="1200" b="1" dirty="0">
                          <a:latin typeface="Calibri"/>
                          <a:ea typeface="Calibri"/>
                          <a:cs typeface="Arial"/>
                        </a:rPr>
                        <a:t>م</a:t>
                      </a:r>
                      <a:endParaRPr lang="en-US" sz="1200" b="1" dirty="0">
                        <a:latin typeface="Calibri"/>
                        <a:ea typeface="Calibri"/>
                        <a:cs typeface="Arial"/>
                      </a:endParaRPr>
                    </a:p>
                  </a:txBody>
                  <a:tcPr marL="45295" marR="45295"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3"/>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المشكلة</a:t>
                      </a:r>
                      <a:endParaRPr lang="en-US" sz="1200" b="1">
                        <a:latin typeface="Calibri"/>
                        <a:ea typeface="Calibri"/>
                        <a:cs typeface="Arial"/>
                      </a:endParaRPr>
                    </a:p>
                  </a:txBody>
                  <a:tcPr marL="45295" marR="45295"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3"/>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الوصف والتفسير</a:t>
                      </a:r>
                      <a:endParaRPr lang="en-US" sz="1200" b="1">
                        <a:latin typeface="Calibri"/>
                        <a:ea typeface="Calibri"/>
                        <a:cs typeface="Arial"/>
                      </a:endParaRPr>
                    </a:p>
                  </a:txBody>
                  <a:tcPr marL="45295" marR="4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3"/>
                      <a:tile tx="0" ty="0" sx="100000" sy="100000" flip="none" algn="tl"/>
                    </a:blipFill>
                  </a:tcPr>
                </a:tc>
                <a:tc>
                  <a:txBody>
                    <a:bodyPr/>
                    <a:lstStyle/>
                    <a:p>
                      <a:pPr algn="ctr" rtl="1">
                        <a:lnSpc>
                          <a:spcPct val="115000"/>
                        </a:lnSpc>
                        <a:spcAft>
                          <a:spcPts val="0"/>
                        </a:spcAft>
                      </a:pPr>
                      <a:r>
                        <a:rPr lang="ar-SA" sz="1200" b="1" dirty="0">
                          <a:latin typeface="Calibri"/>
                          <a:ea typeface="Calibri"/>
                          <a:cs typeface="Arial"/>
                        </a:rPr>
                        <a:t>الطريقة العلاجية المقترحة</a:t>
                      </a:r>
                      <a:endParaRPr lang="en-US" sz="1200" b="1" dirty="0">
                        <a:latin typeface="Calibri"/>
                        <a:ea typeface="Calibri"/>
                        <a:cs typeface="Arial"/>
                      </a:endParaRPr>
                    </a:p>
                  </a:txBody>
                  <a:tcPr marL="45295" marR="4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3"/>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الأداة المستخدمة</a:t>
                      </a:r>
                      <a:endParaRPr lang="en-US" sz="1200" b="1">
                        <a:latin typeface="Calibri"/>
                        <a:ea typeface="Calibri"/>
                        <a:cs typeface="Arial"/>
                      </a:endParaRPr>
                    </a:p>
                  </a:txBody>
                  <a:tcPr marL="45295" marR="4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3"/>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مسؤول التنفيذ</a:t>
                      </a:r>
                      <a:endParaRPr lang="en-US" sz="1200" b="1">
                        <a:latin typeface="Calibri"/>
                        <a:ea typeface="Calibri"/>
                        <a:cs typeface="Arial"/>
                      </a:endParaRPr>
                    </a:p>
                  </a:txBody>
                  <a:tcPr marL="45295" marR="4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3"/>
                      <a:tile tx="0" ty="0" sx="100000" sy="100000" flip="none" algn="tl"/>
                    </a:blipFill>
                  </a:tcPr>
                </a:tc>
                <a:tc>
                  <a:txBody>
                    <a:bodyPr/>
                    <a:lstStyle/>
                    <a:p>
                      <a:pPr algn="ctr" rtl="1">
                        <a:lnSpc>
                          <a:spcPct val="115000"/>
                        </a:lnSpc>
                        <a:spcAft>
                          <a:spcPts val="0"/>
                        </a:spcAft>
                      </a:pPr>
                      <a:r>
                        <a:rPr lang="ar-SA" sz="1200" b="1" dirty="0">
                          <a:latin typeface="Calibri"/>
                          <a:ea typeface="Calibri"/>
                          <a:cs typeface="Arial"/>
                        </a:rPr>
                        <a:t>الجهة المساندة</a:t>
                      </a:r>
                      <a:endParaRPr lang="en-US" sz="1200" b="1" dirty="0">
                        <a:latin typeface="Calibri"/>
                        <a:ea typeface="Calibri"/>
                        <a:cs typeface="Arial"/>
                      </a:endParaRPr>
                    </a:p>
                  </a:txBody>
                  <a:tcPr marL="45295" marR="45295"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3"/>
                      <a:tile tx="0" ty="0" sx="100000" sy="100000" flip="none" algn="tl"/>
                    </a:blipFill>
                  </a:tcPr>
                </a:tc>
              </a:tr>
              <a:tr h="5315951">
                <a:tc>
                  <a:txBody>
                    <a:bodyPr/>
                    <a:lstStyle/>
                    <a:p>
                      <a:pPr algn="ctr" rtl="1">
                        <a:lnSpc>
                          <a:spcPct val="115000"/>
                        </a:lnSpc>
                        <a:spcAft>
                          <a:spcPts val="0"/>
                        </a:spcAft>
                      </a:pPr>
                      <a:r>
                        <a:rPr lang="ar-SA" sz="1200" b="1" dirty="0">
                          <a:latin typeface="Calibri"/>
                          <a:ea typeface="Calibri"/>
                          <a:cs typeface="Arial"/>
                        </a:rPr>
                        <a:t>9</a:t>
                      </a:r>
                      <a:endParaRPr lang="en-US" sz="1200" b="1" dirty="0">
                        <a:latin typeface="Calibri"/>
                        <a:ea typeface="Calibri"/>
                        <a:cs typeface="Arial"/>
                      </a:endParaRPr>
                    </a:p>
                  </a:txBody>
                  <a:tcPr marL="45295" marR="45295"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3"/>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كتابة جمل من الذاكرة القريبة</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والبعيدة</a:t>
                      </a:r>
                      <a:endParaRPr lang="en-US" sz="1200" b="1">
                        <a:latin typeface="Calibri"/>
                        <a:ea typeface="Calibri"/>
                        <a:cs typeface="Arial"/>
                      </a:endParaRPr>
                    </a:p>
                  </a:txBody>
                  <a:tcPr marL="45295" marR="45295"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عدم القدرة على كتابة الجمل أو كتابة كلمات غير مقروءة أو حروف مفرقة ويمكن تحديد </a:t>
                      </a:r>
                      <a:r>
                        <a:rPr lang="ar-SA" sz="1200" b="1" u="sng">
                          <a:latin typeface="Calibri"/>
                          <a:ea typeface="Calibri"/>
                          <a:cs typeface="Arial"/>
                        </a:rPr>
                        <a:t>مشكلات اللغة المكتوبة في</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*بطء الكتابة</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*الكتابة غير المقروءة</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*بذل الجهد الذي يفقد التركيز</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*ضعف التهجئة</a:t>
                      </a:r>
                      <a:endParaRPr lang="en-US" sz="1200" b="1">
                        <a:latin typeface="Calibri"/>
                        <a:ea typeface="Calibri"/>
                        <a:cs typeface="Arial"/>
                      </a:endParaRPr>
                    </a:p>
                    <a:p>
                      <a:pPr algn="ctr" rtl="1">
                        <a:lnSpc>
                          <a:spcPct val="115000"/>
                        </a:lnSpc>
                        <a:spcAft>
                          <a:spcPts val="0"/>
                        </a:spcAft>
                      </a:pPr>
                      <a:r>
                        <a:rPr lang="ar-SA" sz="1200" b="1" u="sng">
                          <a:latin typeface="Calibri"/>
                          <a:ea typeface="Calibri"/>
                          <a:cs typeface="Arial"/>
                        </a:rPr>
                        <a:t>وعلى ذلك تترتب صعوبات  تواجه الطالب  وهي /</a:t>
                      </a:r>
                      <a:endParaRPr lang="en-US" sz="1200" b="1">
                        <a:latin typeface="Calibri"/>
                        <a:ea typeface="Calibri"/>
                        <a:cs typeface="Arial"/>
                      </a:endParaRPr>
                    </a:p>
                    <a:p>
                      <a:pPr marL="342900" lvl="0" indent="-342900" algn="ctr" rtl="1">
                        <a:lnSpc>
                          <a:spcPct val="115000"/>
                        </a:lnSpc>
                        <a:spcAft>
                          <a:spcPts val="0"/>
                        </a:spcAft>
                        <a:buFont typeface="Wingdings"/>
                        <a:buChar char=""/>
                      </a:pPr>
                      <a:r>
                        <a:rPr lang="ar-SA" sz="1200" b="1">
                          <a:latin typeface="Calibri"/>
                          <a:ea typeface="Calibri"/>
                          <a:cs typeface="Arial"/>
                        </a:rPr>
                        <a:t>صعوبة نسخ كلمات من السبورة أو الكتاب</a:t>
                      </a:r>
                      <a:endParaRPr lang="en-US" sz="1200" b="1">
                        <a:latin typeface="Calibri"/>
                        <a:ea typeface="Calibri"/>
                        <a:cs typeface="Arial"/>
                      </a:endParaRPr>
                    </a:p>
                    <a:p>
                      <a:pPr marL="342900" lvl="0" indent="-342900" algn="ctr" rtl="1">
                        <a:lnSpc>
                          <a:spcPct val="115000"/>
                        </a:lnSpc>
                        <a:spcAft>
                          <a:spcPts val="0"/>
                        </a:spcAft>
                        <a:buFont typeface="Wingdings"/>
                        <a:buChar char=""/>
                      </a:pPr>
                      <a:r>
                        <a:rPr lang="ar-SA" sz="1200" b="1">
                          <a:latin typeface="Calibri"/>
                          <a:ea typeface="Calibri"/>
                          <a:cs typeface="Arial"/>
                        </a:rPr>
                        <a:t>بطء الكتابة</a:t>
                      </a:r>
                      <a:endParaRPr lang="en-US" sz="1200" b="1">
                        <a:latin typeface="Calibri"/>
                        <a:ea typeface="Calibri"/>
                        <a:cs typeface="Arial"/>
                      </a:endParaRPr>
                    </a:p>
                    <a:p>
                      <a:pPr marL="342900" lvl="0" indent="-342900" algn="ctr" rtl="1">
                        <a:lnSpc>
                          <a:spcPct val="115000"/>
                        </a:lnSpc>
                        <a:spcAft>
                          <a:spcPts val="0"/>
                        </a:spcAft>
                        <a:buFont typeface="Wingdings"/>
                        <a:buChar char=""/>
                      </a:pPr>
                      <a:r>
                        <a:rPr lang="ar-SA" sz="1200" b="1">
                          <a:latin typeface="Calibri"/>
                          <a:ea typeface="Calibri"/>
                          <a:cs typeface="Arial"/>
                        </a:rPr>
                        <a:t>قلب (عكس ) الحروف</a:t>
                      </a:r>
                      <a:endParaRPr lang="en-US" sz="1200" b="1">
                        <a:latin typeface="Calibri"/>
                        <a:ea typeface="Calibri"/>
                        <a:cs typeface="Arial"/>
                      </a:endParaRPr>
                    </a:p>
                    <a:p>
                      <a:pPr marL="342900" lvl="0" indent="-342900" algn="ctr" rtl="1">
                        <a:lnSpc>
                          <a:spcPct val="115000"/>
                        </a:lnSpc>
                        <a:spcAft>
                          <a:spcPts val="0"/>
                        </a:spcAft>
                        <a:buFont typeface="Wingdings"/>
                        <a:buChar char=""/>
                      </a:pPr>
                      <a:r>
                        <a:rPr lang="ar-SA" sz="1200" b="1">
                          <a:latin typeface="Calibri"/>
                          <a:ea typeface="Calibri"/>
                          <a:cs typeface="Arial"/>
                        </a:rPr>
                        <a:t>عدم القدرة على تتبع الكلمات في السطر الواحد</a:t>
                      </a:r>
                      <a:endParaRPr lang="en-US" sz="1200" b="1">
                        <a:latin typeface="Calibri"/>
                        <a:ea typeface="Calibri"/>
                        <a:cs typeface="Arial"/>
                      </a:endParaRPr>
                    </a:p>
                  </a:txBody>
                  <a:tcPr marL="45295" marR="4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200" b="1" dirty="0">
                          <a:solidFill>
                            <a:srgbClr val="FF0000"/>
                          </a:solidFill>
                          <a:latin typeface="Calibri"/>
                          <a:ea typeface="Calibri"/>
                          <a:cs typeface="Arial"/>
                        </a:rPr>
                        <a:t>يحدد المعلم  الفاقد </a:t>
                      </a:r>
                      <a:r>
                        <a:rPr lang="ar-SA" sz="1200" b="1" dirty="0" err="1">
                          <a:solidFill>
                            <a:srgbClr val="FF0000"/>
                          </a:solidFill>
                          <a:latin typeface="Calibri"/>
                          <a:ea typeface="Calibri"/>
                          <a:cs typeface="Arial"/>
                        </a:rPr>
                        <a:t>المهاري</a:t>
                      </a:r>
                      <a:r>
                        <a:rPr lang="ar-SA" sz="1200" b="1" dirty="0">
                          <a:solidFill>
                            <a:srgbClr val="FF0000"/>
                          </a:solidFill>
                          <a:latin typeface="Calibri"/>
                          <a:ea typeface="Calibri"/>
                          <a:cs typeface="Arial"/>
                        </a:rPr>
                        <a:t> عند الطالب بعد تقييم المعلم لمستوى أداء الطالب من خلال الأسئلة التالية /</a:t>
                      </a:r>
                      <a:endParaRPr lang="en-US" sz="1200" b="1" dirty="0">
                        <a:latin typeface="Calibri"/>
                        <a:ea typeface="Calibri"/>
                        <a:cs typeface="Arial"/>
                      </a:endParaRPr>
                    </a:p>
                    <a:p>
                      <a:pPr algn="r" rtl="1">
                        <a:lnSpc>
                          <a:spcPct val="115000"/>
                        </a:lnSpc>
                        <a:spcAft>
                          <a:spcPts val="0"/>
                        </a:spcAft>
                      </a:pPr>
                      <a:r>
                        <a:rPr lang="ar-SA" sz="1200" b="1" dirty="0">
                          <a:latin typeface="Calibri"/>
                          <a:ea typeface="Calibri"/>
                          <a:cs typeface="Arial"/>
                        </a:rPr>
                        <a:t>س/هل يبادر بالكتابة .</a:t>
                      </a:r>
                      <a:endParaRPr lang="en-US" sz="1200" b="1" dirty="0">
                        <a:latin typeface="Calibri"/>
                        <a:ea typeface="Calibri"/>
                        <a:cs typeface="Arial"/>
                      </a:endParaRPr>
                    </a:p>
                    <a:p>
                      <a:pPr algn="r" rtl="1">
                        <a:lnSpc>
                          <a:spcPct val="115000"/>
                        </a:lnSpc>
                        <a:spcAft>
                          <a:spcPts val="0"/>
                        </a:spcAft>
                      </a:pPr>
                      <a:r>
                        <a:rPr lang="ar-SA" sz="1200" b="1" dirty="0">
                          <a:latin typeface="Calibri"/>
                          <a:ea typeface="Calibri"/>
                          <a:cs typeface="Arial"/>
                        </a:rPr>
                        <a:t>س/ هل تكتب الحروف والكلمات بالشكل الصحيح .</a:t>
                      </a:r>
                      <a:endParaRPr lang="en-US" sz="1200" b="1" dirty="0">
                        <a:latin typeface="Calibri"/>
                        <a:ea typeface="Calibri"/>
                        <a:cs typeface="Arial"/>
                      </a:endParaRPr>
                    </a:p>
                    <a:p>
                      <a:pPr algn="r" rtl="1">
                        <a:lnSpc>
                          <a:spcPct val="115000"/>
                        </a:lnSpc>
                        <a:spcAft>
                          <a:spcPts val="0"/>
                        </a:spcAft>
                      </a:pPr>
                      <a:r>
                        <a:rPr lang="ar-SA" sz="1200" b="1" dirty="0">
                          <a:latin typeface="Calibri"/>
                          <a:ea typeface="Calibri"/>
                          <a:cs typeface="Arial"/>
                        </a:rPr>
                        <a:t>س/ هل يفقد الاتجاه الصحيح عند الكتابة .</a:t>
                      </a:r>
                      <a:endParaRPr lang="en-US" sz="1200" b="1" dirty="0">
                        <a:latin typeface="Calibri"/>
                        <a:ea typeface="Calibri"/>
                        <a:cs typeface="Arial"/>
                      </a:endParaRPr>
                    </a:p>
                    <a:p>
                      <a:pPr algn="r" rtl="1">
                        <a:lnSpc>
                          <a:spcPct val="115000"/>
                        </a:lnSpc>
                        <a:spcAft>
                          <a:spcPts val="0"/>
                        </a:spcAft>
                      </a:pPr>
                      <a:r>
                        <a:rPr lang="ar-SA" sz="1200" b="1" dirty="0">
                          <a:latin typeface="Calibri"/>
                          <a:ea typeface="Calibri"/>
                          <a:cs typeface="Arial"/>
                        </a:rPr>
                        <a:t>س/ ما أخطاء الطالب عند </a:t>
                      </a:r>
                      <a:r>
                        <a:rPr lang="ar-SA" sz="1200" b="1" dirty="0" err="1">
                          <a:latin typeface="Calibri"/>
                          <a:ea typeface="Calibri"/>
                          <a:cs typeface="Arial"/>
                        </a:rPr>
                        <a:t>التهجئة</a:t>
                      </a:r>
                      <a:r>
                        <a:rPr lang="ar-SA" sz="1200" b="1" dirty="0">
                          <a:latin typeface="Calibri"/>
                          <a:ea typeface="Calibri"/>
                          <a:cs typeface="Arial"/>
                        </a:rPr>
                        <a:t> .</a:t>
                      </a:r>
                      <a:endParaRPr lang="en-US" sz="1200" b="1" dirty="0">
                        <a:latin typeface="Calibri"/>
                        <a:ea typeface="Calibri"/>
                        <a:cs typeface="Arial"/>
                      </a:endParaRPr>
                    </a:p>
                    <a:p>
                      <a:pPr algn="r" rtl="1">
                        <a:lnSpc>
                          <a:spcPct val="115000"/>
                        </a:lnSpc>
                        <a:spcAft>
                          <a:spcPts val="0"/>
                        </a:spcAft>
                      </a:pPr>
                      <a:r>
                        <a:rPr lang="ar-SA" sz="1200" b="1" dirty="0">
                          <a:latin typeface="Calibri"/>
                          <a:ea typeface="Calibri"/>
                          <a:cs typeface="Arial"/>
                        </a:rPr>
                        <a:t>س / ما مهاراته في النسخ .</a:t>
                      </a:r>
                      <a:endParaRPr lang="en-US" sz="1200" b="1" dirty="0">
                        <a:latin typeface="Calibri"/>
                        <a:ea typeface="Calibri"/>
                        <a:cs typeface="Arial"/>
                      </a:endParaRPr>
                    </a:p>
                    <a:p>
                      <a:pPr algn="r" rtl="1">
                        <a:lnSpc>
                          <a:spcPct val="115000"/>
                        </a:lnSpc>
                        <a:spcAft>
                          <a:spcPts val="0"/>
                        </a:spcAft>
                      </a:pPr>
                      <a:r>
                        <a:rPr lang="ar-SA" sz="1200" b="1" dirty="0">
                          <a:latin typeface="Calibri"/>
                          <a:ea typeface="Calibri"/>
                          <a:cs typeface="Arial"/>
                        </a:rPr>
                        <a:t>س/ هل يفهم أو يقرأ ما ينسخه .</a:t>
                      </a:r>
                      <a:endParaRPr lang="en-US" sz="1200" b="1" dirty="0">
                        <a:latin typeface="Calibri"/>
                        <a:ea typeface="Calibri"/>
                        <a:cs typeface="Arial"/>
                      </a:endParaRPr>
                    </a:p>
                    <a:p>
                      <a:pPr algn="r" rtl="1">
                        <a:lnSpc>
                          <a:spcPct val="115000"/>
                        </a:lnSpc>
                        <a:spcAft>
                          <a:spcPts val="0"/>
                        </a:spcAft>
                      </a:pPr>
                      <a:r>
                        <a:rPr lang="ar-SA" sz="1200" b="1" dirty="0">
                          <a:solidFill>
                            <a:srgbClr val="FF0000"/>
                          </a:solidFill>
                          <a:latin typeface="Calibri"/>
                          <a:ea typeface="Calibri"/>
                          <a:cs typeface="Arial"/>
                        </a:rPr>
                        <a:t>التقديم / </a:t>
                      </a:r>
                      <a:r>
                        <a:rPr lang="ar-SA" sz="1200" b="1" dirty="0">
                          <a:latin typeface="Calibri"/>
                          <a:ea typeface="Calibri"/>
                          <a:cs typeface="Arial"/>
                        </a:rPr>
                        <a:t>اختيار جمل بسيطة , كتابتها في بطاقات بخط واضح</a:t>
                      </a:r>
                      <a:endParaRPr lang="en-US" sz="1200" b="1" dirty="0">
                        <a:latin typeface="Calibri"/>
                        <a:ea typeface="Calibri"/>
                        <a:cs typeface="Arial"/>
                      </a:endParaRPr>
                    </a:p>
                    <a:p>
                      <a:pPr algn="r" rtl="1">
                        <a:lnSpc>
                          <a:spcPct val="115000"/>
                        </a:lnSpc>
                        <a:spcAft>
                          <a:spcPts val="0"/>
                        </a:spcAft>
                      </a:pPr>
                      <a:r>
                        <a:rPr lang="ar-SA" sz="1200" b="1" dirty="0">
                          <a:solidFill>
                            <a:srgbClr val="FF0000"/>
                          </a:solidFill>
                          <a:latin typeface="Calibri"/>
                          <a:ea typeface="Calibri"/>
                          <a:cs typeface="Arial"/>
                        </a:rPr>
                        <a:t>التوضيح / </a:t>
                      </a:r>
                      <a:r>
                        <a:rPr lang="ar-SA" sz="1200" b="1" dirty="0">
                          <a:latin typeface="Calibri"/>
                          <a:ea typeface="Calibri"/>
                          <a:cs typeface="Arial"/>
                        </a:rPr>
                        <a:t>قراءة الكلمات بصوت واضح واستخدام الإيماءات والقراءة المتكررة من قبل الطالب ، مع توضيح الظواهر وإشباع الحركات واقتفاء الأثر .</a:t>
                      </a:r>
                      <a:endParaRPr lang="en-US" sz="1200" b="1" dirty="0">
                        <a:latin typeface="Calibri"/>
                        <a:ea typeface="Calibri"/>
                        <a:cs typeface="Arial"/>
                      </a:endParaRPr>
                    </a:p>
                    <a:p>
                      <a:pPr algn="r" rtl="1">
                        <a:lnSpc>
                          <a:spcPct val="115000"/>
                        </a:lnSpc>
                        <a:spcAft>
                          <a:spcPts val="0"/>
                        </a:spcAft>
                      </a:pPr>
                      <a:r>
                        <a:rPr lang="ar-SA" sz="1200" b="1" dirty="0">
                          <a:latin typeface="Calibri"/>
                          <a:ea typeface="Calibri"/>
                          <a:cs typeface="Arial"/>
                        </a:rPr>
                        <a:t>الممارسة الموجهة /قراءة الطالب للكلمات والجمل بنفس أسلوب المعلم وإعادة القراءة حتى يصل الطالب إلى القراءة الصحيحة للجمل بدون أخطاء واختيار جملة لكتابتها دون النظر إليها ثم التصويب الذاتي من قبل الطالب وتحت ملاحظة المعلم وتحديد مواضع الخطأ , إعادة قراءة الجملة مرة </a:t>
                      </a:r>
                      <a:r>
                        <a:rPr lang="ar-SA" sz="1200" b="1" dirty="0" err="1">
                          <a:latin typeface="Calibri"/>
                          <a:ea typeface="Calibri"/>
                          <a:cs typeface="Arial"/>
                        </a:rPr>
                        <a:t>آخرى</a:t>
                      </a:r>
                      <a:r>
                        <a:rPr lang="ar-SA" sz="1200" b="1" dirty="0">
                          <a:latin typeface="Calibri"/>
                          <a:ea typeface="Calibri"/>
                          <a:cs typeface="Arial"/>
                        </a:rPr>
                        <a:t> والوقوف عند موطن الخطأ والتركيز عليه في القراءة للتمكن من </a:t>
                      </a:r>
                      <a:r>
                        <a:rPr lang="ar-SA" sz="1200" b="1" dirty="0" err="1">
                          <a:latin typeface="Calibri"/>
                          <a:ea typeface="Calibri"/>
                          <a:cs typeface="Arial"/>
                        </a:rPr>
                        <a:t>التهجئة</a:t>
                      </a:r>
                      <a:r>
                        <a:rPr lang="ar-SA" sz="1200" b="1" dirty="0">
                          <a:latin typeface="Calibri"/>
                          <a:ea typeface="Calibri"/>
                          <a:cs typeface="Arial"/>
                        </a:rPr>
                        <a:t> الصحيحة ثم الكتابة مرة أخرى .</a:t>
                      </a:r>
                      <a:endParaRPr lang="en-US" sz="1200" b="1" dirty="0">
                        <a:latin typeface="Calibri"/>
                        <a:ea typeface="Calibri"/>
                        <a:cs typeface="Arial"/>
                      </a:endParaRPr>
                    </a:p>
                    <a:p>
                      <a:pPr algn="r" rtl="1">
                        <a:lnSpc>
                          <a:spcPct val="115000"/>
                        </a:lnSpc>
                        <a:spcAft>
                          <a:spcPts val="0"/>
                        </a:spcAft>
                      </a:pPr>
                      <a:r>
                        <a:rPr lang="ar-SA" sz="1200" b="1" dirty="0">
                          <a:latin typeface="Calibri"/>
                          <a:ea typeface="Calibri"/>
                          <a:cs typeface="Arial"/>
                        </a:rPr>
                        <a:t>الممارسة المستقلة /يحدد للطالب  مقطع من النص القرائي المستهدف ويطلب من الطالب قراءته قراءة صامتة ويعطى وقت كافي ثم يطلب منه القراءة </a:t>
                      </a:r>
                      <a:r>
                        <a:rPr lang="ar-SA" sz="1200" b="1" dirty="0" err="1">
                          <a:latin typeface="Calibri"/>
                          <a:ea typeface="Calibri"/>
                          <a:cs typeface="Arial"/>
                        </a:rPr>
                        <a:t>الجهرية</a:t>
                      </a:r>
                      <a:r>
                        <a:rPr lang="ar-SA" sz="1200" b="1" dirty="0">
                          <a:latin typeface="Calibri"/>
                          <a:ea typeface="Calibri"/>
                          <a:cs typeface="Arial"/>
                        </a:rPr>
                        <a:t> والمعلم يشرف عليه ثم ينسخه مع المتابعة له أثناء الكتابة  بحيث تقرأ الكلمة ثم تنسخ  دون النظر والتصويب الذاتي وعند وجود خطأ يحدد موضعه ثم إعادة القراءة للكلمة والكتابة دون النظر وهكذا في بقية المقطع يستمر التدريب على هذا النمط بتغيير المقاطع حسب النصوص القرائية المعطاة وعند الإتقان يتم إدراج كلمات غير محددة بالتدريج إلى أن يصل الطالب إلى إتقان الكتابة من الذاكرة البعيدة</a:t>
                      </a:r>
                      <a:endParaRPr lang="en-US" sz="1200" b="1" dirty="0">
                        <a:latin typeface="Calibri"/>
                        <a:ea typeface="Calibri"/>
                        <a:cs typeface="Arial"/>
                      </a:endParaRPr>
                    </a:p>
                  </a:txBody>
                  <a:tcPr marL="45295" marR="4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dirty="0">
                          <a:latin typeface="Calibri"/>
                          <a:ea typeface="Calibri"/>
                          <a:cs typeface="Arial"/>
                        </a:rPr>
                        <a:t>الملاحظة</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 سلالم التقدير وقوائم الشطب والرصد )</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اختبار تحريري</a:t>
                      </a:r>
                      <a:endParaRPr lang="en-US" sz="1200" b="1" dirty="0">
                        <a:latin typeface="Calibri"/>
                        <a:ea typeface="Calibri"/>
                        <a:cs typeface="Arial"/>
                      </a:endParaRPr>
                    </a:p>
                  </a:txBody>
                  <a:tcPr marL="45295" marR="4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معلم</a:t>
                      </a:r>
                      <a:endParaRPr lang="en-US" sz="1200" b="1">
                        <a:latin typeface="Calibri"/>
                        <a:ea typeface="Calibri"/>
                        <a:cs typeface="Arial"/>
                      </a:endParaRPr>
                    </a:p>
                  </a:txBody>
                  <a:tcPr marL="45295" marR="452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dirty="0">
                          <a:latin typeface="Calibri"/>
                          <a:ea typeface="Calibri"/>
                          <a:cs typeface="Arial"/>
                        </a:rPr>
                        <a:t>لجنة التوجيه والإرشاد</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المشرف التربوي</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ولي الأمر</a:t>
                      </a:r>
                      <a:endParaRPr lang="en-US" sz="1200" b="1" dirty="0">
                        <a:latin typeface="Calibri"/>
                        <a:ea typeface="Calibri"/>
                        <a:cs typeface="Arial"/>
                      </a:endParaRPr>
                    </a:p>
                  </a:txBody>
                  <a:tcPr marL="45295" marR="45295"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r>
            </a:tbl>
          </a:graphicData>
        </a:graphic>
      </p:graphicFrame>
      <p:sp>
        <p:nvSpPr>
          <p:cNvPr id="4" name="مستطيل مستدير الزوايا 16"/>
          <p:cNvSpPr>
            <a:spLocks noChangeArrowheads="1"/>
          </p:cNvSpPr>
          <p:nvPr/>
        </p:nvSpPr>
        <p:spPr bwMode="auto">
          <a:xfrm>
            <a:off x="2000232" y="214290"/>
            <a:ext cx="5715040" cy="500066"/>
          </a:xfrm>
          <a:prstGeom prst="roundRect">
            <a:avLst>
              <a:gd name="adj" fmla="val 16667"/>
            </a:avLst>
          </a:prstGeom>
          <a:blipFill>
            <a:blip r:embed="rId3"/>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Arial" pitchFamily="34" charset="0"/>
                <a:cs typeface="Arial" pitchFamily="34" charset="0"/>
              </a:rPr>
              <a:t>تصميم الخطط </a:t>
            </a:r>
            <a:r>
              <a:rPr lang="ar-SA" b="1" dirty="0" smtClean="0">
                <a:latin typeface="Arial" pitchFamily="34" charset="0"/>
                <a:cs typeface="Arial" pitchFamily="34" charset="0"/>
              </a:rPr>
              <a:t>العلاجية لطلاب الصفوف الأولية (الصف الأول الابتدائي)</a:t>
            </a:r>
            <a:endParaRPr kumimoji="0" lang="ar-SA" b="1"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صورة 4" descr="الرؤية.jpg"/>
          <p:cNvPicPr>
            <a:picLocks noChangeAspect="1"/>
          </p:cNvPicPr>
          <p:nvPr/>
        </p:nvPicPr>
        <p:blipFill>
          <a:blip r:embed="rId4"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cover dir="l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000101" y="1285860"/>
          <a:ext cx="7858179" cy="5286413"/>
        </p:xfrm>
        <a:graphic>
          <a:graphicData uri="http://schemas.openxmlformats.org/drawingml/2006/table">
            <a:tbl>
              <a:tblPr rtl="1"/>
              <a:tblGrid>
                <a:gridCol w="330427"/>
                <a:gridCol w="942493"/>
                <a:gridCol w="1056148"/>
                <a:gridCol w="3117990"/>
                <a:gridCol w="862660"/>
                <a:gridCol w="860995"/>
                <a:gridCol w="687466"/>
              </a:tblGrid>
              <a:tr h="764933">
                <a:tc>
                  <a:txBody>
                    <a:bodyPr/>
                    <a:lstStyle/>
                    <a:p>
                      <a:pPr algn="ctr" rtl="1">
                        <a:lnSpc>
                          <a:spcPct val="115000"/>
                        </a:lnSpc>
                        <a:spcAft>
                          <a:spcPts val="0"/>
                        </a:spcAft>
                      </a:pPr>
                      <a:r>
                        <a:rPr lang="ar-SA" sz="1200" b="1" dirty="0">
                          <a:latin typeface="Calibri"/>
                          <a:ea typeface="Calibri"/>
                          <a:cs typeface="Arial"/>
                        </a:rPr>
                        <a:t>م</a:t>
                      </a:r>
                      <a:endParaRPr lang="en-US" sz="1200" b="1"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المشكلة</a:t>
                      </a:r>
                      <a:endParaRPr lang="en-US" sz="1200" b="1">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الوصف والتفسير</a:t>
                      </a:r>
                      <a:endParaRPr lang="en-US" sz="1200" b="1">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600" b="1" dirty="0">
                          <a:latin typeface="Calibri"/>
                          <a:ea typeface="Calibri"/>
                          <a:cs typeface="Arial"/>
                        </a:rPr>
                        <a:t>الطريقة العلاجية المقترحة</a:t>
                      </a:r>
                      <a:endParaRPr lang="en-US" sz="1600" b="1" dirty="0">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الأداة المستخدمة</a:t>
                      </a:r>
                      <a:endParaRPr lang="en-US" sz="1200" b="1">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مسؤول التنفيذ</a:t>
                      </a:r>
                      <a:endParaRPr lang="en-US" sz="1200" b="1">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dirty="0">
                          <a:latin typeface="Calibri"/>
                          <a:ea typeface="Calibri"/>
                          <a:cs typeface="Arial"/>
                        </a:rPr>
                        <a:t>الجهة المساندة</a:t>
                      </a:r>
                      <a:endParaRPr lang="en-US" sz="1200" b="1" dirty="0">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r>
              <a:tr h="4521480">
                <a:tc>
                  <a:txBody>
                    <a:bodyPr/>
                    <a:lstStyle/>
                    <a:p>
                      <a:pPr algn="ctr" rtl="1">
                        <a:lnSpc>
                          <a:spcPct val="115000"/>
                        </a:lnSpc>
                        <a:spcAft>
                          <a:spcPts val="0"/>
                        </a:spcAft>
                      </a:pPr>
                      <a:r>
                        <a:rPr lang="ar-SA" sz="1200" b="1" dirty="0">
                          <a:latin typeface="Calibri"/>
                          <a:ea typeface="Calibri"/>
                          <a:cs typeface="Arial"/>
                        </a:rPr>
                        <a:t>1</a:t>
                      </a:r>
                      <a:endParaRPr lang="en-US" sz="1200" b="1"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التعبير شفهيا عن أحداث قصة مصورة</a:t>
                      </a:r>
                      <a:endParaRPr lang="en-US" sz="1200" b="1">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عدم قدرة التلميذ/ة على التعبير على ضوء الصور المعروضة </a:t>
                      </a:r>
                      <a:endParaRPr lang="en-US" sz="1200" b="1">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200" b="1" dirty="0">
                          <a:solidFill>
                            <a:srgbClr val="FF0000"/>
                          </a:solidFill>
                          <a:latin typeface="Calibri"/>
                          <a:ea typeface="Calibri"/>
                          <a:cs typeface="Arial"/>
                        </a:rPr>
                        <a:t>1)التقديم للمعيار</a:t>
                      </a:r>
                      <a:endParaRPr lang="en-US" sz="1200" b="1" dirty="0">
                        <a:latin typeface="Calibri"/>
                        <a:ea typeface="Calibri"/>
                        <a:cs typeface="Arial"/>
                      </a:endParaRPr>
                    </a:p>
                    <a:p>
                      <a:pPr algn="r" rtl="1">
                        <a:lnSpc>
                          <a:spcPct val="115000"/>
                        </a:lnSpc>
                        <a:spcAft>
                          <a:spcPts val="0"/>
                        </a:spcAft>
                      </a:pPr>
                      <a:r>
                        <a:rPr lang="ar-SA" sz="1200" b="1" dirty="0">
                          <a:latin typeface="Calibri"/>
                          <a:ea typeface="Calibri"/>
                          <a:cs typeface="Arial"/>
                        </a:rPr>
                        <a:t>عرض صور مرئية للطلاب من واقع حياتهم للتعرف على مدلولها0</a:t>
                      </a:r>
                      <a:endParaRPr lang="en-US" sz="1200" b="1" dirty="0">
                        <a:latin typeface="Calibri"/>
                        <a:ea typeface="Calibri"/>
                        <a:cs typeface="Arial"/>
                      </a:endParaRPr>
                    </a:p>
                    <a:p>
                      <a:pPr algn="r" rtl="1">
                        <a:lnSpc>
                          <a:spcPct val="115000"/>
                        </a:lnSpc>
                        <a:spcAft>
                          <a:spcPts val="0"/>
                        </a:spcAft>
                      </a:pPr>
                      <a:r>
                        <a:rPr lang="ar-SA" sz="1200" b="1" dirty="0">
                          <a:solidFill>
                            <a:srgbClr val="FF0000"/>
                          </a:solidFill>
                          <a:latin typeface="Calibri"/>
                          <a:ea typeface="Calibri"/>
                          <a:cs typeface="Arial"/>
                        </a:rPr>
                        <a:t>2 )توضيح كيفية أداء المعيار0</a:t>
                      </a:r>
                      <a:endParaRPr lang="en-US" sz="1200" b="1" dirty="0">
                        <a:latin typeface="Calibri"/>
                        <a:ea typeface="Calibri"/>
                        <a:cs typeface="Arial"/>
                      </a:endParaRPr>
                    </a:p>
                    <a:p>
                      <a:pPr algn="r" rtl="1">
                        <a:lnSpc>
                          <a:spcPct val="115000"/>
                        </a:lnSpc>
                        <a:spcAft>
                          <a:spcPts val="0"/>
                        </a:spcAft>
                      </a:pPr>
                      <a:r>
                        <a:rPr lang="ar-SA" sz="1200" b="1" dirty="0">
                          <a:latin typeface="Calibri"/>
                          <a:ea typeface="Calibri"/>
                          <a:cs typeface="Arial"/>
                        </a:rPr>
                        <a:t>-عرض صور مرئية للطلاب0</a:t>
                      </a:r>
                      <a:endParaRPr lang="en-US" sz="1200" b="1" dirty="0">
                        <a:latin typeface="Calibri"/>
                        <a:ea typeface="Calibri"/>
                        <a:cs typeface="Arial"/>
                      </a:endParaRPr>
                    </a:p>
                    <a:p>
                      <a:pPr algn="r" rtl="1">
                        <a:lnSpc>
                          <a:spcPct val="115000"/>
                        </a:lnSpc>
                        <a:spcAft>
                          <a:spcPts val="0"/>
                        </a:spcAft>
                      </a:pPr>
                      <a:r>
                        <a:rPr lang="ar-SA" sz="1200" b="1" dirty="0">
                          <a:latin typeface="Calibri"/>
                          <a:ea typeface="Calibri"/>
                          <a:cs typeface="Arial"/>
                        </a:rPr>
                        <a:t>-الإجابة عن أسئلة حول مدلول الصور0 </a:t>
                      </a:r>
                      <a:endParaRPr lang="en-US" sz="1200" b="1" dirty="0">
                        <a:latin typeface="Calibri"/>
                        <a:ea typeface="Calibri"/>
                        <a:cs typeface="Arial"/>
                      </a:endParaRPr>
                    </a:p>
                    <a:p>
                      <a:pPr algn="r" rtl="1">
                        <a:lnSpc>
                          <a:spcPct val="115000"/>
                        </a:lnSpc>
                        <a:spcAft>
                          <a:spcPts val="0"/>
                        </a:spcAft>
                      </a:pPr>
                      <a:r>
                        <a:rPr lang="ar-SA" sz="1200" b="1" dirty="0">
                          <a:latin typeface="Calibri"/>
                          <a:ea typeface="Calibri"/>
                          <a:cs typeface="Arial"/>
                        </a:rPr>
                        <a:t>-إبداء الرأي عن الصورة بجملة واحدة0</a:t>
                      </a:r>
                      <a:endParaRPr lang="en-US" sz="1200" b="1" dirty="0">
                        <a:latin typeface="Calibri"/>
                        <a:ea typeface="Calibri"/>
                        <a:cs typeface="Arial"/>
                      </a:endParaRPr>
                    </a:p>
                    <a:p>
                      <a:pPr algn="r" rtl="1">
                        <a:lnSpc>
                          <a:spcPct val="115000"/>
                        </a:lnSpc>
                        <a:spcAft>
                          <a:spcPts val="0"/>
                        </a:spcAft>
                      </a:pPr>
                      <a:r>
                        <a:rPr lang="ar-SA" sz="1200" b="1" dirty="0">
                          <a:latin typeface="Calibri"/>
                          <a:ea typeface="Calibri"/>
                          <a:cs typeface="Arial"/>
                        </a:rPr>
                        <a:t>-التعبير عن الصور حسب تسلسل أحداثها0 </a:t>
                      </a:r>
                      <a:endParaRPr lang="en-US" sz="1200" b="1" dirty="0">
                        <a:latin typeface="Calibri"/>
                        <a:ea typeface="Calibri"/>
                        <a:cs typeface="Arial"/>
                      </a:endParaRPr>
                    </a:p>
                    <a:p>
                      <a:pPr algn="r" rtl="1">
                        <a:lnSpc>
                          <a:spcPct val="115000"/>
                        </a:lnSpc>
                        <a:spcAft>
                          <a:spcPts val="0"/>
                        </a:spcAft>
                      </a:pPr>
                      <a:r>
                        <a:rPr lang="ar-SA" sz="1200" b="1" dirty="0">
                          <a:solidFill>
                            <a:srgbClr val="FF0000"/>
                          </a:solidFill>
                          <a:latin typeface="Calibri"/>
                          <a:ea typeface="Calibri"/>
                          <a:cs typeface="Arial"/>
                        </a:rPr>
                        <a:t>3)مراجعة خطوات أداء المعيار0</a:t>
                      </a:r>
                      <a:endParaRPr lang="en-US" sz="1200" b="1" dirty="0">
                        <a:latin typeface="Calibri"/>
                        <a:ea typeface="Calibri"/>
                        <a:cs typeface="Arial"/>
                      </a:endParaRPr>
                    </a:p>
                    <a:p>
                      <a:pPr algn="r" rtl="1">
                        <a:lnSpc>
                          <a:spcPct val="115000"/>
                        </a:lnSpc>
                        <a:spcAft>
                          <a:spcPts val="0"/>
                        </a:spcAft>
                      </a:pPr>
                      <a:r>
                        <a:rPr lang="ar-SA" sz="1200" b="1" dirty="0">
                          <a:latin typeface="Calibri"/>
                          <a:ea typeface="Calibri"/>
                          <a:cs typeface="Arial"/>
                        </a:rPr>
                        <a:t>مراجعة الخطوات السابقة للوقوف على أداء التلميذ/ة0</a:t>
                      </a:r>
                      <a:endParaRPr lang="en-US" sz="1200" b="1" dirty="0">
                        <a:latin typeface="Calibri"/>
                        <a:ea typeface="Calibri"/>
                        <a:cs typeface="Arial"/>
                      </a:endParaRPr>
                    </a:p>
                    <a:p>
                      <a:pPr algn="r" rtl="1">
                        <a:lnSpc>
                          <a:spcPct val="115000"/>
                        </a:lnSpc>
                        <a:spcAft>
                          <a:spcPts val="0"/>
                        </a:spcAft>
                      </a:pPr>
                      <a:r>
                        <a:rPr lang="ar-SA" sz="1200" b="1" dirty="0">
                          <a:solidFill>
                            <a:srgbClr val="FF0000"/>
                          </a:solidFill>
                          <a:latin typeface="Calibri"/>
                          <a:ea typeface="Calibri"/>
                          <a:cs typeface="Arial"/>
                        </a:rPr>
                        <a:t>4)الممارسة الموجهة للمعيار0 </a:t>
                      </a:r>
                      <a:endParaRPr lang="en-US" sz="1200" b="1" dirty="0">
                        <a:latin typeface="Calibri"/>
                        <a:ea typeface="Calibri"/>
                        <a:cs typeface="Arial"/>
                      </a:endParaRPr>
                    </a:p>
                    <a:p>
                      <a:pPr algn="r" rtl="1">
                        <a:lnSpc>
                          <a:spcPct val="115000"/>
                        </a:lnSpc>
                        <a:spcAft>
                          <a:spcPts val="0"/>
                        </a:spcAft>
                      </a:pPr>
                      <a:r>
                        <a:rPr lang="ar-SA" sz="1200" b="1" dirty="0">
                          <a:latin typeface="Calibri"/>
                          <a:ea typeface="Calibri"/>
                          <a:cs typeface="Arial"/>
                        </a:rPr>
                        <a:t>عرض صور لأحداث من المقرر الدراسي ،ويطلب من التلميذ/ة إبداء الرأي حول مضمون الصورة0</a:t>
                      </a:r>
                      <a:endParaRPr lang="en-US" sz="1200" b="1" dirty="0">
                        <a:latin typeface="Calibri"/>
                        <a:ea typeface="Calibri"/>
                        <a:cs typeface="Arial"/>
                      </a:endParaRPr>
                    </a:p>
                    <a:p>
                      <a:pPr algn="r" rtl="1">
                        <a:lnSpc>
                          <a:spcPct val="115000"/>
                        </a:lnSpc>
                        <a:spcAft>
                          <a:spcPts val="0"/>
                        </a:spcAft>
                      </a:pPr>
                      <a:r>
                        <a:rPr lang="ar-SA" sz="1200" b="1" dirty="0">
                          <a:solidFill>
                            <a:srgbClr val="FF0000"/>
                          </a:solidFill>
                          <a:latin typeface="Calibri"/>
                          <a:ea typeface="Calibri"/>
                          <a:cs typeface="Arial"/>
                        </a:rPr>
                        <a:t>5)الممارسة المستقلة 0</a:t>
                      </a:r>
                      <a:endParaRPr lang="en-US" sz="1200" b="1" dirty="0">
                        <a:latin typeface="Calibri"/>
                        <a:ea typeface="Calibri"/>
                        <a:cs typeface="Arial"/>
                      </a:endParaRPr>
                    </a:p>
                    <a:p>
                      <a:pPr algn="r" rtl="1">
                        <a:lnSpc>
                          <a:spcPct val="115000"/>
                        </a:lnSpc>
                        <a:spcAft>
                          <a:spcPts val="0"/>
                        </a:spcAft>
                      </a:pPr>
                      <a:r>
                        <a:rPr lang="ar-SA" sz="1200" b="1" dirty="0">
                          <a:latin typeface="Calibri"/>
                          <a:ea typeface="Calibri"/>
                          <a:cs typeface="Arial"/>
                        </a:rPr>
                        <a:t>عرض مرئي لصور من واقع الحياة وحث التلميذ/ة على إبداء رأيهم</a:t>
                      </a:r>
                      <a:endParaRPr lang="en-US" sz="1200" b="1" dirty="0">
                        <a:latin typeface="Calibri"/>
                        <a:ea typeface="Calibri"/>
                        <a:cs typeface="Arial"/>
                      </a:endParaRPr>
                    </a:p>
                    <a:p>
                      <a:pPr algn="r" rtl="1">
                        <a:lnSpc>
                          <a:spcPct val="115000"/>
                        </a:lnSpc>
                        <a:spcAft>
                          <a:spcPts val="0"/>
                        </a:spcAft>
                      </a:pPr>
                      <a:r>
                        <a:rPr lang="ar-SA" sz="1200" b="1" dirty="0">
                          <a:solidFill>
                            <a:srgbClr val="FF0000"/>
                          </a:solidFill>
                          <a:latin typeface="Calibri"/>
                          <a:ea typeface="Calibri"/>
                          <a:cs typeface="Arial"/>
                        </a:rPr>
                        <a:t>6)المراجعة الختامية0</a:t>
                      </a:r>
                      <a:endParaRPr lang="en-US" sz="1200" b="1" dirty="0">
                        <a:latin typeface="Calibri"/>
                        <a:ea typeface="Calibri"/>
                        <a:cs typeface="Arial"/>
                      </a:endParaRPr>
                    </a:p>
                    <a:p>
                      <a:pPr algn="r" rtl="1">
                        <a:lnSpc>
                          <a:spcPct val="115000"/>
                        </a:lnSpc>
                        <a:spcAft>
                          <a:spcPts val="0"/>
                        </a:spcAft>
                      </a:pPr>
                      <a:r>
                        <a:rPr lang="ar-SA" sz="1200" b="1" dirty="0">
                          <a:latin typeface="Calibri"/>
                          <a:ea typeface="Calibri"/>
                          <a:cs typeface="Arial"/>
                        </a:rPr>
                        <a:t>يعبر التلميذ/</a:t>
                      </a:r>
                      <a:r>
                        <a:rPr lang="ar-SA" sz="1200" b="1" dirty="0" err="1">
                          <a:latin typeface="Calibri"/>
                          <a:ea typeface="Calibri"/>
                          <a:cs typeface="Arial"/>
                        </a:rPr>
                        <a:t>ةشفهيا</a:t>
                      </a:r>
                      <a:r>
                        <a:rPr lang="ar-SA" sz="1200" b="1" dirty="0">
                          <a:latin typeface="Calibri"/>
                          <a:ea typeface="Calibri"/>
                          <a:cs typeface="Arial"/>
                        </a:rPr>
                        <a:t> عن أحداث مصورة وفق الكتاب المقرر0</a:t>
                      </a:r>
                      <a:endParaRPr lang="en-US" sz="1200" b="1" dirty="0">
                        <a:latin typeface="Calibri"/>
                        <a:ea typeface="Calibri"/>
                        <a:cs typeface="Arial"/>
                      </a:endParaRP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dirty="0">
                          <a:latin typeface="Calibri"/>
                          <a:ea typeface="Calibri"/>
                          <a:cs typeface="Arial"/>
                        </a:rPr>
                        <a:t>-المناقشة</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-الملاحظة</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-التقنيات الحديثة</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-كتاب لغتي</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-البطاقات</a:t>
                      </a:r>
                      <a:endParaRPr lang="en-US" sz="1200" b="1" dirty="0">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المعلم/ـة</a:t>
                      </a:r>
                      <a:endParaRPr lang="en-US" sz="1200" b="1">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dirty="0">
                          <a:latin typeface="Calibri"/>
                          <a:ea typeface="Calibri"/>
                          <a:cs typeface="Arial"/>
                        </a:rPr>
                        <a:t>إدارة الإشراف</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-مكتب التعليم0</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لجنة التوجيه والإرشاد</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ولي أمر التلميذ/ة</a:t>
                      </a:r>
                      <a:endParaRPr lang="en-US" sz="1200" b="1" dirty="0">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FF"/>
                    </a:solidFill>
                  </a:tcPr>
                </a:tc>
              </a:tr>
            </a:tbl>
          </a:graphicData>
        </a:graphic>
      </p:graphicFrame>
      <p:sp>
        <p:nvSpPr>
          <p:cNvPr id="147457" name="Rectangle 1"/>
          <p:cNvSpPr>
            <a:spLocks noChangeArrowheads="1"/>
          </p:cNvSpPr>
          <p:nvPr/>
        </p:nvSpPr>
        <p:spPr bwMode="auto">
          <a:xfrm>
            <a:off x="1500166" y="642918"/>
            <a:ext cx="71438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tab pos="4432300" algn="ctr"/>
              </a:tabLst>
            </a:pPr>
            <a:r>
              <a:rPr kumimoji="0" lang="ar-SA"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أبرز مظاهر الضعف في مادة (لغتي) للصف الثاني الابتدائي والطرق العلاجية المناسبة لها</a:t>
            </a:r>
            <a:endParaRPr kumimoji="0" lang="en-US" sz="9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4432300" algn="ctr"/>
              </a:tabLst>
            </a:pPr>
            <a:endParaRPr kumimoji="0" lang="en-US" b="1" i="0" u="none" strike="noStrike" cap="none" normalizeH="0" baseline="0" dirty="0" smtClean="0">
              <a:ln>
                <a:noFill/>
              </a:ln>
              <a:solidFill>
                <a:schemeClr val="tx1"/>
              </a:solidFill>
              <a:effectLst/>
              <a:latin typeface="Arial" pitchFamily="34" charset="0"/>
              <a:cs typeface="Arial" pitchFamily="34" charset="0"/>
            </a:endParaRPr>
          </a:p>
        </p:txBody>
      </p:sp>
      <p:sp>
        <p:nvSpPr>
          <p:cNvPr id="4" name="مستطيل مستدير الزوايا 16"/>
          <p:cNvSpPr>
            <a:spLocks noChangeArrowheads="1"/>
          </p:cNvSpPr>
          <p:nvPr/>
        </p:nvSpPr>
        <p:spPr bwMode="auto">
          <a:xfrm>
            <a:off x="2071670" y="0"/>
            <a:ext cx="5715040" cy="500066"/>
          </a:xfrm>
          <a:prstGeom prst="roundRect">
            <a:avLst>
              <a:gd name="adj" fmla="val 16667"/>
            </a:avLst>
          </a:prstGeom>
          <a:blipFill>
            <a:blip r:embed="rId2"/>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Arial" pitchFamily="34" charset="0"/>
                <a:cs typeface="Arial" pitchFamily="34" charset="0"/>
              </a:rPr>
              <a:t>تصميم الخطط </a:t>
            </a:r>
            <a:r>
              <a:rPr lang="ar-SA" b="1" dirty="0" smtClean="0">
                <a:latin typeface="Arial" pitchFamily="34" charset="0"/>
                <a:cs typeface="Arial" pitchFamily="34" charset="0"/>
              </a:rPr>
              <a:t>العلاجية لطلاب الصفوف الأولية</a:t>
            </a:r>
            <a:endParaRPr kumimoji="0" lang="ar-SA" b="1"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صورة 4" descr="الرؤية.jpg"/>
          <p:cNvPicPr>
            <a:picLocks noChangeAspect="1"/>
          </p:cNvPicPr>
          <p:nvPr/>
        </p:nvPicPr>
        <p:blipFill>
          <a:blip r:embed="rId3"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plus/>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071539" y="1214422"/>
          <a:ext cx="7786742" cy="5357850"/>
        </p:xfrm>
        <a:graphic>
          <a:graphicData uri="http://schemas.openxmlformats.org/drawingml/2006/table">
            <a:tbl>
              <a:tblPr rtl="1"/>
              <a:tblGrid>
                <a:gridCol w="327423"/>
                <a:gridCol w="933926"/>
                <a:gridCol w="1046546"/>
                <a:gridCol w="3089645"/>
                <a:gridCol w="854818"/>
                <a:gridCol w="853168"/>
                <a:gridCol w="681216"/>
              </a:tblGrid>
              <a:tr h="612535">
                <a:tc>
                  <a:txBody>
                    <a:bodyPr/>
                    <a:lstStyle/>
                    <a:p>
                      <a:pPr algn="ctr" rtl="1">
                        <a:lnSpc>
                          <a:spcPct val="115000"/>
                        </a:lnSpc>
                        <a:spcAft>
                          <a:spcPts val="0"/>
                        </a:spcAft>
                      </a:pPr>
                      <a:r>
                        <a:rPr lang="ar-SA" sz="1200" b="1" dirty="0">
                          <a:latin typeface="Calibri"/>
                          <a:ea typeface="Calibri"/>
                          <a:cs typeface="Arial"/>
                        </a:rPr>
                        <a:t>م</a:t>
                      </a:r>
                      <a:endParaRPr lang="en-US" sz="1200" b="1"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المشكلة</a:t>
                      </a:r>
                      <a:endParaRPr lang="en-US" sz="1200" b="1">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الوصف والتفسير</a:t>
                      </a:r>
                      <a:endParaRPr lang="en-US" sz="1200" b="1">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الطريقة العلاجية المقترحة</a:t>
                      </a:r>
                      <a:endParaRPr lang="en-US" sz="1200" b="1">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الأداة المستخدمة</a:t>
                      </a:r>
                      <a:endParaRPr lang="en-US" sz="1200" b="1">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مسؤول التنفيذ</a:t>
                      </a:r>
                      <a:endParaRPr lang="en-US" sz="1200" b="1">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dirty="0">
                          <a:latin typeface="Calibri"/>
                          <a:ea typeface="Calibri"/>
                          <a:cs typeface="Arial"/>
                        </a:rPr>
                        <a:t>الجهة المساندة</a:t>
                      </a:r>
                      <a:endParaRPr lang="en-US" sz="1200" b="1" dirty="0">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r>
              <a:tr h="4745315">
                <a:tc>
                  <a:txBody>
                    <a:bodyPr/>
                    <a:lstStyle/>
                    <a:p>
                      <a:pPr algn="ctr" rtl="1">
                        <a:lnSpc>
                          <a:spcPct val="115000"/>
                        </a:lnSpc>
                        <a:spcAft>
                          <a:spcPts val="0"/>
                        </a:spcAft>
                      </a:pPr>
                      <a:r>
                        <a:rPr lang="ar-SA" sz="1200" b="1" dirty="0">
                          <a:latin typeface="Calibri"/>
                          <a:ea typeface="Calibri"/>
                          <a:cs typeface="Arial"/>
                        </a:rPr>
                        <a:t>2</a:t>
                      </a:r>
                      <a:endParaRPr lang="en-US" sz="1200" b="1"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كتابة كلمات تحوي ظواهر لغوية من الذاكرة البعيدة</a:t>
                      </a:r>
                      <a:endParaRPr lang="en-US" sz="1200" b="1">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عدم قدرة التلميذ/ة على الكتابة السليمة للكلمات وفق القواعد الإملائية من الذاكرة البعيدة</a:t>
                      </a:r>
                      <a:endParaRPr lang="en-US" sz="1200" b="1">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endParaRPr lang="en-US" sz="1200" b="1">
                        <a:latin typeface="Calibri"/>
                        <a:ea typeface="Calibri"/>
                        <a:cs typeface="Arial"/>
                      </a:endParaRPr>
                    </a:p>
                    <a:p>
                      <a:pPr algn="r" rtl="1">
                        <a:lnSpc>
                          <a:spcPct val="106000"/>
                        </a:lnSpc>
                        <a:spcAft>
                          <a:spcPts val="800"/>
                        </a:spcAft>
                      </a:pPr>
                      <a:r>
                        <a:rPr lang="ar-SA" sz="1200" b="1">
                          <a:solidFill>
                            <a:srgbClr val="FF0000"/>
                          </a:solidFill>
                          <a:latin typeface="Calibri"/>
                          <a:ea typeface="Calibri"/>
                          <a:cs typeface="Times New Roman"/>
                        </a:rPr>
                        <a:t>1-التقديم </a:t>
                      </a:r>
                      <a:r>
                        <a:rPr lang="ar-SA" sz="1200" b="1">
                          <a:solidFill>
                            <a:srgbClr val="FF0000"/>
                          </a:solidFill>
                          <a:latin typeface="Calibri"/>
                          <a:ea typeface="Calibri"/>
                          <a:cs typeface="Arial"/>
                        </a:rPr>
                        <a:t>للمعيار0</a:t>
                      </a:r>
                      <a:r>
                        <a:rPr lang="ar-SA" sz="1200" b="1">
                          <a:solidFill>
                            <a:srgbClr val="FF0000"/>
                          </a:solidFill>
                          <a:latin typeface="Calibri"/>
                          <a:ea typeface="Calibri"/>
                          <a:cs typeface="Times New Roman"/>
                        </a:rPr>
                        <a:t>: </a:t>
                      </a:r>
                      <a:r>
                        <a:rPr lang="ar-SA" sz="1200" b="1">
                          <a:latin typeface="Calibri"/>
                          <a:ea typeface="Calibri"/>
                          <a:cs typeface="Times New Roman"/>
                        </a:rPr>
                        <a:t>عرض الكلمات بطريقة تسهم في ثبات صورها في ذاكرة الطالب </a:t>
                      </a:r>
                      <a:endParaRPr lang="en-US" sz="1200" b="1">
                        <a:latin typeface="Calibri"/>
                        <a:ea typeface="Calibri"/>
                        <a:cs typeface="Arial"/>
                      </a:endParaRPr>
                    </a:p>
                    <a:p>
                      <a:pPr algn="r" rtl="1">
                        <a:lnSpc>
                          <a:spcPct val="106000"/>
                        </a:lnSpc>
                        <a:spcAft>
                          <a:spcPts val="800"/>
                        </a:spcAft>
                      </a:pPr>
                      <a:r>
                        <a:rPr lang="ar-SA" sz="1200" b="1">
                          <a:solidFill>
                            <a:srgbClr val="FF0000"/>
                          </a:solidFill>
                          <a:latin typeface="Calibri"/>
                          <a:ea typeface="Calibri"/>
                          <a:cs typeface="Times New Roman"/>
                        </a:rPr>
                        <a:t>2-توضيح كيفية أداء </a:t>
                      </a:r>
                      <a:r>
                        <a:rPr lang="ar-SA" sz="1200" b="1">
                          <a:solidFill>
                            <a:srgbClr val="FF0000"/>
                          </a:solidFill>
                          <a:latin typeface="Calibri"/>
                          <a:ea typeface="Calibri"/>
                          <a:cs typeface="Arial"/>
                        </a:rPr>
                        <a:t>المعيار0</a:t>
                      </a:r>
                      <a:r>
                        <a:rPr lang="ar-SA" sz="1200" b="1">
                          <a:latin typeface="Calibri"/>
                          <a:ea typeface="Calibri"/>
                          <a:cs typeface="Times New Roman"/>
                        </a:rPr>
                        <a:t>: أ- معرفة الحروف وحركاتها .</a:t>
                      </a:r>
                      <a:endParaRPr lang="en-US" sz="1200" b="1">
                        <a:latin typeface="Calibri"/>
                        <a:ea typeface="Calibri"/>
                        <a:cs typeface="Arial"/>
                      </a:endParaRPr>
                    </a:p>
                    <a:p>
                      <a:pPr algn="ctr" rtl="1">
                        <a:lnSpc>
                          <a:spcPct val="106000"/>
                        </a:lnSpc>
                        <a:spcAft>
                          <a:spcPts val="800"/>
                        </a:spcAft>
                      </a:pPr>
                      <a:r>
                        <a:rPr lang="ar-SA" sz="1200" b="1">
                          <a:latin typeface="Calibri"/>
                          <a:ea typeface="Calibri"/>
                          <a:cs typeface="Times New Roman"/>
                        </a:rPr>
                        <a:t>                      ب- تدريب الطلاب على قراءة الكلمات .</a:t>
                      </a:r>
                      <a:endParaRPr lang="en-US" sz="1200" b="1">
                        <a:latin typeface="Calibri"/>
                        <a:ea typeface="Calibri"/>
                        <a:cs typeface="Arial"/>
                      </a:endParaRPr>
                    </a:p>
                    <a:p>
                      <a:pPr algn="ctr" rtl="1">
                        <a:lnSpc>
                          <a:spcPct val="106000"/>
                        </a:lnSpc>
                        <a:spcAft>
                          <a:spcPts val="800"/>
                        </a:spcAft>
                      </a:pPr>
                      <a:r>
                        <a:rPr lang="ar-SA" sz="1200" b="1">
                          <a:latin typeface="Calibri"/>
                          <a:ea typeface="Calibri"/>
                          <a:cs typeface="Times New Roman"/>
                        </a:rPr>
                        <a:t>          ج- مناقشة مهاراتها الإملائية .</a:t>
                      </a:r>
                      <a:endParaRPr lang="en-US" sz="1200" b="1">
                        <a:latin typeface="Calibri"/>
                        <a:ea typeface="Calibri"/>
                        <a:cs typeface="Arial"/>
                      </a:endParaRPr>
                    </a:p>
                    <a:p>
                      <a:pPr algn="ctr" rtl="1">
                        <a:lnSpc>
                          <a:spcPct val="106000"/>
                        </a:lnSpc>
                        <a:spcAft>
                          <a:spcPts val="800"/>
                        </a:spcAft>
                      </a:pPr>
                      <a:r>
                        <a:rPr lang="ar-SA" sz="1200" b="1">
                          <a:latin typeface="Calibri"/>
                          <a:ea typeface="Calibri"/>
                          <a:cs typeface="Times New Roman"/>
                        </a:rPr>
                        <a:t>       د- استرجاعها من الذاكرة .</a:t>
                      </a:r>
                      <a:endParaRPr lang="en-US" sz="1200" b="1">
                        <a:latin typeface="Calibri"/>
                        <a:ea typeface="Calibri"/>
                        <a:cs typeface="Arial"/>
                      </a:endParaRPr>
                    </a:p>
                    <a:p>
                      <a:pPr algn="ctr" rtl="1">
                        <a:lnSpc>
                          <a:spcPct val="106000"/>
                        </a:lnSpc>
                        <a:spcAft>
                          <a:spcPts val="800"/>
                        </a:spcAft>
                      </a:pPr>
                      <a:r>
                        <a:rPr lang="ar-SA" sz="1200" b="1">
                          <a:latin typeface="Calibri"/>
                          <a:ea typeface="Calibri"/>
                          <a:cs typeface="Times New Roman"/>
                        </a:rPr>
                        <a:t>            هـ- تدريب الطلاب على كتابتها .</a:t>
                      </a:r>
                      <a:endParaRPr lang="en-US" sz="1200" b="1">
                        <a:latin typeface="Calibri"/>
                        <a:ea typeface="Calibri"/>
                        <a:cs typeface="Arial"/>
                      </a:endParaRPr>
                    </a:p>
                    <a:p>
                      <a:pPr algn="r" rtl="1">
                        <a:lnSpc>
                          <a:spcPct val="106000"/>
                        </a:lnSpc>
                        <a:spcAft>
                          <a:spcPts val="800"/>
                        </a:spcAft>
                      </a:pPr>
                      <a:r>
                        <a:rPr lang="ar-SA" sz="1200" b="1">
                          <a:solidFill>
                            <a:srgbClr val="FF0000"/>
                          </a:solidFill>
                          <a:latin typeface="Calibri"/>
                          <a:ea typeface="Calibri"/>
                          <a:cs typeface="Times New Roman"/>
                        </a:rPr>
                        <a:t>3- مراجعة خطوات أداء </a:t>
                      </a:r>
                      <a:r>
                        <a:rPr lang="ar-SA" sz="1200" b="1">
                          <a:solidFill>
                            <a:srgbClr val="FF0000"/>
                          </a:solidFill>
                          <a:latin typeface="Calibri"/>
                          <a:ea typeface="Calibri"/>
                          <a:cs typeface="Arial"/>
                        </a:rPr>
                        <a:t>المعيار0</a:t>
                      </a:r>
                      <a:r>
                        <a:rPr lang="ar-SA" sz="1200" b="1">
                          <a:latin typeface="Calibri"/>
                          <a:ea typeface="Calibri"/>
                          <a:cs typeface="Times New Roman"/>
                        </a:rPr>
                        <a:t>: ملاحظة خطوات توضيح المعيار للتأكد من إتقان الطلاب لخطواتها السابقة .</a:t>
                      </a:r>
                      <a:endParaRPr lang="en-US" sz="1200" b="1">
                        <a:latin typeface="Calibri"/>
                        <a:ea typeface="Calibri"/>
                        <a:cs typeface="Arial"/>
                      </a:endParaRPr>
                    </a:p>
                    <a:p>
                      <a:pPr algn="r" rtl="1">
                        <a:lnSpc>
                          <a:spcPct val="106000"/>
                        </a:lnSpc>
                        <a:spcAft>
                          <a:spcPts val="800"/>
                        </a:spcAft>
                      </a:pPr>
                      <a:r>
                        <a:rPr lang="ar-SA" sz="1200" b="1">
                          <a:solidFill>
                            <a:srgbClr val="FF0000"/>
                          </a:solidFill>
                          <a:latin typeface="Calibri"/>
                          <a:ea typeface="Calibri"/>
                          <a:cs typeface="Times New Roman"/>
                        </a:rPr>
                        <a:t>4- الممارسة الموجهة </a:t>
                      </a:r>
                      <a:r>
                        <a:rPr lang="ar-SA" sz="1200" b="1">
                          <a:latin typeface="Calibri"/>
                          <a:ea typeface="Calibri"/>
                          <a:cs typeface="Times New Roman"/>
                        </a:rPr>
                        <a:t>: تحديد الكلمات ومناقشتها إملائياً وكتابتها من قبل الطلاب .</a:t>
                      </a:r>
                      <a:endParaRPr lang="en-US" sz="1200" b="1">
                        <a:latin typeface="Calibri"/>
                        <a:ea typeface="Calibri"/>
                        <a:cs typeface="Arial"/>
                      </a:endParaRPr>
                    </a:p>
                    <a:p>
                      <a:pPr algn="r" rtl="1">
                        <a:lnSpc>
                          <a:spcPct val="106000"/>
                        </a:lnSpc>
                        <a:spcAft>
                          <a:spcPts val="800"/>
                        </a:spcAft>
                      </a:pPr>
                      <a:r>
                        <a:rPr lang="ar-SA" sz="1200" b="1">
                          <a:solidFill>
                            <a:srgbClr val="FF0000"/>
                          </a:solidFill>
                          <a:latin typeface="Calibri"/>
                          <a:ea typeface="Calibri"/>
                          <a:cs typeface="Times New Roman"/>
                        </a:rPr>
                        <a:t>5- الممارسة المستقلة </a:t>
                      </a:r>
                      <a:r>
                        <a:rPr lang="ar-SA" sz="1200" b="1">
                          <a:latin typeface="Calibri"/>
                          <a:ea typeface="Calibri"/>
                          <a:cs typeface="Times New Roman"/>
                        </a:rPr>
                        <a:t>: إملاء الكلمات من الذاكرة القريبة وكتابتها بشكل صحيح .</a:t>
                      </a:r>
                      <a:endParaRPr lang="en-US" sz="1200" b="1">
                        <a:latin typeface="Calibri"/>
                        <a:ea typeface="Calibri"/>
                        <a:cs typeface="Arial"/>
                      </a:endParaRPr>
                    </a:p>
                    <a:p>
                      <a:pPr algn="r" rtl="1">
                        <a:lnSpc>
                          <a:spcPct val="115000"/>
                        </a:lnSpc>
                        <a:spcAft>
                          <a:spcPts val="0"/>
                        </a:spcAft>
                      </a:pPr>
                      <a:r>
                        <a:rPr lang="ar-SA" sz="1200" b="1">
                          <a:solidFill>
                            <a:srgbClr val="FF0000"/>
                          </a:solidFill>
                          <a:latin typeface="Calibri"/>
                          <a:ea typeface="Calibri"/>
                          <a:cs typeface="Times New Roman"/>
                        </a:rPr>
                        <a:t>6- المراجعة الختامية </a:t>
                      </a:r>
                      <a:r>
                        <a:rPr lang="ar-SA" sz="1200" b="1">
                          <a:latin typeface="Calibri"/>
                          <a:ea typeface="Calibri"/>
                          <a:cs typeface="Times New Roman"/>
                        </a:rPr>
                        <a:t>: ويكون فيها مناقشة أخطاء الطلاب وعرض الكلمات بشكل صحيح ومن ثم تكرار الكتابة الصحيحة .</a:t>
                      </a:r>
                      <a:endParaRPr lang="en-US" sz="1200" b="1">
                        <a:latin typeface="Calibri"/>
                        <a:ea typeface="Calibri"/>
                        <a:cs typeface="Arial"/>
                      </a:endParaRP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-المناقشة</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-الملاحظة</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-التقنيات الحديثة</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-كتاب لغتي</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-البطاقات</a:t>
                      </a:r>
                      <a:endParaRPr lang="en-US" sz="1200" b="1">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المعلم/ـة</a:t>
                      </a:r>
                      <a:endParaRPr lang="en-US" sz="1200" b="1">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dirty="0">
                          <a:latin typeface="Calibri"/>
                          <a:ea typeface="Calibri"/>
                          <a:cs typeface="Arial"/>
                        </a:rPr>
                        <a:t>إدارة الإشراف</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-مكتب التعليم0</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لجنة التوجيه والإرشاد</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ولي أمر التلميذ/ة</a:t>
                      </a:r>
                      <a:endParaRPr lang="en-US" sz="1200" b="1" dirty="0">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FF"/>
                    </a:solidFill>
                  </a:tcPr>
                </a:tc>
              </a:tr>
            </a:tbl>
          </a:graphicData>
        </a:graphic>
      </p:graphicFrame>
      <p:sp>
        <p:nvSpPr>
          <p:cNvPr id="4" name="مستطيل مستدير الزوايا 16"/>
          <p:cNvSpPr>
            <a:spLocks noChangeArrowheads="1"/>
          </p:cNvSpPr>
          <p:nvPr/>
        </p:nvSpPr>
        <p:spPr bwMode="auto">
          <a:xfrm>
            <a:off x="2071670" y="0"/>
            <a:ext cx="5715040" cy="500066"/>
          </a:xfrm>
          <a:prstGeom prst="roundRect">
            <a:avLst>
              <a:gd name="adj" fmla="val 16667"/>
            </a:avLst>
          </a:prstGeom>
          <a:blipFill>
            <a:blip r:embed="rId2"/>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Arial" pitchFamily="34" charset="0"/>
                <a:cs typeface="Arial" pitchFamily="34" charset="0"/>
              </a:rPr>
              <a:t>تصميم الخطط </a:t>
            </a:r>
            <a:r>
              <a:rPr lang="ar-SA" b="1" dirty="0" smtClean="0">
                <a:latin typeface="Arial" pitchFamily="34" charset="0"/>
                <a:cs typeface="Arial" pitchFamily="34" charset="0"/>
              </a:rPr>
              <a:t>العلاجية لطلاب الصفوف الأولية</a:t>
            </a:r>
            <a:endParaRPr kumimoji="0" lang="ar-SA" b="1"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1"/>
          <p:cNvSpPr>
            <a:spLocks noChangeArrowheads="1"/>
          </p:cNvSpPr>
          <p:nvPr/>
        </p:nvSpPr>
        <p:spPr bwMode="auto">
          <a:xfrm>
            <a:off x="1500166" y="642918"/>
            <a:ext cx="71438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tab pos="4432300" algn="ctr"/>
              </a:tabLst>
            </a:pPr>
            <a:r>
              <a:rPr kumimoji="0" lang="ar-SA"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أبرز مظاهر الضعف في مادة (لغتي) للصف الثاني الابتدائي والطرق العلاجية المناسبة لها</a:t>
            </a:r>
            <a:endParaRPr kumimoji="0" lang="en-US" sz="9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4432300" algn="ctr"/>
              </a:tabLst>
            </a:pPr>
            <a:endParaRPr kumimoji="0" lang="en-US" b="1"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صورة 5" descr="الرؤية.jpg"/>
          <p:cNvPicPr>
            <a:picLocks noChangeAspect="1"/>
          </p:cNvPicPr>
          <p:nvPr/>
        </p:nvPicPr>
        <p:blipFill>
          <a:blip r:embed="rId3"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071539" y="1214422"/>
          <a:ext cx="8072461" cy="5191663"/>
        </p:xfrm>
        <a:graphic>
          <a:graphicData uri="http://schemas.openxmlformats.org/drawingml/2006/table">
            <a:tbl>
              <a:tblPr rtl="1"/>
              <a:tblGrid>
                <a:gridCol w="339437"/>
                <a:gridCol w="968194"/>
                <a:gridCol w="1084947"/>
                <a:gridCol w="3047996"/>
                <a:gridCol w="1041201"/>
                <a:gridCol w="884474"/>
                <a:gridCol w="706212"/>
              </a:tblGrid>
              <a:tr h="500066">
                <a:tc>
                  <a:txBody>
                    <a:bodyPr/>
                    <a:lstStyle/>
                    <a:p>
                      <a:pPr algn="ctr" rtl="1">
                        <a:lnSpc>
                          <a:spcPct val="115000"/>
                        </a:lnSpc>
                        <a:spcAft>
                          <a:spcPts val="0"/>
                        </a:spcAft>
                      </a:pPr>
                      <a:r>
                        <a:rPr lang="ar-SA" sz="1200" b="1" dirty="0">
                          <a:latin typeface="Calibri"/>
                          <a:ea typeface="Calibri"/>
                          <a:cs typeface="Arial"/>
                        </a:rPr>
                        <a:t>م</a:t>
                      </a:r>
                      <a:endParaRPr lang="en-US" sz="1200" b="1"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المشكلة</a:t>
                      </a:r>
                      <a:endParaRPr lang="en-US" sz="1200" b="1">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الوصف والتفسير</a:t>
                      </a:r>
                      <a:endParaRPr lang="en-US" sz="1200" b="1">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الطريقة العلاجية المقترحة</a:t>
                      </a:r>
                      <a:endParaRPr lang="en-US" sz="1200" b="1">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الأداة المستخدمة</a:t>
                      </a:r>
                      <a:endParaRPr lang="en-US" sz="1200" b="1">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مسؤول التنفيذ</a:t>
                      </a:r>
                      <a:endParaRPr lang="en-US" sz="1200" b="1">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dirty="0">
                          <a:latin typeface="Calibri"/>
                          <a:ea typeface="Calibri"/>
                          <a:cs typeface="Arial"/>
                        </a:rPr>
                        <a:t>الجهة المساندة</a:t>
                      </a:r>
                      <a:endParaRPr lang="en-US" sz="1200" b="1" dirty="0">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r>
              <a:tr h="4691597">
                <a:tc>
                  <a:txBody>
                    <a:bodyPr/>
                    <a:lstStyle/>
                    <a:p>
                      <a:pPr algn="ctr" rtl="1">
                        <a:lnSpc>
                          <a:spcPct val="115000"/>
                        </a:lnSpc>
                        <a:spcAft>
                          <a:spcPts val="0"/>
                        </a:spcAft>
                      </a:pPr>
                      <a:r>
                        <a:rPr lang="ar-SA" sz="1200" b="1" dirty="0">
                          <a:latin typeface="Calibri"/>
                          <a:ea typeface="Calibri"/>
                          <a:cs typeface="Arial"/>
                        </a:rPr>
                        <a:t>3</a:t>
                      </a:r>
                      <a:endParaRPr lang="en-US" sz="1200" b="1"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كتابة كلمات تحوي ظواهر لغوية من الذاكرة القريبة</a:t>
                      </a:r>
                      <a:endParaRPr lang="en-US" sz="1200" b="1">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dirty="0">
                          <a:latin typeface="Calibri"/>
                          <a:ea typeface="Calibri"/>
                          <a:cs typeface="Arial"/>
                        </a:rPr>
                        <a:t>عدم قدرة التلميذ/ة على الكتابة السليمة للكلمات وفق القواعد الإملائية من الذاكرة </a:t>
                      </a:r>
                      <a:r>
                        <a:rPr lang="ar-SA" sz="1200" b="1" dirty="0" smtClean="0">
                          <a:latin typeface="Calibri"/>
                          <a:ea typeface="Calibri"/>
                          <a:cs typeface="Arial"/>
                        </a:rPr>
                        <a:t>القريبة</a:t>
                      </a: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06000"/>
                        </a:lnSpc>
                        <a:spcAft>
                          <a:spcPts val="800"/>
                        </a:spcAft>
                      </a:pPr>
                      <a:r>
                        <a:rPr lang="ar-SA" sz="1200" b="1" dirty="0" smtClean="0">
                          <a:solidFill>
                            <a:srgbClr val="FF0000"/>
                          </a:solidFill>
                          <a:latin typeface="Calibri"/>
                          <a:ea typeface="Calibri"/>
                          <a:cs typeface="Times New Roman"/>
                        </a:rPr>
                        <a:t>1-التقديم </a:t>
                      </a:r>
                      <a:r>
                        <a:rPr lang="ar-SA" sz="1200" b="1" dirty="0">
                          <a:solidFill>
                            <a:srgbClr val="FF0000"/>
                          </a:solidFill>
                          <a:latin typeface="Calibri"/>
                          <a:ea typeface="Calibri"/>
                          <a:cs typeface="Arial"/>
                        </a:rPr>
                        <a:t>للمعيار0</a:t>
                      </a:r>
                      <a:r>
                        <a:rPr lang="ar-SA" sz="1200" b="1" dirty="0">
                          <a:latin typeface="Calibri"/>
                          <a:ea typeface="Calibri"/>
                          <a:cs typeface="Times New Roman"/>
                        </a:rPr>
                        <a:t>: عرض الكلمات بطريقة تسهم في ثبات صورها في ذاكرة الطالب </a:t>
                      </a:r>
                      <a:endParaRPr lang="en-US" sz="1200" b="1" dirty="0">
                        <a:latin typeface="Calibri"/>
                        <a:ea typeface="Calibri"/>
                        <a:cs typeface="Arial"/>
                      </a:endParaRPr>
                    </a:p>
                    <a:p>
                      <a:pPr algn="ctr" rtl="1">
                        <a:lnSpc>
                          <a:spcPct val="106000"/>
                        </a:lnSpc>
                        <a:spcAft>
                          <a:spcPts val="800"/>
                        </a:spcAft>
                      </a:pPr>
                      <a:r>
                        <a:rPr lang="ar-SA" sz="1200" b="1" dirty="0">
                          <a:solidFill>
                            <a:srgbClr val="FF0000"/>
                          </a:solidFill>
                          <a:latin typeface="Calibri"/>
                          <a:ea typeface="Calibri"/>
                          <a:cs typeface="Times New Roman"/>
                        </a:rPr>
                        <a:t>2-توضيح كيفية أداء</a:t>
                      </a:r>
                      <a:r>
                        <a:rPr lang="ar-SA" sz="1200" b="1" dirty="0">
                          <a:solidFill>
                            <a:srgbClr val="FF0000"/>
                          </a:solidFill>
                          <a:latin typeface="Calibri"/>
                          <a:ea typeface="Calibri"/>
                          <a:cs typeface="Arial"/>
                        </a:rPr>
                        <a:t> المعيار0</a:t>
                      </a:r>
                      <a:r>
                        <a:rPr lang="ar-SA" sz="1200" b="1" dirty="0">
                          <a:latin typeface="Calibri"/>
                          <a:ea typeface="Calibri"/>
                          <a:cs typeface="Times New Roman"/>
                        </a:rPr>
                        <a:t>: </a:t>
                      </a:r>
                      <a:r>
                        <a:rPr lang="ar-SA" sz="1200" b="1" dirty="0" err="1">
                          <a:latin typeface="Calibri"/>
                          <a:ea typeface="Calibri"/>
                          <a:cs typeface="Times New Roman"/>
                        </a:rPr>
                        <a:t>أ</a:t>
                      </a:r>
                      <a:r>
                        <a:rPr lang="ar-SA" sz="1200" b="1" dirty="0">
                          <a:latin typeface="Calibri"/>
                          <a:ea typeface="Calibri"/>
                          <a:cs typeface="Times New Roman"/>
                        </a:rPr>
                        <a:t>- معرفة الحروف وحركاتها .</a:t>
                      </a:r>
                      <a:endParaRPr lang="en-US" sz="1200" b="1" dirty="0">
                        <a:latin typeface="Calibri"/>
                        <a:ea typeface="Calibri"/>
                        <a:cs typeface="Arial"/>
                      </a:endParaRPr>
                    </a:p>
                    <a:p>
                      <a:pPr algn="ctr" rtl="1">
                        <a:lnSpc>
                          <a:spcPct val="106000"/>
                        </a:lnSpc>
                        <a:spcAft>
                          <a:spcPts val="800"/>
                        </a:spcAft>
                      </a:pPr>
                      <a:r>
                        <a:rPr lang="ar-SA" sz="1200" b="1" dirty="0">
                          <a:latin typeface="Calibri"/>
                          <a:ea typeface="Calibri"/>
                          <a:cs typeface="Times New Roman"/>
                        </a:rPr>
                        <a:t>                      ب- تدريب الطلاب على قراءة الكلمات .</a:t>
                      </a:r>
                      <a:endParaRPr lang="en-US" sz="1200" b="1" dirty="0">
                        <a:latin typeface="Calibri"/>
                        <a:ea typeface="Calibri"/>
                        <a:cs typeface="Arial"/>
                      </a:endParaRPr>
                    </a:p>
                    <a:p>
                      <a:pPr algn="ctr" rtl="1">
                        <a:lnSpc>
                          <a:spcPct val="106000"/>
                        </a:lnSpc>
                        <a:spcAft>
                          <a:spcPts val="800"/>
                        </a:spcAft>
                      </a:pPr>
                      <a:r>
                        <a:rPr lang="ar-SA" sz="1200" b="1" dirty="0">
                          <a:latin typeface="Calibri"/>
                          <a:ea typeface="Calibri"/>
                          <a:cs typeface="Times New Roman"/>
                        </a:rPr>
                        <a:t>          ج- مناقشة مهاراتها الإملائية .</a:t>
                      </a:r>
                      <a:endParaRPr lang="en-US" sz="1200" b="1" dirty="0">
                        <a:latin typeface="Calibri"/>
                        <a:ea typeface="Calibri"/>
                        <a:cs typeface="Arial"/>
                      </a:endParaRPr>
                    </a:p>
                    <a:p>
                      <a:pPr algn="ctr" rtl="1">
                        <a:lnSpc>
                          <a:spcPct val="106000"/>
                        </a:lnSpc>
                        <a:spcAft>
                          <a:spcPts val="800"/>
                        </a:spcAft>
                      </a:pPr>
                      <a:r>
                        <a:rPr lang="ar-SA" sz="1200" b="1" dirty="0">
                          <a:latin typeface="Calibri"/>
                          <a:ea typeface="Calibri"/>
                          <a:cs typeface="Times New Roman"/>
                        </a:rPr>
                        <a:t>       د- استرجاعها من الذاكرة .</a:t>
                      </a:r>
                      <a:endParaRPr lang="en-US" sz="1200" b="1" dirty="0">
                        <a:latin typeface="Calibri"/>
                        <a:ea typeface="Calibri"/>
                        <a:cs typeface="Arial"/>
                      </a:endParaRPr>
                    </a:p>
                    <a:p>
                      <a:pPr algn="ctr" rtl="1">
                        <a:lnSpc>
                          <a:spcPct val="106000"/>
                        </a:lnSpc>
                        <a:spcAft>
                          <a:spcPts val="800"/>
                        </a:spcAft>
                      </a:pPr>
                      <a:r>
                        <a:rPr lang="ar-SA" sz="1200" b="1" dirty="0">
                          <a:latin typeface="Calibri"/>
                          <a:ea typeface="Calibri"/>
                          <a:cs typeface="Times New Roman"/>
                        </a:rPr>
                        <a:t>            هـ- تدريب الطلاب على كتابتها .</a:t>
                      </a:r>
                      <a:endParaRPr lang="en-US" sz="1200" b="1" dirty="0">
                        <a:latin typeface="Calibri"/>
                        <a:ea typeface="Calibri"/>
                        <a:cs typeface="Arial"/>
                      </a:endParaRPr>
                    </a:p>
                    <a:p>
                      <a:pPr algn="ctr" rtl="1">
                        <a:lnSpc>
                          <a:spcPct val="106000"/>
                        </a:lnSpc>
                        <a:spcAft>
                          <a:spcPts val="800"/>
                        </a:spcAft>
                      </a:pPr>
                      <a:r>
                        <a:rPr lang="ar-SA" sz="1200" b="1" dirty="0">
                          <a:solidFill>
                            <a:srgbClr val="FF0000"/>
                          </a:solidFill>
                          <a:latin typeface="Calibri"/>
                          <a:ea typeface="Calibri"/>
                          <a:cs typeface="Times New Roman"/>
                        </a:rPr>
                        <a:t>3- مراجعة خطوات أداء </a:t>
                      </a:r>
                      <a:r>
                        <a:rPr lang="ar-SA" sz="1200" b="1" dirty="0">
                          <a:solidFill>
                            <a:srgbClr val="FF0000"/>
                          </a:solidFill>
                          <a:latin typeface="Calibri"/>
                          <a:ea typeface="Calibri"/>
                          <a:cs typeface="Arial"/>
                        </a:rPr>
                        <a:t>المعيار0</a:t>
                      </a:r>
                      <a:r>
                        <a:rPr lang="ar-SA" sz="1200" b="1" dirty="0">
                          <a:latin typeface="Calibri"/>
                          <a:ea typeface="Calibri"/>
                          <a:cs typeface="Times New Roman"/>
                        </a:rPr>
                        <a:t>: ملاحظة خطوات توضيح المعيار للتأكد من إتقان الطلاب لخطواتها السابقة .</a:t>
                      </a:r>
                      <a:endParaRPr lang="en-US" sz="1200" b="1" dirty="0">
                        <a:latin typeface="Calibri"/>
                        <a:ea typeface="Calibri"/>
                        <a:cs typeface="Arial"/>
                      </a:endParaRPr>
                    </a:p>
                    <a:p>
                      <a:pPr algn="ctr" rtl="1">
                        <a:lnSpc>
                          <a:spcPct val="106000"/>
                        </a:lnSpc>
                        <a:spcAft>
                          <a:spcPts val="800"/>
                        </a:spcAft>
                      </a:pPr>
                      <a:r>
                        <a:rPr lang="ar-SA" sz="1200" b="1" dirty="0">
                          <a:solidFill>
                            <a:srgbClr val="FF0000"/>
                          </a:solidFill>
                          <a:latin typeface="Calibri"/>
                          <a:ea typeface="Calibri"/>
                          <a:cs typeface="Times New Roman"/>
                        </a:rPr>
                        <a:t>4- الممارسة الموجهة </a:t>
                      </a:r>
                      <a:r>
                        <a:rPr lang="ar-SA" sz="1200" b="1" dirty="0">
                          <a:latin typeface="Calibri"/>
                          <a:ea typeface="Calibri"/>
                          <a:cs typeface="Times New Roman"/>
                        </a:rPr>
                        <a:t>: تحديد الكلمات ومناقشتها إملائياً وكتابتها من قبل الطلاب .</a:t>
                      </a:r>
                      <a:endParaRPr lang="en-US" sz="1200" b="1" dirty="0">
                        <a:latin typeface="Calibri"/>
                        <a:ea typeface="Calibri"/>
                        <a:cs typeface="Arial"/>
                      </a:endParaRPr>
                    </a:p>
                    <a:p>
                      <a:pPr algn="ctr" rtl="1">
                        <a:lnSpc>
                          <a:spcPct val="106000"/>
                        </a:lnSpc>
                        <a:spcAft>
                          <a:spcPts val="800"/>
                        </a:spcAft>
                      </a:pPr>
                      <a:r>
                        <a:rPr lang="ar-SA" sz="1200" b="1" dirty="0">
                          <a:solidFill>
                            <a:srgbClr val="FF0000"/>
                          </a:solidFill>
                          <a:latin typeface="Calibri"/>
                          <a:ea typeface="Calibri"/>
                          <a:cs typeface="Times New Roman"/>
                        </a:rPr>
                        <a:t>5- الممارسة المستقلة </a:t>
                      </a:r>
                      <a:r>
                        <a:rPr lang="ar-SA" sz="1200" b="1" dirty="0">
                          <a:latin typeface="Calibri"/>
                          <a:ea typeface="Calibri"/>
                          <a:cs typeface="Times New Roman"/>
                        </a:rPr>
                        <a:t>: إملاء الكلمات من الذاكرة القريبة وكتابتها بشكل صحيح .</a:t>
                      </a:r>
                      <a:endParaRPr lang="en-US" sz="1200" b="1" dirty="0">
                        <a:latin typeface="Calibri"/>
                        <a:ea typeface="Calibri"/>
                        <a:cs typeface="Arial"/>
                      </a:endParaRPr>
                    </a:p>
                    <a:p>
                      <a:pPr algn="ctr" rtl="1">
                        <a:lnSpc>
                          <a:spcPct val="115000"/>
                        </a:lnSpc>
                        <a:spcAft>
                          <a:spcPts val="0"/>
                        </a:spcAft>
                      </a:pPr>
                      <a:r>
                        <a:rPr lang="ar-SA" sz="1200" b="1" dirty="0">
                          <a:solidFill>
                            <a:srgbClr val="FF0000"/>
                          </a:solidFill>
                          <a:latin typeface="Calibri"/>
                          <a:ea typeface="Calibri"/>
                          <a:cs typeface="Times New Roman"/>
                        </a:rPr>
                        <a:t>6- المراجعة الختامية </a:t>
                      </a:r>
                      <a:r>
                        <a:rPr lang="ar-SA" sz="1200" b="1" dirty="0">
                          <a:latin typeface="Calibri"/>
                          <a:ea typeface="Calibri"/>
                          <a:cs typeface="Times New Roman"/>
                        </a:rPr>
                        <a:t>: ويكون فيها مناقشة أخطاء الطلاب وعرض الكلمات بشكل صحيح ومن ثم تكرار الكتابة الصحيحة .</a:t>
                      </a:r>
                      <a:endParaRPr lang="en-US" sz="1200" b="1" dirty="0">
                        <a:latin typeface="Calibri"/>
                        <a:ea typeface="Calibri"/>
                        <a:cs typeface="Arial"/>
                      </a:endParaRP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-المناقشة</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-الملاحظة</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-التقنيات الحديثة</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-كتاب لغتي</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-البطاقات</a:t>
                      </a:r>
                      <a:endParaRPr lang="en-US" sz="1200" b="1">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المعلم/ـة</a:t>
                      </a:r>
                      <a:endParaRPr lang="en-US" sz="1200" b="1">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dirty="0">
                          <a:latin typeface="Calibri"/>
                          <a:ea typeface="Calibri"/>
                          <a:cs typeface="Arial"/>
                        </a:rPr>
                        <a:t>إدارة الإشراف</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-مكتب التعليم0</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لجنة التوجيه والإرشاد</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ولي أمر التلميذ/ة</a:t>
                      </a:r>
                      <a:endParaRPr lang="en-US" sz="1200" b="1" dirty="0">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FF"/>
                    </a:solidFill>
                  </a:tcPr>
                </a:tc>
              </a:tr>
            </a:tbl>
          </a:graphicData>
        </a:graphic>
      </p:graphicFrame>
      <p:sp>
        <p:nvSpPr>
          <p:cNvPr id="4" name="Rectangle 1"/>
          <p:cNvSpPr>
            <a:spLocks noChangeArrowheads="1"/>
          </p:cNvSpPr>
          <p:nvPr/>
        </p:nvSpPr>
        <p:spPr bwMode="auto">
          <a:xfrm>
            <a:off x="1500166" y="642918"/>
            <a:ext cx="71438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tab pos="4432300" algn="ctr"/>
              </a:tabLst>
            </a:pPr>
            <a:r>
              <a:rPr kumimoji="0" lang="ar-SA"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أبرز مظاهر الضعف في مادة (لغتي) للصف الثاني الابتدائي والطرق العلاجية المناسبة لها</a:t>
            </a:r>
            <a:endParaRPr kumimoji="0" lang="en-US" sz="9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4432300" algn="ctr"/>
              </a:tabLst>
            </a:pPr>
            <a:endParaRPr kumimoji="0" lang="en-US" b="1" i="0" u="none" strike="noStrike" cap="none" normalizeH="0" baseline="0" dirty="0" smtClean="0">
              <a:ln>
                <a:noFill/>
              </a:ln>
              <a:solidFill>
                <a:schemeClr val="tx1"/>
              </a:solidFill>
              <a:effectLst/>
              <a:latin typeface="Arial" pitchFamily="34" charset="0"/>
              <a:cs typeface="Arial" pitchFamily="34" charset="0"/>
            </a:endParaRPr>
          </a:p>
        </p:txBody>
      </p:sp>
      <p:sp>
        <p:nvSpPr>
          <p:cNvPr id="5" name="مستطيل مستدير الزوايا 16"/>
          <p:cNvSpPr>
            <a:spLocks noChangeArrowheads="1"/>
          </p:cNvSpPr>
          <p:nvPr/>
        </p:nvSpPr>
        <p:spPr bwMode="auto">
          <a:xfrm>
            <a:off x="2071670" y="0"/>
            <a:ext cx="5715040" cy="500066"/>
          </a:xfrm>
          <a:prstGeom prst="roundRect">
            <a:avLst>
              <a:gd name="adj" fmla="val 16667"/>
            </a:avLst>
          </a:prstGeom>
          <a:blipFill>
            <a:blip r:embed="rId2"/>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Arial" pitchFamily="34" charset="0"/>
                <a:cs typeface="Arial" pitchFamily="34" charset="0"/>
              </a:rPr>
              <a:t>تصميم الخطط </a:t>
            </a:r>
            <a:r>
              <a:rPr lang="ar-SA" b="1" dirty="0" smtClean="0">
                <a:latin typeface="Arial" pitchFamily="34" charset="0"/>
                <a:cs typeface="Arial" pitchFamily="34" charset="0"/>
              </a:rPr>
              <a:t>العلاجية لطلاب الصفوف الأولية</a:t>
            </a:r>
            <a:endParaRPr kumimoji="0" lang="ar-SA" b="1"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صورة 5" descr="الرؤية.jpg"/>
          <p:cNvPicPr>
            <a:picLocks noChangeAspect="1"/>
          </p:cNvPicPr>
          <p:nvPr/>
        </p:nvPicPr>
        <p:blipFill>
          <a:blip r:embed="rId3"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randomBa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928661" y="1285860"/>
          <a:ext cx="8215339" cy="5286412"/>
        </p:xfrm>
        <a:graphic>
          <a:graphicData uri="http://schemas.openxmlformats.org/drawingml/2006/table">
            <a:tbl>
              <a:tblPr rtl="1"/>
              <a:tblGrid>
                <a:gridCol w="347331"/>
                <a:gridCol w="982849"/>
                <a:gridCol w="1068667"/>
                <a:gridCol w="3287759"/>
                <a:gridCol w="903989"/>
                <a:gridCol w="904568"/>
                <a:gridCol w="720176"/>
              </a:tblGrid>
              <a:tr h="661769">
                <a:tc>
                  <a:txBody>
                    <a:bodyPr/>
                    <a:lstStyle/>
                    <a:p>
                      <a:pPr algn="ctr" rtl="1">
                        <a:lnSpc>
                          <a:spcPct val="115000"/>
                        </a:lnSpc>
                        <a:spcAft>
                          <a:spcPts val="0"/>
                        </a:spcAft>
                      </a:pPr>
                      <a:r>
                        <a:rPr lang="ar-SA" sz="1200" b="1" dirty="0">
                          <a:latin typeface="Calibri"/>
                          <a:ea typeface="Calibri"/>
                          <a:cs typeface="Arial"/>
                        </a:rPr>
                        <a:t>م</a:t>
                      </a:r>
                      <a:endParaRPr lang="en-US" sz="1200" b="1" dirty="0">
                        <a:latin typeface="Calibri"/>
                        <a:ea typeface="Calibri"/>
                        <a:cs typeface="Arial"/>
                      </a:endParaRPr>
                    </a:p>
                  </a:txBody>
                  <a:tcPr marL="46469" marR="4646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3"/>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المشكلة</a:t>
                      </a:r>
                      <a:endParaRPr lang="en-US" sz="1200" b="1">
                        <a:latin typeface="Calibri"/>
                        <a:ea typeface="Calibri"/>
                        <a:cs typeface="Arial"/>
                      </a:endParaRPr>
                    </a:p>
                  </a:txBody>
                  <a:tcPr marL="46469" marR="46469"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3"/>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الوصف والتفسير</a:t>
                      </a:r>
                      <a:endParaRPr lang="en-US" sz="1200" b="1">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3"/>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الطريقة العلاجية المقترحة</a:t>
                      </a:r>
                      <a:endParaRPr lang="en-US" sz="1200" b="1">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3"/>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الأداة المستخدمة</a:t>
                      </a:r>
                      <a:endParaRPr lang="en-US" sz="1200" b="1">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3"/>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مسؤول التنفيذ</a:t>
                      </a:r>
                      <a:endParaRPr lang="en-US" sz="1200" b="1">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3"/>
                      <a:tile tx="0" ty="0" sx="100000" sy="100000" flip="none" algn="tl"/>
                    </a:blipFill>
                  </a:tcPr>
                </a:tc>
                <a:tc>
                  <a:txBody>
                    <a:bodyPr/>
                    <a:lstStyle/>
                    <a:p>
                      <a:pPr algn="ctr" rtl="1">
                        <a:lnSpc>
                          <a:spcPct val="115000"/>
                        </a:lnSpc>
                        <a:spcAft>
                          <a:spcPts val="0"/>
                        </a:spcAft>
                      </a:pPr>
                      <a:r>
                        <a:rPr lang="ar-SA" sz="1200" b="1" dirty="0">
                          <a:latin typeface="Calibri"/>
                          <a:ea typeface="Calibri"/>
                          <a:cs typeface="Arial"/>
                        </a:rPr>
                        <a:t>الجهة المساندة</a:t>
                      </a:r>
                      <a:endParaRPr lang="en-US" sz="1200" b="1" dirty="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3"/>
                      <a:tile tx="0" ty="0" sx="100000" sy="100000" flip="none" algn="tl"/>
                    </a:blipFill>
                  </a:tcPr>
                </a:tc>
              </a:tr>
              <a:tr h="4624643">
                <a:tc>
                  <a:txBody>
                    <a:bodyPr/>
                    <a:lstStyle/>
                    <a:p>
                      <a:pPr algn="ctr" rtl="1">
                        <a:lnSpc>
                          <a:spcPct val="115000"/>
                        </a:lnSpc>
                        <a:spcAft>
                          <a:spcPts val="0"/>
                        </a:spcAft>
                      </a:pPr>
                      <a:r>
                        <a:rPr lang="ar-SA" sz="1200" b="1" dirty="0">
                          <a:latin typeface="Calibri"/>
                          <a:ea typeface="Calibri"/>
                          <a:cs typeface="Arial"/>
                        </a:rPr>
                        <a:t>4</a:t>
                      </a:r>
                      <a:endParaRPr lang="en-US" sz="1200" b="1" dirty="0">
                        <a:latin typeface="Calibri"/>
                        <a:ea typeface="Calibri"/>
                        <a:cs typeface="Arial"/>
                      </a:endParaRPr>
                    </a:p>
                  </a:txBody>
                  <a:tcPr marL="46469" marR="4646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3"/>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قراءة نص مشكول</a:t>
                      </a:r>
                      <a:endParaRPr lang="en-US" sz="1200" b="1">
                        <a:latin typeface="Calibri"/>
                        <a:ea typeface="Calibri"/>
                        <a:cs typeface="Arial"/>
                      </a:endParaRPr>
                    </a:p>
                  </a:txBody>
                  <a:tcPr marL="46469" marR="46469"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عدم قدرة التلميذ/ة </a:t>
                      </a:r>
                      <a:endParaRPr lang="en-US" sz="1200" b="1">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06000"/>
                        </a:lnSpc>
                        <a:spcAft>
                          <a:spcPts val="800"/>
                        </a:spcAft>
                      </a:pPr>
                      <a:endParaRPr lang="ar-SA" sz="1200" b="1" dirty="0" smtClean="0">
                        <a:solidFill>
                          <a:srgbClr val="FF0000"/>
                        </a:solidFill>
                        <a:latin typeface="Calibri"/>
                        <a:ea typeface="Calibri"/>
                        <a:cs typeface="Times New Roman"/>
                      </a:endParaRPr>
                    </a:p>
                    <a:p>
                      <a:pPr algn="ctr" rtl="1">
                        <a:lnSpc>
                          <a:spcPct val="106000"/>
                        </a:lnSpc>
                        <a:spcAft>
                          <a:spcPts val="800"/>
                        </a:spcAft>
                      </a:pPr>
                      <a:r>
                        <a:rPr lang="ar-SA" sz="1200" b="1" dirty="0" smtClean="0">
                          <a:solidFill>
                            <a:srgbClr val="FF0000"/>
                          </a:solidFill>
                          <a:latin typeface="Calibri"/>
                          <a:ea typeface="Calibri"/>
                          <a:cs typeface="Times New Roman"/>
                        </a:rPr>
                        <a:t>1- </a:t>
                      </a:r>
                      <a:r>
                        <a:rPr lang="ar-SA" sz="1200" b="1" dirty="0">
                          <a:solidFill>
                            <a:srgbClr val="FF0000"/>
                          </a:solidFill>
                          <a:latin typeface="Calibri"/>
                          <a:ea typeface="Calibri"/>
                          <a:cs typeface="Times New Roman"/>
                        </a:rPr>
                        <a:t>التقديم </a:t>
                      </a:r>
                      <a:r>
                        <a:rPr lang="ar-SA" sz="1200" b="1" dirty="0">
                          <a:solidFill>
                            <a:srgbClr val="FF0000"/>
                          </a:solidFill>
                          <a:latin typeface="Calibri"/>
                          <a:ea typeface="Calibri"/>
                          <a:cs typeface="Arial"/>
                        </a:rPr>
                        <a:t>للمعيار0</a:t>
                      </a:r>
                      <a:r>
                        <a:rPr lang="ar-SA" sz="1200" b="1" dirty="0">
                          <a:latin typeface="Calibri"/>
                          <a:ea typeface="Calibri"/>
                          <a:cs typeface="Times New Roman"/>
                        </a:rPr>
                        <a:t>عرض النص </a:t>
                      </a:r>
                      <a:r>
                        <a:rPr lang="ar-SA" sz="1200" b="1" dirty="0" err="1">
                          <a:latin typeface="Calibri"/>
                          <a:ea typeface="Calibri"/>
                          <a:cs typeface="Times New Roman"/>
                        </a:rPr>
                        <a:t>المشكول</a:t>
                      </a:r>
                      <a:r>
                        <a:rPr lang="ar-SA" sz="1200" b="1" dirty="0">
                          <a:latin typeface="Calibri"/>
                          <a:ea typeface="Calibri"/>
                          <a:cs typeface="Times New Roman"/>
                        </a:rPr>
                        <a:t> بطريقة جاذبة لأنظار الطلاب عن طريق التقنيات الحديثة</a:t>
                      </a:r>
                      <a:endParaRPr lang="en-US" sz="1200" b="1" dirty="0">
                        <a:latin typeface="Calibri"/>
                        <a:ea typeface="Calibri"/>
                        <a:cs typeface="Arial"/>
                      </a:endParaRPr>
                    </a:p>
                    <a:p>
                      <a:pPr algn="ctr" rtl="1">
                        <a:lnSpc>
                          <a:spcPct val="106000"/>
                        </a:lnSpc>
                        <a:spcAft>
                          <a:spcPts val="800"/>
                        </a:spcAft>
                      </a:pPr>
                      <a:r>
                        <a:rPr lang="ar-SA" sz="1200" b="1" dirty="0">
                          <a:solidFill>
                            <a:srgbClr val="FF0000"/>
                          </a:solidFill>
                          <a:latin typeface="Calibri"/>
                          <a:ea typeface="Calibri"/>
                          <a:cs typeface="Times New Roman"/>
                        </a:rPr>
                        <a:t>2- توضيح كيفية أداء </a:t>
                      </a:r>
                      <a:r>
                        <a:rPr lang="ar-SA" sz="1200" b="1" dirty="0">
                          <a:solidFill>
                            <a:srgbClr val="FF0000"/>
                          </a:solidFill>
                          <a:latin typeface="Calibri"/>
                          <a:ea typeface="Calibri"/>
                          <a:cs typeface="Arial"/>
                        </a:rPr>
                        <a:t>المعيار0</a:t>
                      </a:r>
                      <a:r>
                        <a:rPr lang="ar-SA" sz="1200" b="1" dirty="0">
                          <a:latin typeface="Calibri"/>
                          <a:ea typeface="Calibri"/>
                          <a:cs typeface="Times New Roman"/>
                        </a:rPr>
                        <a:t>أ- معرفة الحروف ونطقها.</a:t>
                      </a:r>
                      <a:endParaRPr lang="en-US" sz="1200" b="1" dirty="0">
                        <a:latin typeface="Calibri"/>
                        <a:ea typeface="Calibri"/>
                        <a:cs typeface="Arial"/>
                      </a:endParaRPr>
                    </a:p>
                    <a:p>
                      <a:pPr algn="ctr" rtl="1">
                        <a:lnSpc>
                          <a:spcPct val="106000"/>
                        </a:lnSpc>
                        <a:spcAft>
                          <a:spcPts val="800"/>
                        </a:spcAft>
                      </a:pPr>
                      <a:r>
                        <a:rPr lang="ar-SA" sz="1200" b="1" dirty="0">
                          <a:latin typeface="Calibri"/>
                          <a:ea typeface="Calibri"/>
                          <a:cs typeface="Times New Roman"/>
                        </a:rPr>
                        <a:t>                     ب- تدريب الطلاب على قراءة الكلمات.</a:t>
                      </a:r>
                      <a:endParaRPr lang="en-US" sz="1200" b="1" dirty="0">
                        <a:latin typeface="Calibri"/>
                        <a:ea typeface="Calibri"/>
                        <a:cs typeface="Arial"/>
                      </a:endParaRPr>
                    </a:p>
                    <a:p>
                      <a:pPr algn="ctr" rtl="1">
                        <a:lnSpc>
                          <a:spcPct val="106000"/>
                        </a:lnSpc>
                        <a:spcAft>
                          <a:spcPts val="800"/>
                        </a:spcAft>
                        <a:tabLst>
                          <a:tab pos="571500" algn="l"/>
                          <a:tab pos="1776095" algn="ctr"/>
                        </a:tabLst>
                      </a:pPr>
                      <a:r>
                        <a:rPr lang="ar-SA" sz="1200" b="1" dirty="0" smtClean="0">
                          <a:latin typeface="Calibri"/>
                          <a:ea typeface="Calibri"/>
                          <a:cs typeface="Times New Roman"/>
                        </a:rPr>
                        <a:t>ج- </a:t>
                      </a:r>
                      <a:r>
                        <a:rPr lang="ar-SA" sz="1200" b="1" dirty="0">
                          <a:latin typeface="Calibri"/>
                          <a:ea typeface="Calibri"/>
                          <a:cs typeface="Times New Roman"/>
                        </a:rPr>
                        <a:t>قراءة جمل قصيرة.</a:t>
                      </a:r>
                      <a:endParaRPr lang="en-US" sz="1200" b="1" dirty="0">
                        <a:latin typeface="Calibri"/>
                        <a:ea typeface="Calibri"/>
                        <a:cs typeface="Arial"/>
                      </a:endParaRPr>
                    </a:p>
                    <a:p>
                      <a:pPr algn="ctr" rtl="1">
                        <a:lnSpc>
                          <a:spcPct val="106000"/>
                        </a:lnSpc>
                        <a:spcAft>
                          <a:spcPts val="800"/>
                        </a:spcAft>
                      </a:pPr>
                      <a:r>
                        <a:rPr lang="ar-SA" sz="1200" b="1" dirty="0">
                          <a:latin typeface="Calibri"/>
                          <a:ea typeface="Calibri"/>
                          <a:cs typeface="Times New Roman"/>
                        </a:rPr>
                        <a:t>                 د- قراءة مقاطع مكونة من عدة جمل .</a:t>
                      </a:r>
                      <a:endParaRPr lang="en-US" sz="1200" b="1" dirty="0">
                        <a:latin typeface="Calibri"/>
                        <a:ea typeface="Calibri"/>
                        <a:cs typeface="Arial"/>
                      </a:endParaRPr>
                    </a:p>
                    <a:p>
                      <a:pPr algn="ctr" rtl="1">
                        <a:lnSpc>
                          <a:spcPct val="106000"/>
                        </a:lnSpc>
                        <a:spcAft>
                          <a:spcPts val="800"/>
                        </a:spcAft>
                      </a:pPr>
                      <a:r>
                        <a:rPr lang="ar-SA" sz="1200" b="1" dirty="0">
                          <a:latin typeface="Calibri"/>
                          <a:ea typeface="Calibri"/>
                          <a:cs typeface="Times New Roman"/>
                        </a:rPr>
                        <a:t>                          هـ- تدريب الطالب على قواعد القراءة </a:t>
                      </a:r>
                      <a:r>
                        <a:rPr lang="ar-SA" sz="1200" b="1" dirty="0" err="1">
                          <a:latin typeface="Calibri"/>
                          <a:ea typeface="Calibri"/>
                          <a:cs typeface="Times New Roman"/>
                        </a:rPr>
                        <a:t>الجاهرة</a:t>
                      </a:r>
                      <a:r>
                        <a:rPr lang="ar-SA" sz="1200" b="1" dirty="0">
                          <a:latin typeface="Calibri"/>
                          <a:ea typeface="Calibri"/>
                          <a:cs typeface="Times New Roman"/>
                        </a:rPr>
                        <a:t>.</a:t>
                      </a:r>
                      <a:endParaRPr lang="en-US" sz="1200" b="1" dirty="0">
                        <a:latin typeface="Calibri"/>
                        <a:ea typeface="Calibri"/>
                        <a:cs typeface="Arial"/>
                      </a:endParaRPr>
                    </a:p>
                    <a:p>
                      <a:pPr algn="ctr" rtl="1">
                        <a:lnSpc>
                          <a:spcPct val="106000"/>
                        </a:lnSpc>
                        <a:spcAft>
                          <a:spcPts val="800"/>
                        </a:spcAft>
                      </a:pPr>
                      <a:r>
                        <a:rPr lang="ar-SA" sz="1200" b="1" dirty="0">
                          <a:solidFill>
                            <a:srgbClr val="FF0000"/>
                          </a:solidFill>
                          <a:latin typeface="Calibri"/>
                          <a:ea typeface="Calibri"/>
                          <a:cs typeface="Times New Roman"/>
                        </a:rPr>
                        <a:t>3- مراجعة خطوات أداء</a:t>
                      </a:r>
                      <a:r>
                        <a:rPr lang="ar-SA" sz="1200" b="1" dirty="0">
                          <a:solidFill>
                            <a:srgbClr val="FF0000"/>
                          </a:solidFill>
                          <a:latin typeface="Calibri"/>
                          <a:ea typeface="Calibri"/>
                          <a:cs typeface="Arial"/>
                        </a:rPr>
                        <a:t>المعيار0</a:t>
                      </a:r>
                      <a:r>
                        <a:rPr lang="ar-SA" sz="1200" b="1" dirty="0">
                          <a:latin typeface="Calibri"/>
                          <a:ea typeface="Calibri"/>
                          <a:cs typeface="Times New Roman"/>
                        </a:rPr>
                        <a:t>: ملاحظة أداء خطوات توضيح المهارة للتأكد من إتقان الطلاب لخطواتها السابقة .</a:t>
                      </a:r>
                      <a:endParaRPr lang="en-US" sz="1200" b="1" dirty="0">
                        <a:latin typeface="Calibri"/>
                        <a:ea typeface="Calibri"/>
                        <a:cs typeface="Arial"/>
                      </a:endParaRPr>
                    </a:p>
                    <a:p>
                      <a:pPr algn="ctr" rtl="1">
                        <a:lnSpc>
                          <a:spcPct val="106000"/>
                        </a:lnSpc>
                        <a:spcAft>
                          <a:spcPts val="800"/>
                        </a:spcAft>
                      </a:pPr>
                      <a:r>
                        <a:rPr lang="ar-SA" sz="1200" b="1" dirty="0">
                          <a:solidFill>
                            <a:srgbClr val="FF0000"/>
                          </a:solidFill>
                          <a:latin typeface="Calibri"/>
                          <a:ea typeface="Calibri"/>
                          <a:cs typeface="Times New Roman"/>
                        </a:rPr>
                        <a:t>4- الممارسة الموجهة </a:t>
                      </a:r>
                      <a:r>
                        <a:rPr lang="ar-SA" sz="1200" b="1" dirty="0">
                          <a:latin typeface="Calibri"/>
                          <a:ea typeface="Calibri"/>
                          <a:cs typeface="Times New Roman"/>
                        </a:rPr>
                        <a:t>: تحديد الكلمات والجمل من النص ومناقشتها وقراءتها من الطلاب .</a:t>
                      </a:r>
                      <a:endParaRPr lang="en-US" sz="1200" b="1" dirty="0">
                        <a:latin typeface="Calibri"/>
                        <a:ea typeface="Calibri"/>
                        <a:cs typeface="Arial"/>
                      </a:endParaRPr>
                    </a:p>
                    <a:p>
                      <a:pPr algn="ctr" rtl="1">
                        <a:lnSpc>
                          <a:spcPct val="106000"/>
                        </a:lnSpc>
                        <a:spcAft>
                          <a:spcPts val="800"/>
                        </a:spcAft>
                      </a:pPr>
                      <a:r>
                        <a:rPr lang="ar-SA" sz="1200" b="1" dirty="0">
                          <a:solidFill>
                            <a:srgbClr val="FF0000"/>
                          </a:solidFill>
                          <a:latin typeface="Calibri"/>
                          <a:ea typeface="Calibri"/>
                          <a:cs typeface="Times New Roman"/>
                        </a:rPr>
                        <a:t>5- الممارسة المستقلة </a:t>
                      </a:r>
                      <a:r>
                        <a:rPr lang="ar-SA" sz="1200" b="1" dirty="0">
                          <a:latin typeface="Calibri"/>
                          <a:ea typeface="Calibri"/>
                          <a:cs typeface="Times New Roman"/>
                        </a:rPr>
                        <a:t>: ملاحظة قراءة النص من قبل الطلاب ومراعاة قواعد القراءة </a:t>
                      </a:r>
                      <a:r>
                        <a:rPr lang="ar-SA" sz="1200" b="1" dirty="0" err="1">
                          <a:latin typeface="Calibri"/>
                          <a:ea typeface="Calibri"/>
                          <a:cs typeface="Times New Roman"/>
                        </a:rPr>
                        <a:t>الجاهرة</a:t>
                      </a:r>
                      <a:r>
                        <a:rPr lang="ar-SA" sz="1200" b="1" dirty="0">
                          <a:latin typeface="Calibri"/>
                          <a:ea typeface="Calibri"/>
                          <a:cs typeface="Times New Roman"/>
                        </a:rPr>
                        <a:t> .</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Times New Roman"/>
                        </a:rPr>
                        <a:t>6- </a:t>
                      </a:r>
                      <a:r>
                        <a:rPr lang="ar-SA" sz="1200" b="1" dirty="0">
                          <a:solidFill>
                            <a:srgbClr val="FF0000"/>
                          </a:solidFill>
                          <a:latin typeface="Calibri"/>
                          <a:ea typeface="Calibri"/>
                          <a:cs typeface="Times New Roman"/>
                        </a:rPr>
                        <a:t>المراجعة الختامية </a:t>
                      </a:r>
                      <a:r>
                        <a:rPr lang="ar-SA" sz="1200" b="1" dirty="0">
                          <a:latin typeface="Calibri"/>
                          <a:ea typeface="Calibri"/>
                          <a:cs typeface="Times New Roman"/>
                        </a:rPr>
                        <a:t>: ويكون فيها توجيه الطلاب إلى النطق الصحيح للكلمة والقراءة الممثلة للمعنى مع مراعاة الوصل والوقف.</a:t>
                      </a:r>
                      <a:endParaRPr lang="en-US" sz="1200" b="1" dirty="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-المناقشة</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-الملاحظة</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-التقنيات الحديثة</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-كتاب لغتي</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-البطاقات</a:t>
                      </a:r>
                      <a:endParaRPr lang="en-US" sz="1200" b="1">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المعلم/ـة</a:t>
                      </a:r>
                      <a:endParaRPr lang="en-US" sz="1200" b="1">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dirty="0">
                          <a:latin typeface="Calibri"/>
                          <a:ea typeface="Calibri"/>
                          <a:cs typeface="Arial"/>
                        </a:rPr>
                        <a:t>إدارة الإشراف</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-مكتب التعليم0</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لجنة التوجيه والإرشاد</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ولي أمر التلميذ/ة</a:t>
                      </a:r>
                      <a:endParaRPr lang="en-US" sz="1200" b="1" dirty="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FF"/>
                    </a:solidFill>
                  </a:tcPr>
                </a:tc>
              </a:tr>
            </a:tbl>
          </a:graphicData>
        </a:graphic>
      </p:graphicFrame>
      <p:sp>
        <p:nvSpPr>
          <p:cNvPr id="4" name="Rectangle 1"/>
          <p:cNvSpPr>
            <a:spLocks noChangeArrowheads="1"/>
          </p:cNvSpPr>
          <p:nvPr/>
        </p:nvSpPr>
        <p:spPr bwMode="auto">
          <a:xfrm>
            <a:off x="1500166" y="642918"/>
            <a:ext cx="71438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tab pos="4432300" algn="ctr"/>
              </a:tabLst>
            </a:pPr>
            <a:r>
              <a:rPr kumimoji="0" lang="ar-SA"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أبرز مظاهر الضعف في مادة (لغتي) للصف الثاني الابتدائي والطرق العلاجية المناسبة لها</a:t>
            </a:r>
            <a:endParaRPr kumimoji="0" lang="en-US" sz="9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4432300" algn="ctr"/>
              </a:tabLst>
            </a:pPr>
            <a:endParaRPr kumimoji="0" lang="en-US" b="1" i="0" u="none" strike="noStrike" cap="none" normalizeH="0" baseline="0" dirty="0" smtClean="0">
              <a:ln>
                <a:noFill/>
              </a:ln>
              <a:solidFill>
                <a:schemeClr val="tx1"/>
              </a:solidFill>
              <a:effectLst/>
              <a:latin typeface="Arial" pitchFamily="34" charset="0"/>
              <a:cs typeface="Arial" pitchFamily="34" charset="0"/>
            </a:endParaRPr>
          </a:p>
        </p:txBody>
      </p:sp>
      <p:sp>
        <p:nvSpPr>
          <p:cNvPr id="5" name="مستطيل مستدير الزوايا 16"/>
          <p:cNvSpPr>
            <a:spLocks noChangeArrowheads="1"/>
          </p:cNvSpPr>
          <p:nvPr/>
        </p:nvSpPr>
        <p:spPr bwMode="auto">
          <a:xfrm>
            <a:off x="2071670" y="0"/>
            <a:ext cx="5715040" cy="500066"/>
          </a:xfrm>
          <a:prstGeom prst="roundRect">
            <a:avLst>
              <a:gd name="adj" fmla="val 16667"/>
            </a:avLst>
          </a:prstGeom>
          <a:blipFill>
            <a:blip r:embed="rId3"/>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Arial" pitchFamily="34" charset="0"/>
                <a:cs typeface="Arial" pitchFamily="34" charset="0"/>
              </a:rPr>
              <a:t>تصميم الخطط </a:t>
            </a:r>
            <a:r>
              <a:rPr lang="ar-SA" b="1" dirty="0" smtClean="0">
                <a:latin typeface="Arial" pitchFamily="34" charset="0"/>
                <a:cs typeface="Arial" pitchFamily="34" charset="0"/>
              </a:rPr>
              <a:t>العلاجية لطلاب الصفوف الأولية</a:t>
            </a:r>
            <a:endParaRPr kumimoji="0" lang="ar-SA" b="1"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صورة 5" descr="الرؤية.jpg"/>
          <p:cNvPicPr>
            <a:picLocks noChangeAspect="1"/>
          </p:cNvPicPr>
          <p:nvPr/>
        </p:nvPicPr>
        <p:blipFill>
          <a:blip r:embed="rId4"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checke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963200" y="1142984"/>
          <a:ext cx="7966519" cy="5500725"/>
        </p:xfrm>
        <a:graphic>
          <a:graphicData uri="http://schemas.openxmlformats.org/drawingml/2006/table">
            <a:tbl>
              <a:tblPr rtl="1"/>
              <a:tblGrid>
                <a:gridCol w="335252"/>
                <a:gridCol w="948666"/>
                <a:gridCol w="1031500"/>
                <a:gridCol w="3173414"/>
                <a:gridCol w="872549"/>
                <a:gridCol w="873108"/>
                <a:gridCol w="732030"/>
              </a:tblGrid>
              <a:tr h="795655">
                <a:tc>
                  <a:txBody>
                    <a:bodyPr/>
                    <a:lstStyle/>
                    <a:p>
                      <a:pPr algn="ctr" rtl="1">
                        <a:lnSpc>
                          <a:spcPct val="115000"/>
                        </a:lnSpc>
                        <a:spcAft>
                          <a:spcPts val="0"/>
                        </a:spcAft>
                      </a:pPr>
                      <a:r>
                        <a:rPr lang="ar-SA" sz="1400" b="1" dirty="0">
                          <a:latin typeface="Calibri"/>
                          <a:ea typeface="Calibri"/>
                          <a:cs typeface="Arial"/>
                        </a:rPr>
                        <a:t>م</a:t>
                      </a:r>
                      <a:endParaRPr lang="en-US" sz="1400" dirty="0">
                        <a:latin typeface="Calibri"/>
                        <a:ea typeface="Calibri"/>
                        <a:cs typeface="Arial"/>
                      </a:endParaRPr>
                    </a:p>
                  </a:txBody>
                  <a:tcPr marL="46469" marR="4646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400" b="1">
                          <a:latin typeface="Calibri"/>
                          <a:ea typeface="Calibri"/>
                          <a:cs typeface="Arial"/>
                        </a:rPr>
                        <a:t>المشكلة</a:t>
                      </a:r>
                      <a:endParaRPr lang="en-US" sz="1400">
                        <a:latin typeface="Calibri"/>
                        <a:ea typeface="Calibri"/>
                        <a:cs typeface="Arial"/>
                      </a:endParaRPr>
                    </a:p>
                  </a:txBody>
                  <a:tcPr marL="46469" marR="46469"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400" b="1">
                          <a:latin typeface="Calibri"/>
                          <a:ea typeface="Calibri"/>
                          <a:cs typeface="Arial"/>
                        </a:rPr>
                        <a:t>الوصف والتفسير</a:t>
                      </a:r>
                      <a:endParaRPr lang="en-US" sz="140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400" b="1">
                          <a:latin typeface="Calibri"/>
                          <a:ea typeface="Calibri"/>
                          <a:cs typeface="Arial"/>
                        </a:rPr>
                        <a:t>الطريقة العلاجية المقترحة</a:t>
                      </a:r>
                      <a:endParaRPr lang="en-US" sz="140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400" b="1">
                          <a:latin typeface="Calibri"/>
                          <a:ea typeface="Calibri"/>
                          <a:cs typeface="Arial"/>
                        </a:rPr>
                        <a:t>الأداة المستخدمة</a:t>
                      </a:r>
                      <a:endParaRPr lang="en-US" sz="140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400" b="1">
                          <a:latin typeface="Calibri"/>
                          <a:ea typeface="Calibri"/>
                          <a:cs typeface="Arial"/>
                        </a:rPr>
                        <a:t>مسؤول التنفيذ</a:t>
                      </a:r>
                      <a:endParaRPr lang="en-US" sz="140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400" b="1" dirty="0">
                          <a:latin typeface="Calibri"/>
                          <a:ea typeface="Calibri"/>
                          <a:cs typeface="Arial"/>
                        </a:rPr>
                        <a:t>الجهة المساندة</a:t>
                      </a:r>
                      <a:endParaRPr lang="en-US" sz="1400" dirty="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r>
              <a:tr h="4705070">
                <a:tc>
                  <a:txBody>
                    <a:bodyPr/>
                    <a:lstStyle/>
                    <a:p>
                      <a:pPr algn="ctr" rtl="1">
                        <a:lnSpc>
                          <a:spcPct val="115000"/>
                        </a:lnSpc>
                        <a:spcAft>
                          <a:spcPts val="0"/>
                        </a:spcAft>
                      </a:pPr>
                      <a:r>
                        <a:rPr lang="ar-SA" sz="1400" dirty="0">
                          <a:latin typeface="Calibri"/>
                          <a:ea typeface="Calibri"/>
                          <a:cs typeface="Arial"/>
                        </a:rPr>
                        <a:t>5</a:t>
                      </a:r>
                      <a:endParaRPr lang="en-US" sz="1400" dirty="0">
                        <a:latin typeface="Calibri"/>
                        <a:ea typeface="Calibri"/>
                        <a:cs typeface="Arial"/>
                      </a:endParaRPr>
                    </a:p>
                  </a:txBody>
                  <a:tcPr marL="46469" marR="4646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400" b="1">
                          <a:latin typeface="Calibri"/>
                          <a:ea typeface="Calibri"/>
                          <a:cs typeface="Arial"/>
                        </a:rPr>
                        <a:t>استنتاج المعنى العام للنص المسموع</a:t>
                      </a:r>
                      <a:endParaRPr lang="en-US" sz="1400">
                        <a:latin typeface="Calibri"/>
                        <a:ea typeface="Calibri"/>
                        <a:cs typeface="Arial"/>
                      </a:endParaRPr>
                    </a:p>
                  </a:txBody>
                  <a:tcPr marL="46469" marR="46469"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a:latin typeface="Calibri"/>
                          <a:ea typeface="Calibri"/>
                          <a:cs typeface="Arial"/>
                        </a:rPr>
                        <a:t>عدم قدرة التلميذ/ة على الترتيب و الربط بين الأحداث التي تؤدي إلى استنتاج المعنى العام للنص</a:t>
                      </a:r>
                      <a:endParaRPr lang="en-US" sz="140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400" b="1" dirty="0" smtClean="0">
                          <a:solidFill>
                            <a:srgbClr val="FF0000"/>
                          </a:solidFill>
                          <a:latin typeface="Calibri"/>
                          <a:ea typeface="Calibri"/>
                          <a:cs typeface="Arial"/>
                        </a:rPr>
                        <a:t>1)التقديم للمعيار0</a:t>
                      </a:r>
                      <a:endParaRPr lang="en-US" sz="1400" dirty="0">
                        <a:latin typeface="Calibri"/>
                        <a:ea typeface="Calibri"/>
                        <a:cs typeface="Arial"/>
                      </a:endParaRPr>
                    </a:p>
                    <a:p>
                      <a:pPr algn="ctr" rtl="1">
                        <a:lnSpc>
                          <a:spcPct val="115000"/>
                        </a:lnSpc>
                        <a:spcAft>
                          <a:spcPts val="0"/>
                        </a:spcAft>
                      </a:pPr>
                      <a:r>
                        <a:rPr lang="ar-SA" sz="1400" b="1" dirty="0">
                          <a:latin typeface="Calibri"/>
                          <a:ea typeface="Calibri"/>
                          <a:cs typeface="Arial"/>
                        </a:rPr>
                        <a:t>التأكد من صحة الحواس ،وتدريب التلميذ/ة على آداب الاستماع0</a:t>
                      </a:r>
                      <a:endParaRPr lang="en-US" sz="1400" dirty="0">
                        <a:latin typeface="Calibri"/>
                        <a:ea typeface="Calibri"/>
                        <a:cs typeface="Arial"/>
                      </a:endParaRPr>
                    </a:p>
                    <a:p>
                      <a:pPr algn="r" rtl="1">
                        <a:lnSpc>
                          <a:spcPct val="115000"/>
                        </a:lnSpc>
                        <a:spcAft>
                          <a:spcPts val="0"/>
                        </a:spcAft>
                      </a:pPr>
                      <a:r>
                        <a:rPr lang="ar-SA" sz="1400" b="1" dirty="0">
                          <a:solidFill>
                            <a:srgbClr val="FF0000"/>
                          </a:solidFill>
                          <a:latin typeface="Calibri"/>
                          <a:ea typeface="Calibri"/>
                          <a:cs typeface="Arial"/>
                        </a:rPr>
                        <a:t>2 )توضيح كيفية أداء المعيار00</a:t>
                      </a:r>
                      <a:endParaRPr lang="en-US" sz="1400" dirty="0">
                        <a:latin typeface="Calibri"/>
                        <a:ea typeface="Calibri"/>
                        <a:cs typeface="Arial"/>
                      </a:endParaRPr>
                    </a:p>
                    <a:p>
                      <a:pPr algn="r" rtl="1">
                        <a:lnSpc>
                          <a:spcPct val="115000"/>
                        </a:lnSpc>
                        <a:spcAft>
                          <a:spcPts val="0"/>
                        </a:spcAft>
                      </a:pPr>
                      <a:r>
                        <a:rPr lang="ar-SA" sz="1400" b="1" dirty="0">
                          <a:latin typeface="Calibri"/>
                          <a:ea typeface="Calibri"/>
                          <a:cs typeface="Arial"/>
                        </a:rPr>
                        <a:t>--عرض النص باستخدام التقنية الحديثة0</a:t>
                      </a:r>
                      <a:endParaRPr lang="en-US" sz="1400" dirty="0">
                        <a:latin typeface="Calibri"/>
                        <a:ea typeface="Calibri"/>
                        <a:cs typeface="Arial"/>
                      </a:endParaRPr>
                    </a:p>
                    <a:p>
                      <a:pPr algn="r" rtl="1">
                        <a:lnSpc>
                          <a:spcPct val="115000"/>
                        </a:lnSpc>
                        <a:spcAft>
                          <a:spcPts val="0"/>
                        </a:spcAft>
                      </a:pPr>
                      <a:r>
                        <a:rPr lang="ar-SA" sz="1400" b="1" dirty="0">
                          <a:latin typeface="Calibri"/>
                          <a:ea typeface="Calibri"/>
                          <a:cs typeface="Arial"/>
                        </a:rPr>
                        <a:t>-تقسيم النص المسموع إلى مقاطع0</a:t>
                      </a:r>
                      <a:endParaRPr lang="en-US" sz="1400" dirty="0">
                        <a:latin typeface="Calibri"/>
                        <a:ea typeface="Calibri"/>
                        <a:cs typeface="Arial"/>
                      </a:endParaRPr>
                    </a:p>
                    <a:p>
                      <a:pPr algn="r" rtl="1">
                        <a:lnSpc>
                          <a:spcPct val="115000"/>
                        </a:lnSpc>
                        <a:spcAft>
                          <a:spcPts val="0"/>
                        </a:spcAft>
                      </a:pPr>
                      <a:r>
                        <a:rPr lang="ar-SA" sz="1400" b="1" dirty="0">
                          <a:latin typeface="Calibri"/>
                          <a:ea typeface="Calibri"/>
                          <a:cs typeface="Arial"/>
                        </a:rPr>
                        <a:t>-تحديد الشخصيات والأماكن والأحداث في النص0</a:t>
                      </a:r>
                      <a:endParaRPr lang="en-US" sz="1400" dirty="0">
                        <a:latin typeface="Calibri"/>
                        <a:ea typeface="Calibri"/>
                        <a:cs typeface="Arial"/>
                      </a:endParaRPr>
                    </a:p>
                    <a:p>
                      <a:pPr algn="r" rtl="1">
                        <a:lnSpc>
                          <a:spcPct val="115000"/>
                        </a:lnSpc>
                        <a:spcAft>
                          <a:spcPts val="0"/>
                        </a:spcAft>
                      </a:pPr>
                      <a:r>
                        <a:rPr lang="ar-SA" sz="1400" b="1" dirty="0">
                          <a:latin typeface="Calibri"/>
                          <a:ea typeface="Calibri"/>
                          <a:cs typeface="Arial"/>
                        </a:rPr>
                        <a:t>الإجابة عن أسئلة تذكرية0</a:t>
                      </a:r>
                      <a:endParaRPr lang="en-US" sz="1400" dirty="0">
                        <a:latin typeface="Calibri"/>
                        <a:ea typeface="Calibri"/>
                        <a:cs typeface="Arial"/>
                      </a:endParaRPr>
                    </a:p>
                    <a:p>
                      <a:pPr algn="r" rtl="1">
                        <a:lnSpc>
                          <a:spcPct val="115000"/>
                        </a:lnSpc>
                        <a:spcAft>
                          <a:spcPts val="0"/>
                        </a:spcAft>
                      </a:pPr>
                      <a:r>
                        <a:rPr lang="ar-SA" sz="1400" b="1" dirty="0">
                          <a:solidFill>
                            <a:srgbClr val="FF0000"/>
                          </a:solidFill>
                          <a:latin typeface="Calibri"/>
                          <a:ea typeface="Calibri"/>
                          <a:cs typeface="Arial"/>
                        </a:rPr>
                        <a:t>3)مراجعة خطوات أداء المعيار0</a:t>
                      </a:r>
                      <a:endParaRPr lang="en-US" sz="1400" dirty="0">
                        <a:latin typeface="Calibri"/>
                        <a:ea typeface="Calibri"/>
                        <a:cs typeface="Arial"/>
                      </a:endParaRPr>
                    </a:p>
                    <a:p>
                      <a:pPr algn="r" rtl="1">
                        <a:lnSpc>
                          <a:spcPct val="115000"/>
                        </a:lnSpc>
                        <a:spcAft>
                          <a:spcPts val="0"/>
                        </a:spcAft>
                      </a:pPr>
                      <a:r>
                        <a:rPr lang="ar-SA" sz="1400" b="1" dirty="0">
                          <a:latin typeface="Calibri"/>
                          <a:ea typeface="Calibri"/>
                          <a:cs typeface="Arial"/>
                        </a:rPr>
                        <a:t>مراجعة الخطوات السابقة للوقوف على أداء التلميذ/ة0</a:t>
                      </a:r>
                      <a:endParaRPr lang="en-US" sz="1400" dirty="0">
                        <a:latin typeface="Calibri"/>
                        <a:ea typeface="Calibri"/>
                        <a:cs typeface="Arial"/>
                      </a:endParaRPr>
                    </a:p>
                    <a:p>
                      <a:pPr algn="r" rtl="1">
                        <a:lnSpc>
                          <a:spcPct val="115000"/>
                        </a:lnSpc>
                        <a:spcAft>
                          <a:spcPts val="0"/>
                        </a:spcAft>
                      </a:pPr>
                      <a:r>
                        <a:rPr lang="ar-SA" sz="1400" b="1" dirty="0">
                          <a:solidFill>
                            <a:srgbClr val="FF0000"/>
                          </a:solidFill>
                          <a:latin typeface="Calibri"/>
                          <a:ea typeface="Calibri"/>
                          <a:cs typeface="Arial"/>
                        </a:rPr>
                        <a:t>4)الممارسة الموجهة للمعيار00 </a:t>
                      </a:r>
                      <a:endParaRPr lang="en-US" sz="1400" dirty="0">
                        <a:latin typeface="Calibri"/>
                        <a:ea typeface="Calibri"/>
                        <a:cs typeface="Arial"/>
                      </a:endParaRPr>
                    </a:p>
                    <a:p>
                      <a:pPr algn="r" rtl="1">
                        <a:lnSpc>
                          <a:spcPct val="115000"/>
                        </a:lnSpc>
                        <a:spcAft>
                          <a:spcPts val="0"/>
                        </a:spcAft>
                      </a:pPr>
                      <a:r>
                        <a:rPr lang="ar-SA" sz="1400" b="1" dirty="0">
                          <a:latin typeface="Calibri"/>
                          <a:ea typeface="Calibri"/>
                          <a:cs typeface="Arial"/>
                        </a:rPr>
                        <a:t>ملاحظة استماع التلميذ/</a:t>
                      </a:r>
                      <a:r>
                        <a:rPr lang="ar-SA" sz="1400" b="1" dirty="0" err="1">
                          <a:latin typeface="Calibri"/>
                          <a:ea typeface="Calibri"/>
                          <a:cs typeface="Arial"/>
                        </a:rPr>
                        <a:t>ةمن</a:t>
                      </a:r>
                      <a:r>
                        <a:rPr lang="ar-SA" sz="1400" b="1" dirty="0">
                          <a:latin typeface="Calibri"/>
                          <a:ea typeface="Calibri"/>
                          <a:cs typeface="Arial"/>
                        </a:rPr>
                        <a:t> خلال الإشارة إلى </a:t>
                      </a:r>
                      <a:r>
                        <a:rPr lang="ar-SA" sz="1400" b="1" dirty="0" err="1">
                          <a:latin typeface="Calibri"/>
                          <a:ea typeface="Calibri"/>
                          <a:cs typeface="Arial"/>
                        </a:rPr>
                        <a:t>الصورالمناسبة</a:t>
                      </a:r>
                      <a:endParaRPr lang="en-US" sz="1400" dirty="0">
                        <a:latin typeface="Calibri"/>
                        <a:ea typeface="Calibri"/>
                        <a:cs typeface="Arial"/>
                      </a:endParaRPr>
                    </a:p>
                    <a:p>
                      <a:pPr algn="r" rtl="1">
                        <a:lnSpc>
                          <a:spcPct val="115000"/>
                        </a:lnSpc>
                        <a:spcAft>
                          <a:spcPts val="0"/>
                        </a:spcAft>
                      </a:pPr>
                      <a:r>
                        <a:rPr lang="ar-SA" sz="1400" b="1" dirty="0">
                          <a:solidFill>
                            <a:srgbClr val="FF0000"/>
                          </a:solidFill>
                          <a:latin typeface="Calibri"/>
                          <a:ea typeface="Calibri"/>
                          <a:cs typeface="Arial"/>
                        </a:rPr>
                        <a:t>5)الممارسة المستقلة 0</a:t>
                      </a:r>
                      <a:endParaRPr lang="en-US" sz="1400" dirty="0">
                        <a:latin typeface="Calibri"/>
                        <a:ea typeface="Calibri"/>
                        <a:cs typeface="Arial"/>
                      </a:endParaRPr>
                    </a:p>
                    <a:p>
                      <a:pPr algn="r" rtl="1">
                        <a:lnSpc>
                          <a:spcPct val="115000"/>
                        </a:lnSpc>
                        <a:spcAft>
                          <a:spcPts val="0"/>
                        </a:spcAft>
                      </a:pPr>
                      <a:r>
                        <a:rPr lang="ar-SA" sz="1400" b="1" dirty="0">
                          <a:latin typeface="Calibri"/>
                          <a:ea typeface="Calibri"/>
                          <a:cs typeface="Arial"/>
                        </a:rPr>
                        <a:t>ربط وترتيب الأحداث في الصور المعروضة في ورقة العمل0</a:t>
                      </a:r>
                      <a:endParaRPr lang="en-US" sz="1400" dirty="0">
                        <a:latin typeface="Calibri"/>
                        <a:ea typeface="Calibri"/>
                        <a:cs typeface="Arial"/>
                      </a:endParaRPr>
                    </a:p>
                    <a:p>
                      <a:pPr algn="r" rtl="1">
                        <a:lnSpc>
                          <a:spcPct val="115000"/>
                        </a:lnSpc>
                        <a:spcAft>
                          <a:spcPts val="0"/>
                        </a:spcAft>
                      </a:pPr>
                      <a:r>
                        <a:rPr lang="ar-SA" sz="1400" b="1" dirty="0">
                          <a:solidFill>
                            <a:srgbClr val="FF0000"/>
                          </a:solidFill>
                          <a:latin typeface="Calibri"/>
                          <a:ea typeface="Calibri"/>
                          <a:cs typeface="Arial"/>
                        </a:rPr>
                        <a:t>6)المراجعة الختامية0</a:t>
                      </a:r>
                      <a:endParaRPr lang="en-US" sz="1400" dirty="0">
                        <a:latin typeface="Calibri"/>
                        <a:ea typeface="Calibri"/>
                        <a:cs typeface="Arial"/>
                      </a:endParaRPr>
                    </a:p>
                    <a:p>
                      <a:pPr algn="r" rtl="1">
                        <a:lnSpc>
                          <a:spcPct val="115000"/>
                        </a:lnSpc>
                        <a:spcAft>
                          <a:spcPts val="0"/>
                        </a:spcAft>
                      </a:pPr>
                      <a:r>
                        <a:rPr lang="ar-SA" sz="1400" b="1" dirty="0">
                          <a:latin typeface="Calibri"/>
                          <a:ea typeface="Calibri"/>
                          <a:cs typeface="Arial"/>
                        </a:rPr>
                        <a:t>من خلال الملاحظة والمناقشة للخطوات السابقة يستنتج التلميذ/ة المعنى العام للنص المسموع0 </a:t>
                      </a:r>
                      <a:endParaRPr lang="en-US" sz="1400" dirty="0">
                        <a:latin typeface="Calibri"/>
                        <a:ea typeface="Calibri"/>
                        <a:cs typeface="Arial"/>
                      </a:endParaRPr>
                    </a:p>
                  </a:txBody>
                  <a:tcPr marL="46469" marR="464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a:latin typeface="Calibri"/>
                          <a:ea typeface="Calibri"/>
                          <a:cs typeface="Arial"/>
                        </a:rPr>
                        <a:t>-المناقشة</a:t>
                      </a:r>
                      <a:endParaRPr lang="en-US" sz="1400">
                        <a:latin typeface="Calibri"/>
                        <a:ea typeface="Calibri"/>
                        <a:cs typeface="Arial"/>
                      </a:endParaRPr>
                    </a:p>
                    <a:p>
                      <a:pPr algn="ctr" rtl="1">
                        <a:lnSpc>
                          <a:spcPct val="115000"/>
                        </a:lnSpc>
                        <a:spcAft>
                          <a:spcPts val="0"/>
                        </a:spcAft>
                      </a:pPr>
                      <a:r>
                        <a:rPr lang="ar-SA" sz="1400" b="1">
                          <a:latin typeface="Calibri"/>
                          <a:ea typeface="Calibri"/>
                          <a:cs typeface="Arial"/>
                        </a:rPr>
                        <a:t>-الاختبار</a:t>
                      </a:r>
                      <a:endParaRPr lang="en-US" sz="1400">
                        <a:latin typeface="Calibri"/>
                        <a:ea typeface="Calibri"/>
                        <a:cs typeface="Arial"/>
                      </a:endParaRPr>
                    </a:p>
                    <a:p>
                      <a:pPr algn="ctr" rtl="1">
                        <a:lnSpc>
                          <a:spcPct val="115000"/>
                        </a:lnSpc>
                        <a:spcAft>
                          <a:spcPts val="0"/>
                        </a:spcAft>
                      </a:pPr>
                      <a:r>
                        <a:rPr lang="ar-SA" sz="1400" b="1">
                          <a:latin typeface="Calibri"/>
                          <a:ea typeface="Calibri"/>
                          <a:cs typeface="Arial"/>
                        </a:rPr>
                        <a:t>-سلالم التقدير</a:t>
                      </a:r>
                      <a:endParaRPr lang="en-US" sz="1400">
                        <a:latin typeface="Calibri"/>
                        <a:ea typeface="Calibri"/>
                        <a:cs typeface="Arial"/>
                      </a:endParaRPr>
                    </a:p>
                    <a:p>
                      <a:pPr algn="ctr" rtl="1">
                        <a:lnSpc>
                          <a:spcPct val="115000"/>
                        </a:lnSpc>
                        <a:spcAft>
                          <a:spcPts val="0"/>
                        </a:spcAft>
                      </a:pPr>
                      <a:r>
                        <a:rPr lang="ar-SA" sz="1400" b="1">
                          <a:latin typeface="Calibri"/>
                          <a:ea typeface="Calibri"/>
                          <a:cs typeface="Arial"/>
                        </a:rPr>
                        <a:t>-الملاحظة</a:t>
                      </a:r>
                      <a:endParaRPr lang="en-US" sz="1400">
                        <a:latin typeface="Calibri"/>
                        <a:ea typeface="Calibri"/>
                        <a:cs typeface="Arial"/>
                      </a:endParaRPr>
                    </a:p>
                    <a:p>
                      <a:pPr algn="ctr" rtl="1">
                        <a:lnSpc>
                          <a:spcPct val="115000"/>
                        </a:lnSpc>
                        <a:spcAft>
                          <a:spcPts val="0"/>
                        </a:spcAft>
                      </a:pPr>
                      <a:r>
                        <a:rPr lang="ar-SA" sz="1400" b="1">
                          <a:latin typeface="Calibri"/>
                          <a:ea typeface="Calibri"/>
                          <a:cs typeface="Arial"/>
                        </a:rPr>
                        <a:t>قائمة الشطب</a:t>
                      </a:r>
                      <a:endParaRPr lang="en-US" sz="1400">
                        <a:latin typeface="Calibri"/>
                        <a:ea typeface="Calibri"/>
                        <a:cs typeface="Arial"/>
                      </a:endParaRPr>
                    </a:p>
                    <a:p>
                      <a:pPr algn="ctr" rtl="1">
                        <a:lnSpc>
                          <a:spcPct val="115000"/>
                        </a:lnSpc>
                        <a:spcAft>
                          <a:spcPts val="0"/>
                        </a:spcAft>
                      </a:pPr>
                      <a:r>
                        <a:rPr lang="ar-SA" sz="1400" b="1">
                          <a:latin typeface="Calibri"/>
                          <a:ea typeface="Calibri"/>
                          <a:cs typeface="Arial"/>
                        </a:rPr>
                        <a:t>-التقنيات الحديثة</a:t>
                      </a:r>
                      <a:endParaRPr lang="en-US" sz="1400">
                        <a:latin typeface="Calibri"/>
                        <a:ea typeface="Calibri"/>
                        <a:cs typeface="Arial"/>
                      </a:endParaRPr>
                    </a:p>
                    <a:p>
                      <a:pPr algn="ctr" rtl="1">
                        <a:lnSpc>
                          <a:spcPct val="115000"/>
                        </a:lnSpc>
                        <a:spcAft>
                          <a:spcPts val="0"/>
                        </a:spcAft>
                      </a:pPr>
                      <a:r>
                        <a:rPr lang="ar-SA" sz="1400" b="1">
                          <a:latin typeface="Calibri"/>
                          <a:ea typeface="Calibri"/>
                          <a:cs typeface="Arial"/>
                        </a:rPr>
                        <a:t>-كتاب لغتي</a:t>
                      </a:r>
                      <a:endParaRPr lang="en-US" sz="1400">
                        <a:latin typeface="Calibri"/>
                        <a:ea typeface="Calibri"/>
                        <a:cs typeface="Arial"/>
                      </a:endParaRPr>
                    </a:p>
                    <a:p>
                      <a:pPr algn="ctr" rtl="1">
                        <a:lnSpc>
                          <a:spcPct val="115000"/>
                        </a:lnSpc>
                        <a:spcAft>
                          <a:spcPts val="0"/>
                        </a:spcAft>
                      </a:pPr>
                      <a:r>
                        <a:rPr lang="ar-SA" sz="1400" b="1">
                          <a:latin typeface="Calibri"/>
                          <a:ea typeface="Calibri"/>
                          <a:cs typeface="Arial"/>
                        </a:rPr>
                        <a:t>-البطاقات</a:t>
                      </a:r>
                      <a:endParaRPr lang="en-US" sz="140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a:latin typeface="Calibri"/>
                          <a:ea typeface="Calibri"/>
                          <a:cs typeface="Arial"/>
                        </a:rPr>
                        <a:t>المعلم/ـة</a:t>
                      </a:r>
                      <a:endParaRPr lang="en-US" sz="140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dirty="0">
                          <a:latin typeface="Calibri"/>
                          <a:ea typeface="Calibri"/>
                          <a:cs typeface="Arial"/>
                        </a:rPr>
                        <a:t>إدارة الإشراف</a:t>
                      </a:r>
                      <a:endParaRPr lang="en-US" sz="1400" dirty="0">
                        <a:latin typeface="Calibri"/>
                        <a:ea typeface="Calibri"/>
                        <a:cs typeface="Arial"/>
                      </a:endParaRPr>
                    </a:p>
                    <a:p>
                      <a:pPr algn="ctr" rtl="1">
                        <a:lnSpc>
                          <a:spcPct val="115000"/>
                        </a:lnSpc>
                        <a:spcAft>
                          <a:spcPts val="0"/>
                        </a:spcAft>
                      </a:pPr>
                      <a:r>
                        <a:rPr lang="ar-SA" sz="1400" b="1" dirty="0">
                          <a:latin typeface="Calibri"/>
                          <a:ea typeface="Calibri"/>
                          <a:cs typeface="Arial"/>
                        </a:rPr>
                        <a:t>-مكتب التعليم0</a:t>
                      </a:r>
                      <a:endParaRPr lang="en-US" sz="1400" dirty="0">
                        <a:latin typeface="Calibri"/>
                        <a:ea typeface="Calibri"/>
                        <a:cs typeface="Arial"/>
                      </a:endParaRPr>
                    </a:p>
                    <a:p>
                      <a:pPr algn="ctr" rtl="1">
                        <a:lnSpc>
                          <a:spcPct val="115000"/>
                        </a:lnSpc>
                        <a:spcAft>
                          <a:spcPts val="0"/>
                        </a:spcAft>
                      </a:pPr>
                      <a:r>
                        <a:rPr lang="ar-SA" sz="1400" b="1" dirty="0">
                          <a:latin typeface="Calibri"/>
                          <a:ea typeface="Calibri"/>
                          <a:cs typeface="Arial"/>
                        </a:rPr>
                        <a:t>لجنة التوجيه والإرشاد</a:t>
                      </a:r>
                      <a:endParaRPr lang="en-US" sz="1400" dirty="0">
                        <a:latin typeface="Calibri"/>
                        <a:ea typeface="Calibri"/>
                        <a:cs typeface="Arial"/>
                      </a:endParaRPr>
                    </a:p>
                    <a:p>
                      <a:pPr algn="ctr" rtl="1">
                        <a:lnSpc>
                          <a:spcPct val="115000"/>
                        </a:lnSpc>
                        <a:spcAft>
                          <a:spcPts val="0"/>
                        </a:spcAft>
                      </a:pPr>
                      <a:r>
                        <a:rPr lang="ar-SA" sz="1400" b="1" dirty="0">
                          <a:latin typeface="Calibri"/>
                          <a:ea typeface="Calibri"/>
                          <a:cs typeface="Arial"/>
                        </a:rPr>
                        <a:t>ولي أمر التلميذ/ة</a:t>
                      </a:r>
                      <a:endParaRPr lang="en-US" sz="1400" dirty="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FF"/>
                    </a:solidFill>
                  </a:tcPr>
                </a:tc>
              </a:tr>
            </a:tbl>
          </a:graphicData>
        </a:graphic>
      </p:graphicFrame>
      <p:sp>
        <p:nvSpPr>
          <p:cNvPr id="4" name="Rectangle 1"/>
          <p:cNvSpPr>
            <a:spLocks noChangeArrowheads="1"/>
          </p:cNvSpPr>
          <p:nvPr/>
        </p:nvSpPr>
        <p:spPr bwMode="auto">
          <a:xfrm>
            <a:off x="1500166" y="642918"/>
            <a:ext cx="71438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tab pos="4432300" algn="ctr"/>
              </a:tabLst>
            </a:pPr>
            <a:r>
              <a:rPr kumimoji="0" lang="ar-SA"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أبرز مظاهر الضعف في مادة (لغتي) للصف الثاني الابتدائي والطرق العلاجية المناسبة لها</a:t>
            </a:r>
            <a:endParaRPr kumimoji="0" lang="en-US" sz="9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4432300" algn="ctr"/>
              </a:tabLst>
            </a:pPr>
            <a:endParaRPr kumimoji="0" lang="en-US" b="1" i="0" u="none" strike="noStrike" cap="none" normalizeH="0" baseline="0" dirty="0" smtClean="0">
              <a:ln>
                <a:noFill/>
              </a:ln>
              <a:solidFill>
                <a:schemeClr val="tx1"/>
              </a:solidFill>
              <a:effectLst/>
              <a:latin typeface="Arial" pitchFamily="34" charset="0"/>
              <a:cs typeface="Arial" pitchFamily="34" charset="0"/>
            </a:endParaRPr>
          </a:p>
        </p:txBody>
      </p:sp>
      <p:sp>
        <p:nvSpPr>
          <p:cNvPr id="5" name="مستطيل مستدير الزوايا 16"/>
          <p:cNvSpPr>
            <a:spLocks noChangeArrowheads="1"/>
          </p:cNvSpPr>
          <p:nvPr/>
        </p:nvSpPr>
        <p:spPr bwMode="auto">
          <a:xfrm>
            <a:off x="2071670" y="0"/>
            <a:ext cx="5715040" cy="500066"/>
          </a:xfrm>
          <a:prstGeom prst="roundRect">
            <a:avLst>
              <a:gd name="adj" fmla="val 16667"/>
            </a:avLst>
          </a:prstGeom>
          <a:blipFill>
            <a:blip r:embed="rId2"/>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Arial" pitchFamily="34" charset="0"/>
                <a:cs typeface="Arial" pitchFamily="34" charset="0"/>
              </a:rPr>
              <a:t>تصميم الخطط </a:t>
            </a:r>
            <a:r>
              <a:rPr lang="ar-SA" b="1" dirty="0" smtClean="0">
                <a:latin typeface="Arial" pitchFamily="34" charset="0"/>
                <a:cs typeface="Arial" pitchFamily="34" charset="0"/>
              </a:rPr>
              <a:t>العلاجية لطلاب الصفوف الأولية</a:t>
            </a:r>
            <a:endParaRPr kumimoji="0" lang="ar-SA" b="1"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صورة 5" descr="الرؤية.jpg"/>
          <p:cNvPicPr>
            <a:picLocks noChangeAspect="1"/>
          </p:cNvPicPr>
          <p:nvPr/>
        </p:nvPicPr>
        <p:blipFill>
          <a:blip r:embed="rId3"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cover dir="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071539" y="1357298"/>
          <a:ext cx="7858180" cy="5286411"/>
        </p:xfrm>
        <a:graphic>
          <a:graphicData uri="http://schemas.openxmlformats.org/drawingml/2006/table">
            <a:tbl>
              <a:tblPr rtl="1"/>
              <a:tblGrid>
                <a:gridCol w="332231"/>
                <a:gridCol w="940120"/>
                <a:gridCol w="1022207"/>
                <a:gridCol w="3144825"/>
                <a:gridCol w="864688"/>
                <a:gridCol w="865242"/>
                <a:gridCol w="688867"/>
              </a:tblGrid>
              <a:tr h="764655">
                <a:tc>
                  <a:txBody>
                    <a:bodyPr/>
                    <a:lstStyle/>
                    <a:p>
                      <a:pPr algn="ctr" rtl="1">
                        <a:lnSpc>
                          <a:spcPct val="115000"/>
                        </a:lnSpc>
                        <a:spcAft>
                          <a:spcPts val="0"/>
                        </a:spcAft>
                      </a:pPr>
                      <a:r>
                        <a:rPr lang="ar-SA" sz="1200" b="1" dirty="0">
                          <a:latin typeface="Calibri"/>
                          <a:ea typeface="Calibri"/>
                          <a:cs typeface="Arial"/>
                        </a:rPr>
                        <a:t>م</a:t>
                      </a:r>
                      <a:endParaRPr lang="en-US" sz="1200" b="1" dirty="0">
                        <a:latin typeface="Calibri"/>
                        <a:ea typeface="Calibri"/>
                        <a:cs typeface="Arial"/>
                      </a:endParaRPr>
                    </a:p>
                  </a:txBody>
                  <a:tcPr marL="46469" marR="4646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المشكلة</a:t>
                      </a:r>
                      <a:endParaRPr lang="en-US" sz="1200" b="1">
                        <a:latin typeface="Calibri"/>
                        <a:ea typeface="Calibri"/>
                        <a:cs typeface="Arial"/>
                      </a:endParaRPr>
                    </a:p>
                  </a:txBody>
                  <a:tcPr marL="46469" marR="46469"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dirty="0">
                          <a:latin typeface="Calibri"/>
                          <a:ea typeface="Calibri"/>
                          <a:cs typeface="Arial"/>
                        </a:rPr>
                        <a:t>الوصف والتفسير</a:t>
                      </a:r>
                      <a:endParaRPr lang="en-US" sz="1200" b="1" dirty="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الطريقة العلاجية المقترحة</a:t>
                      </a:r>
                      <a:endParaRPr lang="en-US" sz="1200" b="1">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الأداة المستخدمة</a:t>
                      </a:r>
                      <a:endParaRPr lang="en-US" sz="1200" b="1">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مسؤول التنفيذ</a:t>
                      </a:r>
                      <a:endParaRPr lang="en-US" sz="1200" b="1">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dirty="0">
                          <a:latin typeface="Calibri"/>
                          <a:ea typeface="Calibri"/>
                          <a:cs typeface="Arial"/>
                        </a:rPr>
                        <a:t>الجهة المساندة</a:t>
                      </a:r>
                      <a:endParaRPr lang="en-US" sz="1200" b="1" dirty="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r>
              <a:tr h="4521756">
                <a:tc>
                  <a:txBody>
                    <a:bodyPr/>
                    <a:lstStyle/>
                    <a:p>
                      <a:pPr algn="ctr" rtl="1">
                        <a:lnSpc>
                          <a:spcPct val="115000"/>
                        </a:lnSpc>
                        <a:spcAft>
                          <a:spcPts val="0"/>
                        </a:spcAft>
                      </a:pPr>
                      <a:r>
                        <a:rPr lang="ar-SA" sz="1200" b="1" dirty="0">
                          <a:latin typeface="Calibri"/>
                          <a:ea typeface="Calibri"/>
                          <a:cs typeface="Arial"/>
                        </a:rPr>
                        <a:t>1</a:t>
                      </a:r>
                      <a:endParaRPr lang="en-US" sz="1200" b="1" dirty="0">
                        <a:latin typeface="Calibri"/>
                        <a:ea typeface="Calibri"/>
                        <a:cs typeface="Arial"/>
                      </a:endParaRPr>
                    </a:p>
                  </a:txBody>
                  <a:tcPr marL="46469" marR="4646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الإجابة عن أسئلة تعليلية(كيف،لماذا، ماذا لو)</a:t>
                      </a:r>
                      <a:endParaRPr lang="en-US" sz="1200" b="1">
                        <a:latin typeface="Calibri"/>
                        <a:ea typeface="Calibri"/>
                        <a:cs typeface="Arial"/>
                      </a:endParaRPr>
                    </a:p>
                  </a:txBody>
                  <a:tcPr marL="46469" marR="46469"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عدم قدرة التلميذ/ة على فهم المقروء،ووجود صعوبة في الإجابة عن أسئلة تعليلية (كيف،لماذا،ماذالو)</a:t>
                      </a:r>
                      <a:endParaRPr lang="en-US" sz="1200" b="1">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200" b="1">
                          <a:solidFill>
                            <a:srgbClr val="FF0000"/>
                          </a:solidFill>
                          <a:latin typeface="Calibri"/>
                          <a:ea typeface="Calibri"/>
                          <a:cs typeface="Arial"/>
                        </a:rPr>
                        <a:t>1)التقديم للمعيار0</a:t>
                      </a:r>
                      <a:endParaRPr lang="en-US" sz="1200" b="1">
                        <a:latin typeface="Calibri"/>
                        <a:ea typeface="Calibri"/>
                        <a:cs typeface="Arial"/>
                      </a:endParaRPr>
                    </a:p>
                    <a:p>
                      <a:pPr algn="r" rtl="1">
                        <a:lnSpc>
                          <a:spcPct val="115000"/>
                        </a:lnSpc>
                        <a:spcAft>
                          <a:spcPts val="0"/>
                        </a:spcAft>
                      </a:pPr>
                      <a:r>
                        <a:rPr lang="ar-SA" sz="1200" b="1">
                          <a:latin typeface="Calibri"/>
                          <a:ea typeface="Calibri"/>
                          <a:cs typeface="Arial"/>
                        </a:rPr>
                        <a:t>توجيه أسئلة مباشرة للتلميذ/ة مت واقع الحياة اليومية ياستخدام (كيف ،لماذا،ماذالو)،مع عرض أدوات الاستفهام في بطاقات0</a:t>
                      </a:r>
                      <a:endParaRPr lang="en-US" sz="1200" b="1">
                        <a:latin typeface="Calibri"/>
                        <a:ea typeface="Calibri"/>
                        <a:cs typeface="Arial"/>
                      </a:endParaRPr>
                    </a:p>
                    <a:p>
                      <a:pPr algn="r" rtl="1">
                        <a:lnSpc>
                          <a:spcPct val="115000"/>
                        </a:lnSpc>
                        <a:spcAft>
                          <a:spcPts val="0"/>
                        </a:spcAft>
                      </a:pPr>
                      <a:r>
                        <a:rPr lang="ar-SA" sz="1200" b="1">
                          <a:solidFill>
                            <a:srgbClr val="FF0000"/>
                          </a:solidFill>
                          <a:latin typeface="Calibri"/>
                          <a:ea typeface="Calibri"/>
                          <a:cs typeface="Arial"/>
                        </a:rPr>
                        <a:t>2 )توضيح كيفية أداء المعيار0</a:t>
                      </a:r>
                      <a:endParaRPr lang="en-US" sz="1200" b="1">
                        <a:latin typeface="Calibri"/>
                        <a:ea typeface="Calibri"/>
                        <a:cs typeface="Arial"/>
                      </a:endParaRPr>
                    </a:p>
                    <a:p>
                      <a:pPr algn="r" rtl="1">
                        <a:lnSpc>
                          <a:spcPct val="115000"/>
                        </a:lnSpc>
                        <a:spcAft>
                          <a:spcPts val="0"/>
                        </a:spcAft>
                      </a:pPr>
                      <a:r>
                        <a:rPr lang="ar-SA" sz="1200" b="1">
                          <a:latin typeface="Calibri"/>
                          <a:ea typeface="Calibri"/>
                          <a:cs typeface="Arial"/>
                        </a:rPr>
                        <a:t>-قراءة النص قراءة ممثلة للمعنى من قبل المعلم/ـة،والتلميذ/ة0 </a:t>
                      </a:r>
                      <a:endParaRPr lang="en-US" sz="1200" b="1">
                        <a:latin typeface="Calibri"/>
                        <a:ea typeface="Calibri"/>
                        <a:cs typeface="Arial"/>
                      </a:endParaRPr>
                    </a:p>
                    <a:p>
                      <a:pPr algn="r" rtl="1">
                        <a:lnSpc>
                          <a:spcPct val="115000"/>
                        </a:lnSpc>
                        <a:spcAft>
                          <a:spcPts val="0"/>
                        </a:spcAft>
                      </a:pPr>
                      <a:r>
                        <a:rPr lang="ar-SA" sz="1200" b="1">
                          <a:latin typeface="Calibri"/>
                          <a:ea typeface="Calibri"/>
                          <a:cs typeface="Arial"/>
                        </a:rPr>
                        <a:t>-توجيه أسئلة تذكرية عن النص0</a:t>
                      </a:r>
                      <a:endParaRPr lang="en-US" sz="1200" b="1">
                        <a:latin typeface="Calibri"/>
                        <a:ea typeface="Calibri"/>
                        <a:cs typeface="Arial"/>
                      </a:endParaRPr>
                    </a:p>
                    <a:p>
                      <a:pPr algn="r" rtl="1">
                        <a:lnSpc>
                          <a:spcPct val="115000"/>
                        </a:lnSpc>
                        <a:spcAft>
                          <a:spcPts val="0"/>
                        </a:spcAft>
                      </a:pPr>
                      <a:r>
                        <a:rPr lang="ar-SA" sz="1200" b="1">
                          <a:latin typeface="Calibri"/>
                          <a:ea typeface="Calibri"/>
                          <a:cs typeface="Arial"/>
                        </a:rPr>
                        <a:t>-تدريب التلميذ/ة على استخدام أسئلة بالأداة (كيف،لماذا،ماذا لو)</a:t>
                      </a:r>
                      <a:endParaRPr lang="en-US" sz="1200" b="1">
                        <a:latin typeface="Calibri"/>
                        <a:ea typeface="Calibri"/>
                        <a:cs typeface="Arial"/>
                      </a:endParaRPr>
                    </a:p>
                    <a:p>
                      <a:pPr algn="r" rtl="1">
                        <a:lnSpc>
                          <a:spcPct val="115000"/>
                        </a:lnSpc>
                        <a:spcAft>
                          <a:spcPts val="0"/>
                        </a:spcAft>
                      </a:pPr>
                      <a:r>
                        <a:rPr lang="ar-SA" sz="1200" b="1">
                          <a:latin typeface="Calibri"/>
                          <a:ea typeface="Calibri"/>
                          <a:cs typeface="Arial"/>
                        </a:rPr>
                        <a:t>-ملاحظة أداء التلميذ/ةفي الإجابة عن الأسئلة0 </a:t>
                      </a:r>
                      <a:endParaRPr lang="en-US" sz="1200" b="1">
                        <a:latin typeface="Calibri"/>
                        <a:ea typeface="Calibri"/>
                        <a:cs typeface="Arial"/>
                      </a:endParaRPr>
                    </a:p>
                    <a:p>
                      <a:pPr algn="r" rtl="1">
                        <a:lnSpc>
                          <a:spcPct val="115000"/>
                        </a:lnSpc>
                        <a:spcAft>
                          <a:spcPts val="0"/>
                        </a:spcAft>
                      </a:pPr>
                      <a:r>
                        <a:rPr lang="ar-SA" sz="1200" b="1">
                          <a:solidFill>
                            <a:srgbClr val="FF0000"/>
                          </a:solidFill>
                          <a:latin typeface="Calibri"/>
                          <a:ea typeface="Calibri"/>
                          <a:cs typeface="Arial"/>
                        </a:rPr>
                        <a:t>3)مراجعة خطوات أداء المعيار0</a:t>
                      </a:r>
                      <a:endParaRPr lang="en-US" sz="1200" b="1">
                        <a:latin typeface="Calibri"/>
                        <a:ea typeface="Calibri"/>
                        <a:cs typeface="Arial"/>
                      </a:endParaRPr>
                    </a:p>
                    <a:p>
                      <a:pPr algn="r" rtl="1">
                        <a:lnSpc>
                          <a:spcPct val="115000"/>
                        </a:lnSpc>
                        <a:spcAft>
                          <a:spcPts val="0"/>
                        </a:spcAft>
                      </a:pPr>
                      <a:r>
                        <a:rPr lang="ar-SA" sz="1200" b="1">
                          <a:latin typeface="Calibri"/>
                          <a:ea typeface="Calibri"/>
                          <a:cs typeface="Arial"/>
                        </a:rPr>
                        <a:t>مراجعة الخطوات السابقة للوقوف على أداء التلميذ/ة0</a:t>
                      </a:r>
                      <a:endParaRPr lang="en-US" sz="1200" b="1">
                        <a:latin typeface="Calibri"/>
                        <a:ea typeface="Calibri"/>
                        <a:cs typeface="Arial"/>
                      </a:endParaRPr>
                    </a:p>
                    <a:p>
                      <a:pPr algn="r" rtl="1">
                        <a:lnSpc>
                          <a:spcPct val="115000"/>
                        </a:lnSpc>
                        <a:spcAft>
                          <a:spcPts val="0"/>
                        </a:spcAft>
                      </a:pPr>
                      <a:r>
                        <a:rPr lang="ar-SA" sz="1200" b="1">
                          <a:solidFill>
                            <a:srgbClr val="FF0000"/>
                          </a:solidFill>
                          <a:latin typeface="Calibri"/>
                          <a:ea typeface="Calibri"/>
                          <a:cs typeface="Arial"/>
                        </a:rPr>
                        <a:t>4)الممارسة الموجهة للمعيار00 </a:t>
                      </a:r>
                      <a:endParaRPr lang="en-US" sz="1200" b="1">
                        <a:latin typeface="Calibri"/>
                        <a:ea typeface="Calibri"/>
                        <a:cs typeface="Arial"/>
                      </a:endParaRPr>
                    </a:p>
                    <a:p>
                      <a:pPr algn="r" rtl="1">
                        <a:lnSpc>
                          <a:spcPct val="115000"/>
                        </a:lnSpc>
                        <a:spcAft>
                          <a:spcPts val="0"/>
                        </a:spcAft>
                      </a:pPr>
                      <a:r>
                        <a:rPr lang="ar-SA" sz="1200" b="1">
                          <a:latin typeface="Calibri"/>
                          <a:ea typeface="Calibri"/>
                          <a:cs typeface="Arial"/>
                        </a:rPr>
                        <a:t>توجيه أسئلة (كيف ،لماذا00) من خلال تحديد مقطع من النص</a:t>
                      </a:r>
                      <a:endParaRPr lang="en-US" sz="1200" b="1">
                        <a:latin typeface="Calibri"/>
                        <a:ea typeface="Calibri"/>
                        <a:cs typeface="Arial"/>
                      </a:endParaRPr>
                    </a:p>
                    <a:p>
                      <a:pPr algn="r" rtl="1">
                        <a:lnSpc>
                          <a:spcPct val="115000"/>
                        </a:lnSpc>
                        <a:spcAft>
                          <a:spcPts val="0"/>
                        </a:spcAft>
                      </a:pPr>
                      <a:r>
                        <a:rPr lang="ar-SA" sz="1200" b="1">
                          <a:solidFill>
                            <a:srgbClr val="FF0000"/>
                          </a:solidFill>
                          <a:latin typeface="Calibri"/>
                          <a:ea typeface="Calibri"/>
                          <a:cs typeface="Arial"/>
                        </a:rPr>
                        <a:t>5)الممارسة المستقلة 0</a:t>
                      </a:r>
                      <a:endParaRPr lang="en-US" sz="1200" b="1">
                        <a:latin typeface="Calibri"/>
                        <a:ea typeface="Calibri"/>
                        <a:cs typeface="Arial"/>
                      </a:endParaRPr>
                    </a:p>
                    <a:p>
                      <a:pPr algn="r" rtl="1">
                        <a:lnSpc>
                          <a:spcPct val="115000"/>
                        </a:lnSpc>
                        <a:spcAft>
                          <a:spcPts val="0"/>
                        </a:spcAft>
                      </a:pPr>
                      <a:r>
                        <a:rPr lang="ar-SA" sz="1200" b="1">
                          <a:latin typeface="Calibri"/>
                          <a:ea typeface="Calibri"/>
                          <a:cs typeface="Arial"/>
                        </a:rPr>
                        <a:t>توجيه أسئلة (كيف ،لماذا00) من خلال النص المقروء،والإجابة</a:t>
                      </a:r>
                      <a:endParaRPr lang="en-US" sz="1200" b="1">
                        <a:latin typeface="Calibri"/>
                        <a:ea typeface="Calibri"/>
                        <a:cs typeface="Arial"/>
                      </a:endParaRPr>
                    </a:p>
                    <a:p>
                      <a:pPr algn="r" rtl="1">
                        <a:lnSpc>
                          <a:spcPct val="115000"/>
                        </a:lnSpc>
                        <a:spcAft>
                          <a:spcPts val="0"/>
                        </a:spcAft>
                      </a:pPr>
                      <a:r>
                        <a:rPr lang="ar-SA" sz="1200" b="1">
                          <a:solidFill>
                            <a:srgbClr val="FF0000"/>
                          </a:solidFill>
                          <a:latin typeface="Calibri"/>
                          <a:ea typeface="Calibri"/>
                          <a:cs typeface="Arial"/>
                        </a:rPr>
                        <a:t>6)المراجعة الختامية0</a:t>
                      </a:r>
                      <a:endParaRPr lang="en-US" sz="1200" b="1">
                        <a:latin typeface="Calibri"/>
                        <a:ea typeface="Calibri"/>
                        <a:cs typeface="Arial"/>
                      </a:endParaRPr>
                    </a:p>
                    <a:p>
                      <a:pPr algn="r" rtl="1">
                        <a:lnSpc>
                          <a:spcPct val="115000"/>
                        </a:lnSpc>
                        <a:spcAft>
                          <a:spcPts val="0"/>
                        </a:spcAft>
                      </a:pPr>
                      <a:r>
                        <a:rPr lang="ar-SA" sz="1200" b="1">
                          <a:latin typeface="Calibri"/>
                          <a:ea typeface="Calibri"/>
                          <a:cs typeface="Arial"/>
                        </a:rPr>
                        <a:t>إجابة التلميذ/ة عن الأسئلة التعليلية الواردة في النص0</a:t>
                      </a:r>
                      <a:endParaRPr lang="en-US" sz="1200" b="1">
                        <a:latin typeface="Calibri"/>
                        <a:ea typeface="Calibri"/>
                        <a:cs typeface="Arial"/>
                      </a:endParaRPr>
                    </a:p>
                  </a:txBody>
                  <a:tcPr marL="46469" marR="464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-المناقشة</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-الملاحظة</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-التقنيات الحديثة</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-كتاب لغتي</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-البطاقات</a:t>
                      </a:r>
                      <a:endParaRPr lang="en-US" sz="1200" b="1">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المعلم/ـة</a:t>
                      </a:r>
                      <a:endParaRPr lang="en-US" sz="1200" b="1">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dirty="0">
                          <a:latin typeface="Calibri"/>
                          <a:ea typeface="Calibri"/>
                          <a:cs typeface="Arial"/>
                        </a:rPr>
                        <a:t>إدارة الإشراف</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-مكتب التعليم0</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لجنة التوجيه والإرشاد</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ولي أمر التلميذ/ة</a:t>
                      </a:r>
                      <a:endParaRPr lang="en-US" sz="1200" b="1" dirty="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FF"/>
                    </a:solidFill>
                  </a:tcPr>
                </a:tc>
              </a:tr>
            </a:tbl>
          </a:graphicData>
        </a:graphic>
      </p:graphicFrame>
      <p:sp>
        <p:nvSpPr>
          <p:cNvPr id="4" name="مستطيل مستدير الزوايا 16"/>
          <p:cNvSpPr>
            <a:spLocks noChangeArrowheads="1"/>
          </p:cNvSpPr>
          <p:nvPr/>
        </p:nvSpPr>
        <p:spPr bwMode="auto">
          <a:xfrm>
            <a:off x="2071670" y="0"/>
            <a:ext cx="5715040" cy="500066"/>
          </a:xfrm>
          <a:prstGeom prst="roundRect">
            <a:avLst>
              <a:gd name="adj" fmla="val 16667"/>
            </a:avLst>
          </a:prstGeom>
          <a:blipFill>
            <a:blip r:embed="rId2"/>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Arial" pitchFamily="34" charset="0"/>
                <a:cs typeface="Arial" pitchFamily="34" charset="0"/>
              </a:rPr>
              <a:t>تصميم الخطط </a:t>
            </a:r>
            <a:r>
              <a:rPr lang="ar-SA" b="1" dirty="0" smtClean="0">
                <a:latin typeface="Arial" pitchFamily="34" charset="0"/>
                <a:cs typeface="Arial" pitchFamily="34" charset="0"/>
              </a:rPr>
              <a:t>العلاجية لطلاب الصفوف الأولية</a:t>
            </a:r>
            <a:endParaRPr kumimoji="0" lang="ar-SA" b="1"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1"/>
          <p:cNvSpPr>
            <a:spLocks noChangeArrowheads="1"/>
          </p:cNvSpPr>
          <p:nvPr/>
        </p:nvSpPr>
        <p:spPr bwMode="auto">
          <a:xfrm>
            <a:off x="1500166" y="642918"/>
            <a:ext cx="71438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tab pos="4432300" algn="ctr"/>
              </a:tabLst>
            </a:pPr>
            <a:r>
              <a:rPr kumimoji="0" lang="ar-SA"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أبرز مظاهر الضعف في مادة (لغتي) للصف الثالث الابتدائي والطرق العلاجية المناسبة لها</a:t>
            </a:r>
            <a:endParaRPr kumimoji="0" lang="en-US" sz="9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4432300" algn="ctr"/>
              </a:tabLst>
            </a:pPr>
            <a:endParaRPr kumimoji="0" lang="en-US" b="1"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صورة 5" descr="الرؤية.jpg"/>
          <p:cNvPicPr>
            <a:picLocks noChangeAspect="1"/>
          </p:cNvPicPr>
          <p:nvPr/>
        </p:nvPicPr>
        <p:blipFill>
          <a:blip r:embed="rId3"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nvGraphicFramePr>
        <p:xfrm>
          <a:off x="1214414" y="1357298"/>
          <a:ext cx="7643866" cy="4786346"/>
        </p:xfrm>
        <a:graphic>
          <a:graphicData uri="http://schemas.openxmlformats.org/drawingml/2006/table">
            <a:tbl>
              <a:tblPr rtl="1"/>
              <a:tblGrid>
                <a:gridCol w="399612"/>
                <a:gridCol w="6497879"/>
                <a:gridCol w="746375"/>
              </a:tblGrid>
              <a:tr h="319089">
                <a:tc>
                  <a:txBody>
                    <a:bodyPr/>
                    <a:lstStyle/>
                    <a:p>
                      <a:pPr algn="ctr" rtl="1">
                        <a:lnSpc>
                          <a:spcPct val="115000"/>
                        </a:lnSpc>
                        <a:spcAft>
                          <a:spcPts val="0"/>
                        </a:spcAft>
                      </a:pPr>
                      <a:r>
                        <a:rPr lang="ar-SA" sz="1800" b="1" dirty="0">
                          <a:latin typeface="Calibri"/>
                          <a:ea typeface="Calibri"/>
                          <a:cs typeface="Arial"/>
                        </a:rPr>
                        <a:t>م</a:t>
                      </a:r>
                      <a:endParaRPr lang="en-US" sz="1000"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dirty="0">
                          <a:latin typeface="Calibri"/>
                          <a:ea typeface="Calibri"/>
                          <a:cs typeface="Arial"/>
                        </a:rPr>
                        <a:t>المحتويات</a:t>
                      </a:r>
                      <a:endParaRPr lang="en-US" sz="1000"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dirty="0">
                          <a:latin typeface="Calibri"/>
                          <a:ea typeface="Calibri"/>
                          <a:cs typeface="Arial"/>
                        </a:rPr>
                        <a:t>الصفحة</a:t>
                      </a:r>
                      <a:endParaRPr lang="en-US" sz="1000"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r>
              <a:tr h="319089">
                <a:tc>
                  <a:txBody>
                    <a:bodyPr/>
                    <a:lstStyle/>
                    <a:p>
                      <a:pPr algn="ctr" rtl="1">
                        <a:lnSpc>
                          <a:spcPct val="115000"/>
                        </a:lnSpc>
                        <a:spcAft>
                          <a:spcPts val="0"/>
                        </a:spcAft>
                      </a:pPr>
                      <a:r>
                        <a:rPr lang="ar-SA" sz="1800" b="1" dirty="0">
                          <a:latin typeface="Calibri"/>
                          <a:ea typeface="Calibri"/>
                          <a:cs typeface="Arial"/>
                        </a:rPr>
                        <a:t>1</a:t>
                      </a:r>
                      <a:endParaRPr lang="en-US" sz="1000"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المقدمة </a:t>
                      </a:r>
                      <a:endParaRPr lang="en-US" sz="10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a:latin typeface="Calibri"/>
                          <a:ea typeface="Calibri"/>
                          <a:cs typeface="Arial"/>
                        </a:rPr>
                        <a:t>4</a:t>
                      </a:r>
                      <a:endParaRPr lang="en-US" sz="1800" b="1"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089">
                <a:tc>
                  <a:txBody>
                    <a:bodyPr/>
                    <a:lstStyle/>
                    <a:p>
                      <a:pPr algn="ctr" rtl="1">
                        <a:lnSpc>
                          <a:spcPct val="115000"/>
                        </a:lnSpc>
                        <a:spcAft>
                          <a:spcPts val="0"/>
                        </a:spcAft>
                      </a:pPr>
                      <a:r>
                        <a:rPr lang="ar-SA" sz="1800" b="1" dirty="0">
                          <a:latin typeface="Calibri"/>
                          <a:ea typeface="Calibri"/>
                          <a:cs typeface="Arial"/>
                        </a:rPr>
                        <a:t>2</a:t>
                      </a:r>
                      <a:endParaRPr lang="en-US" sz="1000"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المشكلة </a:t>
                      </a:r>
                      <a:endParaRPr lang="en-US" sz="10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a:latin typeface="Calibri"/>
                          <a:ea typeface="Calibri"/>
                          <a:cs typeface="Arial"/>
                        </a:rPr>
                        <a:t>5</a:t>
                      </a:r>
                      <a:endParaRPr lang="en-US" sz="1800" b="1"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089">
                <a:tc>
                  <a:txBody>
                    <a:bodyPr/>
                    <a:lstStyle/>
                    <a:p>
                      <a:pPr algn="ctr" rtl="1">
                        <a:lnSpc>
                          <a:spcPct val="115000"/>
                        </a:lnSpc>
                        <a:spcAft>
                          <a:spcPts val="0"/>
                        </a:spcAft>
                      </a:pPr>
                      <a:r>
                        <a:rPr lang="ar-SA" sz="1800" b="1" dirty="0">
                          <a:latin typeface="Calibri"/>
                          <a:ea typeface="Calibri"/>
                          <a:cs typeface="Arial"/>
                        </a:rPr>
                        <a:t>3</a:t>
                      </a:r>
                      <a:endParaRPr lang="en-US" sz="1000"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dirty="0">
                          <a:latin typeface="Calibri"/>
                          <a:ea typeface="Calibri"/>
                          <a:cs typeface="Arial"/>
                        </a:rPr>
                        <a:t>الأهداف</a:t>
                      </a:r>
                      <a:endParaRPr lang="en-US" sz="1000"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a:latin typeface="Calibri"/>
                          <a:ea typeface="Calibri"/>
                          <a:cs typeface="Arial"/>
                        </a:rPr>
                        <a:t>6</a:t>
                      </a:r>
                      <a:endParaRPr lang="en-US" sz="1800" b="1"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089">
                <a:tc>
                  <a:txBody>
                    <a:bodyPr/>
                    <a:lstStyle/>
                    <a:p>
                      <a:pPr algn="ctr" rtl="1">
                        <a:lnSpc>
                          <a:spcPct val="115000"/>
                        </a:lnSpc>
                        <a:spcAft>
                          <a:spcPts val="0"/>
                        </a:spcAft>
                      </a:pPr>
                      <a:r>
                        <a:rPr lang="ar-SA" sz="1800" b="1" dirty="0">
                          <a:latin typeface="Calibri"/>
                          <a:ea typeface="Calibri"/>
                          <a:cs typeface="Arial"/>
                        </a:rPr>
                        <a:t>4</a:t>
                      </a:r>
                      <a:endParaRPr lang="en-US" sz="1000"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الأهمية</a:t>
                      </a:r>
                      <a:endParaRPr lang="en-US" sz="10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a:latin typeface="Calibri"/>
                          <a:ea typeface="Calibri"/>
                          <a:cs typeface="Arial"/>
                        </a:rPr>
                        <a:t>7</a:t>
                      </a:r>
                      <a:endParaRPr lang="en-US" sz="1800" b="1"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089">
                <a:tc>
                  <a:txBody>
                    <a:bodyPr/>
                    <a:lstStyle/>
                    <a:p>
                      <a:pPr algn="ctr" rtl="1">
                        <a:lnSpc>
                          <a:spcPct val="115000"/>
                        </a:lnSpc>
                        <a:spcAft>
                          <a:spcPts val="0"/>
                        </a:spcAft>
                      </a:pPr>
                      <a:r>
                        <a:rPr lang="ar-SA" sz="1800" b="1" dirty="0">
                          <a:latin typeface="Calibri"/>
                          <a:ea typeface="Calibri"/>
                          <a:cs typeface="Arial"/>
                        </a:rPr>
                        <a:t>5</a:t>
                      </a:r>
                      <a:endParaRPr lang="en-US" sz="1000"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حدود الورقة</a:t>
                      </a:r>
                      <a:endParaRPr lang="en-US" sz="10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smtClean="0">
                          <a:latin typeface="Calibri"/>
                          <a:ea typeface="Calibri"/>
                          <a:cs typeface="Arial"/>
                        </a:rPr>
                        <a:t>8</a:t>
                      </a:r>
                      <a:endParaRPr lang="en-US" sz="1800" b="1"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089">
                <a:tc>
                  <a:txBody>
                    <a:bodyPr/>
                    <a:lstStyle/>
                    <a:p>
                      <a:pPr algn="ctr" rtl="1">
                        <a:lnSpc>
                          <a:spcPct val="115000"/>
                        </a:lnSpc>
                        <a:spcAft>
                          <a:spcPts val="0"/>
                        </a:spcAft>
                      </a:pPr>
                      <a:r>
                        <a:rPr lang="ar-SA" sz="1800" b="1" dirty="0">
                          <a:latin typeface="Calibri"/>
                          <a:ea typeface="Calibri"/>
                          <a:cs typeface="Arial"/>
                        </a:rPr>
                        <a:t>6</a:t>
                      </a:r>
                      <a:endParaRPr lang="en-US" sz="1000"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منهجية تصميم البرامج العلاجية</a:t>
                      </a:r>
                      <a:endParaRPr lang="en-US" sz="10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smtClean="0">
                          <a:latin typeface="Calibri"/>
                          <a:ea typeface="Calibri"/>
                          <a:cs typeface="Arial"/>
                        </a:rPr>
                        <a:t>9</a:t>
                      </a:r>
                      <a:endParaRPr lang="en-US" sz="1800" b="1"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089">
                <a:tc>
                  <a:txBody>
                    <a:bodyPr/>
                    <a:lstStyle/>
                    <a:p>
                      <a:pPr algn="ctr" rtl="1">
                        <a:lnSpc>
                          <a:spcPct val="115000"/>
                        </a:lnSpc>
                        <a:spcAft>
                          <a:spcPts val="0"/>
                        </a:spcAft>
                      </a:pPr>
                      <a:r>
                        <a:rPr lang="ar-SA" sz="1800" b="1" dirty="0">
                          <a:latin typeface="Calibri"/>
                          <a:ea typeface="Calibri"/>
                          <a:cs typeface="Arial"/>
                        </a:rPr>
                        <a:t>7</a:t>
                      </a:r>
                      <a:endParaRPr lang="en-US" sz="1000"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الخطوات المتدرجة لعلاج الضعف</a:t>
                      </a:r>
                      <a:endParaRPr lang="en-US" sz="10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smtClean="0">
                          <a:latin typeface="Calibri"/>
                          <a:ea typeface="Calibri"/>
                          <a:cs typeface="Arial"/>
                        </a:rPr>
                        <a:t>10</a:t>
                      </a:r>
                      <a:endParaRPr lang="en-US" sz="1800" b="1"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089">
                <a:tc>
                  <a:txBody>
                    <a:bodyPr/>
                    <a:lstStyle/>
                    <a:p>
                      <a:pPr algn="ctr" rtl="1">
                        <a:lnSpc>
                          <a:spcPct val="115000"/>
                        </a:lnSpc>
                        <a:spcAft>
                          <a:spcPts val="0"/>
                        </a:spcAft>
                      </a:pPr>
                      <a:r>
                        <a:rPr lang="ar-SA" sz="1800" b="1" dirty="0">
                          <a:latin typeface="Calibri"/>
                          <a:ea typeface="Calibri"/>
                          <a:cs typeface="Arial"/>
                        </a:rPr>
                        <a:t>8</a:t>
                      </a:r>
                      <a:endParaRPr lang="en-US" sz="1000"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إجراءات ورقة العمل</a:t>
                      </a:r>
                      <a:endParaRPr lang="en-US" sz="10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smtClean="0">
                          <a:latin typeface="Calibri"/>
                          <a:ea typeface="Calibri"/>
                          <a:cs typeface="Arial"/>
                        </a:rPr>
                        <a:t>11</a:t>
                      </a:r>
                      <a:endParaRPr lang="en-US" sz="1800" b="1"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089">
                <a:tc>
                  <a:txBody>
                    <a:bodyPr/>
                    <a:lstStyle/>
                    <a:p>
                      <a:pPr algn="ctr" rtl="1">
                        <a:lnSpc>
                          <a:spcPct val="115000"/>
                        </a:lnSpc>
                        <a:spcAft>
                          <a:spcPts val="0"/>
                        </a:spcAft>
                      </a:pPr>
                      <a:r>
                        <a:rPr lang="ar-SA" sz="1800" b="1" dirty="0">
                          <a:latin typeface="Calibri"/>
                          <a:ea typeface="Calibri"/>
                          <a:cs typeface="Arial"/>
                        </a:rPr>
                        <a:t>9</a:t>
                      </a:r>
                      <a:endParaRPr lang="en-US" sz="1000"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تحليل النتائج</a:t>
                      </a:r>
                      <a:endParaRPr lang="en-US" sz="10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smtClean="0">
                          <a:latin typeface="Calibri"/>
                          <a:ea typeface="Calibri"/>
                          <a:cs typeface="Arial"/>
                        </a:rPr>
                        <a:t>12-17</a:t>
                      </a:r>
                      <a:endParaRPr lang="en-US" sz="1800" b="1"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089">
                <a:tc>
                  <a:txBody>
                    <a:bodyPr/>
                    <a:lstStyle/>
                    <a:p>
                      <a:pPr algn="ctr" rtl="1">
                        <a:lnSpc>
                          <a:spcPct val="115000"/>
                        </a:lnSpc>
                        <a:spcAft>
                          <a:spcPts val="0"/>
                        </a:spcAft>
                      </a:pPr>
                      <a:r>
                        <a:rPr lang="ar-SA" sz="1800" b="1" dirty="0">
                          <a:latin typeface="Calibri"/>
                          <a:ea typeface="Calibri"/>
                          <a:cs typeface="Arial"/>
                        </a:rPr>
                        <a:t>10</a:t>
                      </a:r>
                      <a:endParaRPr lang="en-US" sz="1000"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تصميم الخطط العلاجية </a:t>
                      </a:r>
                      <a:endParaRPr lang="en-US" sz="10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smtClean="0">
                          <a:latin typeface="Calibri"/>
                          <a:ea typeface="Calibri"/>
                          <a:cs typeface="Arial"/>
                        </a:rPr>
                        <a:t>18-33</a:t>
                      </a:r>
                      <a:endParaRPr lang="en-US" sz="1800" b="1"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089">
                <a:tc>
                  <a:txBody>
                    <a:bodyPr/>
                    <a:lstStyle/>
                    <a:p>
                      <a:pPr algn="ctr" rtl="1">
                        <a:lnSpc>
                          <a:spcPct val="115000"/>
                        </a:lnSpc>
                        <a:spcAft>
                          <a:spcPts val="0"/>
                        </a:spcAft>
                      </a:pPr>
                      <a:r>
                        <a:rPr lang="ar-SA" sz="1800" b="1">
                          <a:latin typeface="Calibri"/>
                          <a:ea typeface="Calibri"/>
                          <a:cs typeface="Arial"/>
                        </a:rPr>
                        <a:t>11</a:t>
                      </a:r>
                      <a:endParaRPr lang="en-US" sz="10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الدراسات السابقة</a:t>
                      </a:r>
                      <a:endParaRPr lang="en-US" sz="10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smtClean="0">
                          <a:latin typeface="Calibri"/>
                          <a:ea typeface="Calibri"/>
                          <a:cs typeface="Arial"/>
                        </a:rPr>
                        <a:t>34</a:t>
                      </a:r>
                      <a:endParaRPr lang="en-US" sz="1800" b="1"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089">
                <a:tc>
                  <a:txBody>
                    <a:bodyPr/>
                    <a:lstStyle/>
                    <a:p>
                      <a:pPr algn="ctr" rtl="1">
                        <a:lnSpc>
                          <a:spcPct val="115000"/>
                        </a:lnSpc>
                        <a:spcAft>
                          <a:spcPts val="0"/>
                        </a:spcAft>
                      </a:pPr>
                      <a:r>
                        <a:rPr lang="ar-SA" sz="1800" b="1" dirty="0">
                          <a:latin typeface="Calibri"/>
                          <a:ea typeface="Calibri"/>
                          <a:cs typeface="Arial"/>
                        </a:rPr>
                        <a:t>12</a:t>
                      </a:r>
                      <a:endParaRPr lang="en-US" sz="1000"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التوصيات</a:t>
                      </a:r>
                      <a:endParaRPr lang="en-US" sz="10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smtClean="0">
                          <a:latin typeface="Calibri"/>
                          <a:ea typeface="Calibri"/>
                          <a:cs typeface="Arial"/>
                        </a:rPr>
                        <a:t>35</a:t>
                      </a:r>
                      <a:endParaRPr lang="en-US" sz="1800" b="1"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089">
                <a:tc>
                  <a:txBody>
                    <a:bodyPr/>
                    <a:lstStyle/>
                    <a:p>
                      <a:pPr algn="ctr" rtl="1">
                        <a:lnSpc>
                          <a:spcPct val="115000"/>
                        </a:lnSpc>
                        <a:spcAft>
                          <a:spcPts val="0"/>
                        </a:spcAft>
                      </a:pPr>
                      <a:r>
                        <a:rPr lang="ar-SA" sz="1800" b="1" dirty="0">
                          <a:latin typeface="Calibri"/>
                          <a:ea typeface="Calibri"/>
                          <a:cs typeface="Arial"/>
                        </a:rPr>
                        <a:t>13</a:t>
                      </a:r>
                      <a:endParaRPr lang="en-US" sz="1000"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a:latin typeface="Calibri"/>
                          <a:ea typeface="Calibri"/>
                          <a:cs typeface="Arial"/>
                        </a:rPr>
                        <a:t>المراجع</a:t>
                      </a:r>
                      <a:endParaRPr lang="en-US" sz="10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smtClean="0">
                          <a:latin typeface="Calibri"/>
                          <a:ea typeface="Calibri"/>
                          <a:cs typeface="Arial"/>
                        </a:rPr>
                        <a:t>36</a:t>
                      </a:r>
                      <a:endParaRPr lang="en-US" sz="1800" b="1"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9100">
                <a:tc>
                  <a:txBody>
                    <a:bodyPr/>
                    <a:lstStyle/>
                    <a:p>
                      <a:pPr algn="ctr" rtl="1">
                        <a:lnSpc>
                          <a:spcPct val="115000"/>
                        </a:lnSpc>
                        <a:spcAft>
                          <a:spcPts val="0"/>
                        </a:spcAft>
                      </a:pPr>
                      <a:r>
                        <a:rPr lang="ar-SA" sz="1800" b="1" dirty="0">
                          <a:latin typeface="Calibri"/>
                          <a:ea typeface="Calibri"/>
                          <a:cs typeface="Arial"/>
                        </a:rPr>
                        <a:t>14</a:t>
                      </a:r>
                      <a:endParaRPr lang="en-US" sz="1000"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800" b="1" dirty="0">
                          <a:latin typeface="Calibri"/>
                          <a:ea typeface="Calibri"/>
                          <a:cs typeface="Arial"/>
                        </a:rPr>
                        <a:t>فريق العمل</a:t>
                      </a:r>
                      <a:endParaRPr lang="en-US" sz="1000"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b="1" dirty="0" smtClean="0">
                          <a:latin typeface="Calibri"/>
                          <a:ea typeface="Calibri"/>
                          <a:cs typeface="Arial"/>
                        </a:rPr>
                        <a:t>37</a:t>
                      </a:r>
                      <a:endParaRPr lang="en-US" sz="1800" b="1"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r>
            </a:tbl>
          </a:graphicData>
        </a:graphic>
      </p:graphicFrame>
      <p:sp>
        <p:nvSpPr>
          <p:cNvPr id="11776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17761" name="مستطيل مستدير الزوايا 16"/>
          <p:cNvSpPr>
            <a:spLocks noChangeArrowheads="1"/>
          </p:cNvSpPr>
          <p:nvPr/>
        </p:nvSpPr>
        <p:spPr bwMode="auto">
          <a:xfrm>
            <a:off x="3071802" y="214290"/>
            <a:ext cx="3714776" cy="714380"/>
          </a:xfrm>
          <a:prstGeom prst="roundRect">
            <a:avLst>
              <a:gd name="adj" fmla="val 16667"/>
            </a:avLst>
          </a:prstGeom>
          <a:blipFill>
            <a:blip r:embed="rId2"/>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المحتويات</a:t>
            </a:r>
            <a:endParaRPr kumimoji="0" lang="ar-SA" sz="4000" b="0" i="0" u="none" strike="noStrike" cap="none" normalizeH="0" baseline="0" dirty="0" smtClean="0">
              <a:ln>
                <a:noFill/>
              </a:ln>
              <a:solidFill>
                <a:schemeClr val="tx1"/>
              </a:solidFill>
              <a:effectLst/>
              <a:latin typeface="Arial" pitchFamily="34" charset="0"/>
              <a:cs typeface="Arial" pitchFamily="34" charset="0"/>
            </a:endParaRPr>
          </a:p>
        </p:txBody>
      </p:sp>
      <p:sp>
        <p:nvSpPr>
          <p:cNvPr id="117764" name="Rectangle 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cs typeface="Arial" pitchFamily="34" charset="0"/>
              </a:rPr>
              <a:t/>
            </a:r>
            <a:br>
              <a:rPr kumimoji="0" lang="en-US" sz="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8" name="صورة 7" descr="الرؤية.jpg"/>
          <p:cNvPicPr>
            <a:picLocks noChangeAspect="1"/>
          </p:cNvPicPr>
          <p:nvPr/>
        </p:nvPicPr>
        <p:blipFill>
          <a:blip r:embed="rId3"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117761"/>
                                        </p:tgtEl>
                                        <p:attrNameLst>
                                          <p:attrName>style.visibility</p:attrName>
                                        </p:attrNameLst>
                                      </p:cBhvr>
                                      <p:to>
                                        <p:strVal val="visible"/>
                                      </p:to>
                                    </p:set>
                                    <p:animEffect transition="in" filter="plus(in)">
                                      <p:cBhvr>
                                        <p:cTn id="7" dur="2000"/>
                                        <p:tgtEl>
                                          <p:spTgt spid="117761"/>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071539" y="1428736"/>
          <a:ext cx="7858180" cy="5214974"/>
        </p:xfrm>
        <a:graphic>
          <a:graphicData uri="http://schemas.openxmlformats.org/drawingml/2006/table">
            <a:tbl>
              <a:tblPr rtl="1"/>
              <a:tblGrid>
                <a:gridCol w="332231"/>
                <a:gridCol w="940120"/>
                <a:gridCol w="1022207"/>
                <a:gridCol w="3144825"/>
                <a:gridCol w="864688"/>
                <a:gridCol w="865242"/>
                <a:gridCol w="688867"/>
              </a:tblGrid>
              <a:tr h="576504">
                <a:tc>
                  <a:txBody>
                    <a:bodyPr/>
                    <a:lstStyle/>
                    <a:p>
                      <a:pPr algn="ctr" rtl="1">
                        <a:lnSpc>
                          <a:spcPct val="115000"/>
                        </a:lnSpc>
                        <a:spcAft>
                          <a:spcPts val="0"/>
                        </a:spcAft>
                      </a:pPr>
                      <a:r>
                        <a:rPr lang="ar-SA" sz="1200" b="1" dirty="0">
                          <a:latin typeface="Calibri"/>
                          <a:ea typeface="Calibri"/>
                          <a:cs typeface="Arial"/>
                        </a:rPr>
                        <a:t>م</a:t>
                      </a:r>
                      <a:endParaRPr lang="en-US" sz="1200" b="1" dirty="0">
                        <a:latin typeface="Calibri"/>
                        <a:ea typeface="Calibri"/>
                        <a:cs typeface="Arial"/>
                      </a:endParaRPr>
                    </a:p>
                  </a:txBody>
                  <a:tcPr marL="46469" marR="4646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المشكلة</a:t>
                      </a:r>
                      <a:endParaRPr lang="en-US" sz="1200" b="1">
                        <a:latin typeface="Calibri"/>
                        <a:ea typeface="Calibri"/>
                        <a:cs typeface="Arial"/>
                      </a:endParaRPr>
                    </a:p>
                  </a:txBody>
                  <a:tcPr marL="46469" marR="46469"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الوصف والتفسير</a:t>
                      </a:r>
                      <a:endParaRPr lang="en-US" sz="1200" b="1">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الطريقة العلاجية المقترحة</a:t>
                      </a:r>
                      <a:endParaRPr lang="en-US" sz="1200" b="1">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الأداة المستخدمة</a:t>
                      </a:r>
                      <a:endParaRPr lang="en-US" sz="1200" b="1">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مسؤول التنفيذ</a:t>
                      </a:r>
                      <a:endParaRPr lang="en-US" sz="1200" b="1">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dirty="0">
                          <a:latin typeface="Calibri"/>
                          <a:ea typeface="Calibri"/>
                          <a:cs typeface="Arial"/>
                        </a:rPr>
                        <a:t>الجهة المساندة</a:t>
                      </a:r>
                      <a:endParaRPr lang="en-US" sz="1200" b="1" dirty="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r>
              <a:tr h="4638470">
                <a:tc>
                  <a:txBody>
                    <a:bodyPr/>
                    <a:lstStyle/>
                    <a:p>
                      <a:pPr algn="ctr" rtl="1">
                        <a:lnSpc>
                          <a:spcPct val="115000"/>
                        </a:lnSpc>
                        <a:spcAft>
                          <a:spcPts val="0"/>
                        </a:spcAft>
                      </a:pPr>
                      <a:r>
                        <a:rPr lang="ar-SA" sz="1200" b="1" dirty="0">
                          <a:latin typeface="Calibri"/>
                          <a:ea typeface="Calibri"/>
                          <a:cs typeface="Arial"/>
                        </a:rPr>
                        <a:t>2</a:t>
                      </a:r>
                      <a:endParaRPr lang="en-US" sz="1200" b="1" dirty="0">
                        <a:latin typeface="Calibri"/>
                        <a:ea typeface="Calibri"/>
                        <a:cs typeface="Arial"/>
                      </a:endParaRPr>
                    </a:p>
                  </a:txBody>
                  <a:tcPr marL="46469" marR="4646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06000"/>
                        </a:lnSpc>
                        <a:spcAft>
                          <a:spcPts val="800"/>
                        </a:spcAft>
                      </a:pPr>
                      <a:r>
                        <a:rPr lang="ar-SA" sz="1200" b="1">
                          <a:latin typeface="Calibri"/>
                          <a:ea typeface="Calibri"/>
                          <a:cs typeface="Times New Roman"/>
                        </a:rPr>
                        <a:t>المعيار</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Times New Roman"/>
                        </a:rPr>
                        <a:t>قراءة نص مشكول</a:t>
                      </a:r>
                      <a:endParaRPr lang="en-US" sz="1200" b="1">
                        <a:latin typeface="Calibri"/>
                        <a:ea typeface="Calibri"/>
                        <a:cs typeface="Arial"/>
                      </a:endParaRPr>
                    </a:p>
                  </a:txBody>
                  <a:tcPr marL="46469" marR="46469"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عدم قدرة الطالب على ترجمة الرموز المكتوبة إلى ألفاظ منطوقة،وأصوات مسموعة0 </a:t>
                      </a:r>
                      <a:endParaRPr lang="en-US" sz="1200" b="1">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r" rtl="1">
                        <a:lnSpc>
                          <a:spcPct val="106000"/>
                        </a:lnSpc>
                        <a:spcAft>
                          <a:spcPts val="800"/>
                        </a:spcAft>
                      </a:pPr>
                      <a:endParaRPr lang="ar-SA" sz="1200" b="1" dirty="0" smtClean="0">
                        <a:solidFill>
                          <a:srgbClr val="FF0000"/>
                        </a:solidFill>
                        <a:latin typeface="Calibri"/>
                        <a:ea typeface="Calibri"/>
                        <a:cs typeface="Times New Roman"/>
                      </a:endParaRPr>
                    </a:p>
                    <a:p>
                      <a:pPr algn="r" rtl="1">
                        <a:lnSpc>
                          <a:spcPct val="106000"/>
                        </a:lnSpc>
                        <a:spcAft>
                          <a:spcPts val="800"/>
                        </a:spcAft>
                      </a:pPr>
                      <a:r>
                        <a:rPr lang="ar-SA" sz="1200" b="1" dirty="0" smtClean="0">
                          <a:solidFill>
                            <a:srgbClr val="FF0000"/>
                          </a:solidFill>
                          <a:latin typeface="Calibri"/>
                          <a:ea typeface="Calibri"/>
                          <a:cs typeface="Times New Roman"/>
                        </a:rPr>
                        <a:t>1- </a:t>
                      </a:r>
                      <a:r>
                        <a:rPr lang="ar-SA" sz="1200" b="1" dirty="0">
                          <a:solidFill>
                            <a:srgbClr val="FF0000"/>
                          </a:solidFill>
                          <a:latin typeface="Calibri"/>
                          <a:ea typeface="Calibri"/>
                          <a:cs typeface="Times New Roman"/>
                        </a:rPr>
                        <a:t>التقديم </a:t>
                      </a:r>
                      <a:r>
                        <a:rPr lang="ar-SA" sz="1200" b="1" dirty="0">
                          <a:solidFill>
                            <a:srgbClr val="FF0000"/>
                          </a:solidFill>
                          <a:latin typeface="Calibri"/>
                          <a:ea typeface="Calibri"/>
                          <a:cs typeface="Arial"/>
                        </a:rPr>
                        <a:t>للمعيار0</a:t>
                      </a:r>
                      <a:r>
                        <a:rPr lang="ar-SA" sz="1200" b="1" dirty="0">
                          <a:latin typeface="Calibri"/>
                          <a:ea typeface="Calibri"/>
                          <a:cs typeface="Times New Roman"/>
                        </a:rPr>
                        <a:t>: عرض النص </a:t>
                      </a:r>
                      <a:r>
                        <a:rPr lang="ar-SA" sz="1200" b="1" dirty="0" err="1">
                          <a:latin typeface="Calibri"/>
                          <a:ea typeface="Calibri"/>
                          <a:cs typeface="Times New Roman"/>
                        </a:rPr>
                        <a:t>المشكول</a:t>
                      </a:r>
                      <a:r>
                        <a:rPr lang="ar-SA" sz="1200" b="1" dirty="0">
                          <a:latin typeface="Calibri"/>
                          <a:ea typeface="Calibri"/>
                          <a:cs typeface="Times New Roman"/>
                        </a:rPr>
                        <a:t> بطريقة جاذبة لأنظار الطلاب عن طريق التقنيات الحديثة</a:t>
                      </a:r>
                      <a:endParaRPr lang="en-US" sz="1200" b="1" dirty="0">
                        <a:latin typeface="Calibri"/>
                        <a:ea typeface="Calibri"/>
                        <a:cs typeface="Arial"/>
                      </a:endParaRPr>
                    </a:p>
                    <a:p>
                      <a:pPr algn="r" rtl="1">
                        <a:lnSpc>
                          <a:spcPct val="106000"/>
                        </a:lnSpc>
                        <a:spcAft>
                          <a:spcPts val="800"/>
                        </a:spcAft>
                      </a:pPr>
                      <a:r>
                        <a:rPr lang="ar-SA" sz="1200" b="1" dirty="0">
                          <a:solidFill>
                            <a:srgbClr val="FF0000"/>
                          </a:solidFill>
                          <a:latin typeface="Calibri"/>
                          <a:ea typeface="Calibri"/>
                          <a:cs typeface="Times New Roman"/>
                        </a:rPr>
                        <a:t>2- توضيح كيفية أداء </a:t>
                      </a:r>
                      <a:r>
                        <a:rPr lang="ar-SA" sz="1200" b="1" dirty="0">
                          <a:solidFill>
                            <a:srgbClr val="FF0000"/>
                          </a:solidFill>
                          <a:latin typeface="Calibri"/>
                          <a:ea typeface="Calibri"/>
                          <a:cs typeface="Arial"/>
                        </a:rPr>
                        <a:t>المعيار0</a:t>
                      </a:r>
                      <a:r>
                        <a:rPr lang="ar-SA" sz="1200" b="1" dirty="0">
                          <a:latin typeface="Calibri"/>
                          <a:ea typeface="Calibri"/>
                          <a:cs typeface="Times New Roman"/>
                        </a:rPr>
                        <a:t> </a:t>
                      </a:r>
                      <a:r>
                        <a:rPr lang="ar-SA" sz="1200" b="1" dirty="0" err="1">
                          <a:latin typeface="Calibri"/>
                          <a:ea typeface="Calibri"/>
                          <a:cs typeface="Times New Roman"/>
                        </a:rPr>
                        <a:t>أ</a:t>
                      </a:r>
                      <a:r>
                        <a:rPr lang="ar-SA" sz="1200" b="1" dirty="0">
                          <a:latin typeface="Calibri"/>
                          <a:ea typeface="Calibri"/>
                          <a:cs typeface="Times New Roman"/>
                        </a:rPr>
                        <a:t>- معرفة الحروف ونطقها.</a:t>
                      </a:r>
                      <a:endParaRPr lang="en-US" sz="1200" b="1" dirty="0">
                        <a:latin typeface="Calibri"/>
                        <a:ea typeface="Calibri"/>
                        <a:cs typeface="Arial"/>
                      </a:endParaRPr>
                    </a:p>
                    <a:p>
                      <a:pPr algn="ctr" rtl="1">
                        <a:lnSpc>
                          <a:spcPct val="106000"/>
                        </a:lnSpc>
                        <a:spcAft>
                          <a:spcPts val="800"/>
                        </a:spcAft>
                      </a:pPr>
                      <a:r>
                        <a:rPr lang="ar-SA" sz="1200" b="1" dirty="0">
                          <a:latin typeface="Calibri"/>
                          <a:ea typeface="Calibri"/>
                          <a:cs typeface="Times New Roman"/>
                        </a:rPr>
                        <a:t>                     ب- تدريب الطلاب على قراءة الكلمات.</a:t>
                      </a:r>
                      <a:endParaRPr lang="en-US" sz="1200" b="1" dirty="0">
                        <a:latin typeface="Calibri"/>
                        <a:ea typeface="Calibri"/>
                        <a:cs typeface="Arial"/>
                      </a:endParaRPr>
                    </a:p>
                    <a:p>
                      <a:pPr algn="r" rtl="1">
                        <a:lnSpc>
                          <a:spcPct val="106000"/>
                        </a:lnSpc>
                        <a:spcAft>
                          <a:spcPts val="800"/>
                        </a:spcAft>
                        <a:tabLst>
                          <a:tab pos="571500" algn="l"/>
                          <a:tab pos="1776095" algn="ctr"/>
                        </a:tabLst>
                      </a:pPr>
                      <a:r>
                        <a:rPr lang="ar-SA" sz="1200" b="1" dirty="0">
                          <a:latin typeface="Calibri"/>
                          <a:ea typeface="Calibri"/>
                          <a:cs typeface="Times New Roman"/>
                        </a:rPr>
                        <a:t>		 ج- قراءة جمل قصيرة.</a:t>
                      </a:r>
                      <a:endParaRPr lang="en-US" sz="1200" b="1" dirty="0">
                        <a:latin typeface="Calibri"/>
                        <a:ea typeface="Calibri"/>
                        <a:cs typeface="Arial"/>
                      </a:endParaRPr>
                    </a:p>
                    <a:p>
                      <a:pPr algn="ctr" rtl="1">
                        <a:lnSpc>
                          <a:spcPct val="106000"/>
                        </a:lnSpc>
                        <a:spcAft>
                          <a:spcPts val="800"/>
                        </a:spcAft>
                      </a:pPr>
                      <a:r>
                        <a:rPr lang="ar-SA" sz="1200" b="1" dirty="0">
                          <a:latin typeface="Calibri"/>
                          <a:ea typeface="Calibri"/>
                          <a:cs typeface="Times New Roman"/>
                        </a:rPr>
                        <a:t>                 د- قراءة مقاطع مكونة من عدة جمل .</a:t>
                      </a:r>
                      <a:endParaRPr lang="en-US" sz="1200" b="1" dirty="0">
                        <a:latin typeface="Calibri"/>
                        <a:ea typeface="Calibri"/>
                        <a:cs typeface="Arial"/>
                      </a:endParaRPr>
                    </a:p>
                    <a:p>
                      <a:pPr algn="ctr" rtl="1">
                        <a:lnSpc>
                          <a:spcPct val="106000"/>
                        </a:lnSpc>
                        <a:spcAft>
                          <a:spcPts val="800"/>
                        </a:spcAft>
                      </a:pPr>
                      <a:r>
                        <a:rPr lang="ar-SA" sz="1200" b="1" dirty="0">
                          <a:latin typeface="Calibri"/>
                          <a:ea typeface="Calibri"/>
                          <a:cs typeface="Times New Roman"/>
                        </a:rPr>
                        <a:t>                          هـ- تدريب الطالب على قواعد القراءة </a:t>
                      </a:r>
                      <a:r>
                        <a:rPr lang="ar-SA" sz="1200" b="1" dirty="0" err="1">
                          <a:latin typeface="Calibri"/>
                          <a:ea typeface="Calibri"/>
                          <a:cs typeface="Times New Roman"/>
                        </a:rPr>
                        <a:t>الجاهرة</a:t>
                      </a:r>
                      <a:r>
                        <a:rPr lang="ar-SA" sz="1200" b="1" dirty="0">
                          <a:latin typeface="Calibri"/>
                          <a:ea typeface="Calibri"/>
                          <a:cs typeface="Times New Roman"/>
                        </a:rPr>
                        <a:t> .</a:t>
                      </a:r>
                      <a:endParaRPr lang="en-US" sz="1200" b="1" dirty="0">
                        <a:latin typeface="Calibri"/>
                        <a:ea typeface="Calibri"/>
                        <a:cs typeface="Arial"/>
                      </a:endParaRPr>
                    </a:p>
                    <a:p>
                      <a:pPr algn="r" rtl="1">
                        <a:lnSpc>
                          <a:spcPct val="106000"/>
                        </a:lnSpc>
                        <a:spcAft>
                          <a:spcPts val="800"/>
                        </a:spcAft>
                      </a:pPr>
                      <a:r>
                        <a:rPr lang="ar-SA" sz="1200" b="1" dirty="0">
                          <a:solidFill>
                            <a:srgbClr val="FF0000"/>
                          </a:solidFill>
                          <a:latin typeface="Calibri"/>
                          <a:ea typeface="Calibri"/>
                          <a:cs typeface="Times New Roman"/>
                        </a:rPr>
                        <a:t>3- مراجعة خطوات أداة </a:t>
                      </a:r>
                      <a:r>
                        <a:rPr lang="ar-SA" sz="1200" b="1" dirty="0">
                          <a:solidFill>
                            <a:srgbClr val="FF0000"/>
                          </a:solidFill>
                          <a:latin typeface="Calibri"/>
                          <a:ea typeface="Calibri"/>
                          <a:cs typeface="Arial"/>
                        </a:rPr>
                        <a:t>المعيار0</a:t>
                      </a:r>
                      <a:r>
                        <a:rPr lang="ar-SA" sz="1200" b="1" dirty="0">
                          <a:latin typeface="Calibri"/>
                          <a:ea typeface="Calibri"/>
                          <a:cs typeface="Times New Roman"/>
                        </a:rPr>
                        <a:t>: ملاحظة أداء خطوات توضيح المهارة للتأكد من إتقان الطلاب لخطواتها السابقة .</a:t>
                      </a:r>
                      <a:endParaRPr lang="en-US" sz="1200" b="1" dirty="0">
                        <a:latin typeface="Calibri"/>
                        <a:ea typeface="Calibri"/>
                        <a:cs typeface="Arial"/>
                      </a:endParaRPr>
                    </a:p>
                    <a:p>
                      <a:pPr algn="r" rtl="1">
                        <a:lnSpc>
                          <a:spcPct val="106000"/>
                        </a:lnSpc>
                        <a:spcAft>
                          <a:spcPts val="800"/>
                        </a:spcAft>
                      </a:pPr>
                      <a:r>
                        <a:rPr lang="ar-SA" sz="1200" b="1" dirty="0">
                          <a:solidFill>
                            <a:srgbClr val="FF0000"/>
                          </a:solidFill>
                          <a:latin typeface="Calibri"/>
                          <a:ea typeface="Calibri"/>
                          <a:cs typeface="Times New Roman"/>
                        </a:rPr>
                        <a:t>4- الممارسة الموجهة </a:t>
                      </a:r>
                      <a:r>
                        <a:rPr lang="ar-SA" sz="1200" b="1" dirty="0">
                          <a:latin typeface="Calibri"/>
                          <a:ea typeface="Calibri"/>
                          <a:cs typeface="Times New Roman"/>
                        </a:rPr>
                        <a:t>: تحديد الكلمات والجمل من النص ومناقشتها وقراءتها من الطلاب .</a:t>
                      </a:r>
                      <a:endParaRPr lang="en-US" sz="1200" b="1" dirty="0">
                        <a:latin typeface="Calibri"/>
                        <a:ea typeface="Calibri"/>
                        <a:cs typeface="Arial"/>
                      </a:endParaRPr>
                    </a:p>
                    <a:p>
                      <a:pPr algn="r" rtl="1">
                        <a:lnSpc>
                          <a:spcPct val="106000"/>
                        </a:lnSpc>
                        <a:spcAft>
                          <a:spcPts val="800"/>
                        </a:spcAft>
                      </a:pPr>
                      <a:r>
                        <a:rPr lang="ar-SA" sz="1200" b="1" dirty="0">
                          <a:solidFill>
                            <a:srgbClr val="FF0000"/>
                          </a:solidFill>
                          <a:latin typeface="Calibri"/>
                          <a:ea typeface="Calibri"/>
                          <a:cs typeface="Times New Roman"/>
                        </a:rPr>
                        <a:t>5- الممارسة المستقلة </a:t>
                      </a:r>
                      <a:r>
                        <a:rPr lang="ar-SA" sz="1200" b="1" dirty="0">
                          <a:latin typeface="Calibri"/>
                          <a:ea typeface="Calibri"/>
                          <a:cs typeface="Times New Roman"/>
                        </a:rPr>
                        <a:t>: ملاحظة قراءة النص من قبل الطلاب ومراعاة قواعد القراءة </a:t>
                      </a:r>
                      <a:r>
                        <a:rPr lang="ar-SA" sz="1200" b="1" dirty="0" err="1">
                          <a:latin typeface="Calibri"/>
                          <a:ea typeface="Calibri"/>
                          <a:cs typeface="Times New Roman"/>
                        </a:rPr>
                        <a:t>الجاهرة</a:t>
                      </a:r>
                      <a:r>
                        <a:rPr lang="ar-SA" sz="1200" b="1" dirty="0">
                          <a:latin typeface="Calibri"/>
                          <a:ea typeface="Calibri"/>
                          <a:cs typeface="Times New Roman"/>
                        </a:rPr>
                        <a:t> .</a:t>
                      </a:r>
                      <a:endParaRPr lang="en-US" sz="1200" b="1" dirty="0">
                        <a:latin typeface="Calibri"/>
                        <a:ea typeface="Calibri"/>
                        <a:cs typeface="Arial"/>
                      </a:endParaRPr>
                    </a:p>
                    <a:p>
                      <a:pPr algn="r" rtl="1">
                        <a:lnSpc>
                          <a:spcPct val="106000"/>
                        </a:lnSpc>
                        <a:spcAft>
                          <a:spcPts val="800"/>
                        </a:spcAft>
                      </a:pPr>
                      <a:r>
                        <a:rPr lang="ar-SA" sz="1200" b="1" dirty="0">
                          <a:solidFill>
                            <a:srgbClr val="FF0000"/>
                          </a:solidFill>
                          <a:latin typeface="Calibri"/>
                          <a:ea typeface="Calibri"/>
                          <a:cs typeface="Times New Roman"/>
                        </a:rPr>
                        <a:t>6- المراجعة الختامية : </a:t>
                      </a:r>
                      <a:r>
                        <a:rPr lang="ar-SA" sz="1200" b="1" dirty="0">
                          <a:latin typeface="Calibri"/>
                          <a:ea typeface="Calibri"/>
                          <a:cs typeface="Times New Roman"/>
                        </a:rPr>
                        <a:t>ويكون فيها توجيه الطلاب إلى النطق الصحيح للكلمة والقراءة الممثلة للمعنى مع مراعاة الوصل والوقف.</a:t>
                      </a:r>
                      <a:endParaRPr lang="en-US" sz="1200" b="1" dirty="0">
                        <a:latin typeface="Calibri"/>
                        <a:ea typeface="Calibri"/>
                        <a:cs typeface="Arial"/>
                      </a:endParaRPr>
                    </a:p>
                  </a:txBody>
                  <a:tcPr marL="46469" marR="464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-المناقشة</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-الملاحظة</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-التقنيات الحديثة</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-كتاب لغتي</a:t>
                      </a:r>
                      <a:endParaRPr lang="en-US" sz="1200" b="1">
                        <a:latin typeface="Calibri"/>
                        <a:ea typeface="Calibri"/>
                        <a:cs typeface="Arial"/>
                      </a:endParaRPr>
                    </a:p>
                    <a:p>
                      <a:pPr algn="ctr" rtl="1">
                        <a:lnSpc>
                          <a:spcPct val="115000"/>
                        </a:lnSpc>
                        <a:spcAft>
                          <a:spcPts val="0"/>
                        </a:spcAft>
                      </a:pPr>
                      <a:r>
                        <a:rPr lang="ar-SA" sz="1200" b="1">
                          <a:latin typeface="Calibri"/>
                          <a:ea typeface="Calibri"/>
                          <a:cs typeface="Arial"/>
                        </a:rPr>
                        <a:t>-البطاقات</a:t>
                      </a:r>
                      <a:endParaRPr lang="en-US" sz="1200" b="1">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المعلم/ـة</a:t>
                      </a:r>
                      <a:endParaRPr lang="en-US" sz="1200" b="1">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dirty="0">
                          <a:latin typeface="Calibri"/>
                          <a:ea typeface="Calibri"/>
                          <a:cs typeface="Arial"/>
                        </a:rPr>
                        <a:t>إدارة الإشراف</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-مكتب التعليم0</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لجنة التوجيه والإرشاد</a:t>
                      </a:r>
                      <a:endParaRPr lang="en-US" sz="1200" b="1" dirty="0">
                        <a:latin typeface="Calibri"/>
                        <a:ea typeface="Calibri"/>
                        <a:cs typeface="Arial"/>
                      </a:endParaRPr>
                    </a:p>
                    <a:p>
                      <a:pPr algn="ctr" rtl="1">
                        <a:lnSpc>
                          <a:spcPct val="115000"/>
                        </a:lnSpc>
                        <a:spcAft>
                          <a:spcPts val="0"/>
                        </a:spcAft>
                      </a:pPr>
                      <a:r>
                        <a:rPr lang="ar-SA" sz="1200" b="1" dirty="0">
                          <a:latin typeface="Calibri"/>
                          <a:ea typeface="Calibri"/>
                          <a:cs typeface="Arial"/>
                        </a:rPr>
                        <a:t>ولي أمر التلميذ/ة</a:t>
                      </a:r>
                      <a:endParaRPr lang="en-US" sz="1200" b="1" dirty="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FF"/>
                    </a:solidFill>
                  </a:tcPr>
                </a:tc>
              </a:tr>
            </a:tbl>
          </a:graphicData>
        </a:graphic>
      </p:graphicFrame>
      <p:sp>
        <p:nvSpPr>
          <p:cNvPr id="4" name="مستطيل مستدير الزوايا 16"/>
          <p:cNvSpPr>
            <a:spLocks noChangeArrowheads="1"/>
          </p:cNvSpPr>
          <p:nvPr/>
        </p:nvSpPr>
        <p:spPr bwMode="auto">
          <a:xfrm>
            <a:off x="2071670" y="0"/>
            <a:ext cx="5715040" cy="500066"/>
          </a:xfrm>
          <a:prstGeom prst="roundRect">
            <a:avLst>
              <a:gd name="adj" fmla="val 16667"/>
            </a:avLst>
          </a:prstGeom>
          <a:blipFill>
            <a:blip r:embed="rId2"/>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Arial" pitchFamily="34" charset="0"/>
                <a:cs typeface="Arial" pitchFamily="34" charset="0"/>
              </a:rPr>
              <a:t>تصميم الخطط </a:t>
            </a:r>
            <a:r>
              <a:rPr lang="ar-SA" b="1" dirty="0" smtClean="0">
                <a:latin typeface="Arial" pitchFamily="34" charset="0"/>
                <a:cs typeface="Arial" pitchFamily="34" charset="0"/>
              </a:rPr>
              <a:t>العلاجية لطلاب الصفوف الأولية</a:t>
            </a:r>
            <a:endParaRPr kumimoji="0" lang="ar-SA" b="1"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1"/>
          <p:cNvSpPr>
            <a:spLocks noChangeArrowheads="1"/>
          </p:cNvSpPr>
          <p:nvPr/>
        </p:nvSpPr>
        <p:spPr bwMode="auto">
          <a:xfrm>
            <a:off x="1500166" y="642918"/>
            <a:ext cx="71438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tab pos="4432300" algn="ctr"/>
              </a:tabLst>
            </a:pPr>
            <a:r>
              <a:rPr kumimoji="0" lang="ar-SA"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أبرز مظاهر الضعف في مادة (لغتي) للصف الثالث الابتدائي والطرق العلاجية المناسبة لها</a:t>
            </a:r>
            <a:endParaRPr kumimoji="0" lang="en-US" sz="9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4432300" algn="ctr"/>
              </a:tabLst>
            </a:pPr>
            <a:endParaRPr kumimoji="0" lang="en-US" b="1"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صورة 5" descr="الرؤية.jpg"/>
          <p:cNvPicPr>
            <a:picLocks noChangeAspect="1"/>
          </p:cNvPicPr>
          <p:nvPr/>
        </p:nvPicPr>
        <p:blipFill>
          <a:blip r:embed="rId3"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push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142976" y="1285860"/>
          <a:ext cx="8001024" cy="5286388"/>
        </p:xfrm>
        <a:graphic>
          <a:graphicData uri="http://schemas.openxmlformats.org/drawingml/2006/table">
            <a:tbl>
              <a:tblPr rtl="1"/>
              <a:tblGrid>
                <a:gridCol w="338270"/>
                <a:gridCol w="957209"/>
                <a:gridCol w="1040788"/>
                <a:gridCol w="3201992"/>
                <a:gridCol w="880407"/>
                <a:gridCol w="880970"/>
                <a:gridCol w="701388"/>
              </a:tblGrid>
              <a:tr h="714214">
                <a:tc>
                  <a:txBody>
                    <a:bodyPr/>
                    <a:lstStyle/>
                    <a:p>
                      <a:pPr algn="ctr" rtl="1">
                        <a:lnSpc>
                          <a:spcPct val="115000"/>
                        </a:lnSpc>
                        <a:spcAft>
                          <a:spcPts val="0"/>
                        </a:spcAft>
                      </a:pPr>
                      <a:r>
                        <a:rPr lang="ar-SA" sz="1200" b="1" dirty="0">
                          <a:latin typeface="Calibri"/>
                          <a:ea typeface="Calibri"/>
                          <a:cs typeface="Arial"/>
                        </a:rPr>
                        <a:t>م</a:t>
                      </a:r>
                      <a:endParaRPr lang="en-US" sz="1200" dirty="0">
                        <a:latin typeface="Calibri"/>
                        <a:ea typeface="Calibri"/>
                        <a:cs typeface="Arial"/>
                      </a:endParaRPr>
                    </a:p>
                  </a:txBody>
                  <a:tcPr marL="46469" marR="4646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المشكلة</a:t>
                      </a:r>
                      <a:endParaRPr lang="en-US" sz="1200">
                        <a:latin typeface="Calibri"/>
                        <a:ea typeface="Calibri"/>
                        <a:cs typeface="Arial"/>
                      </a:endParaRPr>
                    </a:p>
                  </a:txBody>
                  <a:tcPr marL="46469" marR="46469"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الوصف والتفسير</a:t>
                      </a:r>
                      <a:endParaRPr lang="en-US" sz="120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الطريقة العلاجية المقترحة</a:t>
                      </a:r>
                      <a:endParaRPr lang="en-US" sz="120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الأداة المستخدمة</a:t>
                      </a:r>
                      <a:endParaRPr lang="en-US" sz="120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مسؤول التنفيذ</a:t>
                      </a:r>
                      <a:endParaRPr lang="en-US" sz="120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dirty="0">
                          <a:latin typeface="Calibri"/>
                          <a:ea typeface="Calibri"/>
                          <a:cs typeface="Arial"/>
                        </a:rPr>
                        <a:t>الجهة المساندة</a:t>
                      </a:r>
                      <a:endParaRPr lang="en-US" sz="1200" dirty="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r>
              <a:tr h="4572174">
                <a:tc>
                  <a:txBody>
                    <a:bodyPr/>
                    <a:lstStyle/>
                    <a:p>
                      <a:pPr algn="ctr" rtl="1">
                        <a:lnSpc>
                          <a:spcPct val="115000"/>
                        </a:lnSpc>
                        <a:spcAft>
                          <a:spcPts val="0"/>
                        </a:spcAft>
                      </a:pPr>
                      <a:r>
                        <a:rPr lang="ar-SA" sz="1200" dirty="0">
                          <a:latin typeface="Calibri"/>
                          <a:ea typeface="Calibri"/>
                          <a:cs typeface="Arial"/>
                        </a:rPr>
                        <a:t>3</a:t>
                      </a:r>
                      <a:endParaRPr lang="en-US" sz="1200" dirty="0">
                        <a:latin typeface="Calibri"/>
                        <a:ea typeface="Calibri"/>
                        <a:cs typeface="Arial"/>
                      </a:endParaRPr>
                    </a:p>
                  </a:txBody>
                  <a:tcPr marL="46469" marR="4646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كتابة نصوص قصيرة من الذاكرة القريبة</a:t>
                      </a:r>
                      <a:endParaRPr lang="en-US" sz="1200">
                        <a:latin typeface="Calibri"/>
                        <a:ea typeface="Calibri"/>
                        <a:cs typeface="Arial"/>
                      </a:endParaRPr>
                    </a:p>
                  </a:txBody>
                  <a:tcPr marL="46469" marR="46469"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عدم قدرة التلميذ/ة على الكتابة السليمة للنصوص القصيرةوفق القواعد الإملائية من الذاكرة القريبة</a:t>
                      </a:r>
                      <a:endParaRPr lang="en-US" sz="120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r" rtl="1">
                        <a:lnSpc>
                          <a:spcPct val="106000"/>
                        </a:lnSpc>
                        <a:spcAft>
                          <a:spcPts val="800"/>
                        </a:spcAft>
                      </a:pPr>
                      <a:r>
                        <a:rPr lang="ar-SA" sz="1200" b="1">
                          <a:latin typeface="Calibri"/>
                          <a:ea typeface="Calibri"/>
                          <a:cs typeface="Times New Roman"/>
                        </a:rPr>
                        <a:t>1</a:t>
                      </a:r>
                      <a:r>
                        <a:rPr lang="ar-SA" sz="1200" b="1">
                          <a:solidFill>
                            <a:srgbClr val="FF0000"/>
                          </a:solidFill>
                          <a:latin typeface="Calibri"/>
                          <a:ea typeface="Calibri"/>
                          <a:cs typeface="Times New Roman"/>
                        </a:rPr>
                        <a:t>-التقديم</a:t>
                      </a:r>
                      <a:r>
                        <a:rPr lang="ar-SA" sz="1200" b="1">
                          <a:solidFill>
                            <a:srgbClr val="FF0000"/>
                          </a:solidFill>
                          <a:latin typeface="Calibri"/>
                          <a:ea typeface="Calibri"/>
                          <a:cs typeface="Arial"/>
                        </a:rPr>
                        <a:t>للمعيار0</a:t>
                      </a:r>
                      <a:r>
                        <a:rPr lang="ar-SA" sz="1200" b="1">
                          <a:latin typeface="Calibri"/>
                          <a:ea typeface="Calibri"/>
                          <a:cs typeface="Times New Roman"/>
                        </a:rPr>
                        <a:t>: عرض الكلمات بطريقة تسهم في ثبات صورها في ذاكرة الطالب </a:t>
                      </a:r>
                      <a:endParaRPr lang="en-US" sz="1200">
                        <a:latin typeface="Calibri"/>
                        <a:ea typeface="Calibri"/>
                        <a:cs typeface="Arial"/>
                      </a:endParaRPr>
                    </a:p>
                    <a:p>
                      <a:pPr algn="r" rtl="1">
                        <a:lnSpc>
                          <a:spcPct val="106000"/>
                        </a:lnSpc>
                        <a:spcAft>
                          <a:spcPts val="800"/>
                        </a:spcAft>
                      </a:pPr>
                      <a:r>
                        <a:rPr lang="ar-SA" sz="1200" b="1">
                          <a:latin typeface="Calibri"/>
                          <a:ea typeface="Calibri"/>
                          <a:cs typeface="Times New Roman"/>
                        </a:rPr>
                        <a:t>2</a:t>
                      </a:r>
                      <a:r>
                        <a:rPr lang="ar-SA" sz="1200" b="1">
                          <a:solidFill>
                            <a:srgbClr val="FF0000"/>
                          </a:solidFill>
                          <a:latin typeface="Calibri"/>
                          <a:ea typeface="Calibri"/>
                          <a:cs typeface="Times New Roman"/>
                        </a:rPr>
                        <a:t>-توضيح كيفية أداء</a:t>
                      </a:r>
                      <a:r>
                        <a:rPr lang="ar-SA" sz="1200" b="1">
                          <a:solidFill>
                            <a:srgbClr val="FF0000"/>
                          </a:solidFill>
                          <a:latin typeface="Calibri"/>
                          <a:ea typeface="Calibri"/>
                          <a:cs typeface="Arial"/>
                        </a:rPr>
                        <a:t> المعيار0</a:t>
                      </a:r>
                      <a:r>
                        <a:rPr lang="ar-SA" sz="1200" b="1">
                          <a:latin typeface="Calibri"/>
                          <a:ea typeface="Calibri"/>
                          <a:cs typeface="Times New Roman"/>
                        </a:rPr>
                        <a:t>: أ- معرفة الحروف وحركاتها .</a:t>
                      </a:r>
                      <a:endParaRPr lang="en-US" sz="1200">
                        <a:latin typeface="Calibri"/>
                        <a:ea typeface="Calibri"/>
                        <a:cs typeface="Arial"/>
                      </a:endParaRPr>
                    </a:p>
                    <a:p>
                      <a:pPr algn="ctr" rtl="1">
                        <a:lnSpc>
                          <a:spcPct val="106000"/>
                        </a:lnSpc>
                        <a:spcAft>
                          <a:spcPts val="800"/>
                        </a:spcAft>
                      </a:pPr>
                      <a:r>
                        <a:rPr lang="ar-SA" sz="1200" b="1">
                          <a:latin typeface="Calibri"/>
                          <a:ea typeface="Calibri"/>
                          <a:cs typeface="Times New Roman"/>
                        </a:rPr>
                        <a:t>                      ب- تدريب الطلاب على قراءة الكلمات .</a:t>
                      </a:r>
                      <a:endParaRPr lang="en-US" sz="1200">
                        <a:latin typeface="Calibri"/>
                        <a:ea typeface="Calibri"/>
                        <a:cs typeface="Arial"/>
                      </a:endParaRPr>
                    </a:p>
                    <a:p>
                      <a:pPr algn="ctr" rtl="1">
                        <a:lnSpc>
                          <a:spcPct val="106000"/>
                        </a:lnSpc>
                        <a:spcAft>
                          <a:spcPts val="800"/>
                        </a:spcAft>
                      </a:pPr>
                      <a:r>
                        <a:rPr lang="ar-SA" sz="1200" b="1">
                          <a:latin typeface="Calibri"/>
                          <a:ea typeface="Calibri"/>
                          <a:cs typeface="Times New Roman"/>
                        </a:rPr>
                        <a:t>          ج- مناقشة مهاراتها الإملائية .</a:t>
                      </a:r>
                      <a:endParaRPr lang="en-US" sz="1200">
                        <a:latin typeface="Calibri"/>
                        <a:ea typeface="Calibri"/>
                        <a:cs typeface="Arial"/>
                      </a:endParaRPr>
                    </a:p>
                    <a:p>
                      <a:pPr algn="ctr" rtl="1">
                        <a:lnSpc>
                          <a:spcPct val="106000"/>
                        </a:lnSpc>
                        <a:spcAft>
                          <a:spcPts val="800"/>
                        </a:spcAft>
                      </a:pPr>
                      <a:r>
                        <a:rPr lang="ar-SA" sz="1200" b="1">
                          <a:latin typeface="Calibri"/>
                          <a:ea typeface="Calibri"/>
                          <a:cs typeface="Times New Roman"/>
                        </a:rPr>
                        <a:t>       د- استرجاعها من الذاكرة .</a:t>
                      </a:r>
                      <a:endParaRPr lang="en-US" sz="1200">
                        <a:latin typeface="Calibri"/>
                        <a:ea typeface="Calibri"/>
                        <a:cs typeface="Arial"/>
                      </a:endParaRPr>
                    </a:p>
                    <a:p>
                      <a:pPr algn="ctr" rtl="1">
                        <a:lnSpc>
                          <a:spcPct val="106000"/>
                        </a:lnSpc>
                        <a:spcAft>
                          <a:spcPts val="800"/>
                        </a:spcAft>
                      </a:pPr>
                      <a:r>
                        <a:rPr lang="ar-SA" sz="1200" b="1">
                          <a:latin typeface="Calibri"/>
                          <a:ea typeface="Calibri"/>
                          <a:cs typeface="Times New Roman"/>
                        </a:rPr>
                        <a:t>            هـ- تدريب الطلاب على كتابتها .</a:t>
                      </a:r>
                      <a:endParaRPr lang="en-US" sz="1200">
                        <a:latin typeface="Calibri"/>
                        <a:ea typeface="Calibri"/>
                        <a:cs typeface="Arial"/>
                      </a:endParaRPr>
                    </a:p>
                    <a:p>
                      <a:pPr algn="r" rtl="1">
                        <a:lnSpc>
                          <a:spcPct val="106000"/>
                        </a:lnSpc>
                        <a:spcAft>
                          <a:spcPts val="800"/>
                        </a:spcAft>
                      </a:pPr>
                      <a:r>
                        <a:rPr lang="ar-SA" sz="1200" b="1">
                          <a:latin typeface="Calibri"/>
                          <a:ea typeface="Calibri"/>
                          <a:cs typeface="Times New Roman"/>
                        </a:rPr>
                        <a:t>3</a:t>
                      </a:r>
                      <a:r>
                        <a:rPr lang="ar-SA" sz="1200" b="1">
                          <a:solidFill>
                            <a:srgbClr val="FF0000"/>
                          </a:solidFill>
                          <a:latin typeface="Calibri"/>
                          <a:ea typeface="Calibri"/>
                          <a:cs typeface="Times New Roman"/>
                        </a:rPr>
                        <a:t>- مراجعة خطوات أداء</a:t>
                      </a:r>
                      <a:r>
                        <a:rPr lang="ar-SA" sz="1200" b="1">
                          <a:solidFill>
                            <a:srgbClr val="FF0000"/>
                          </a:solidFill>
                          <a:latin typeface="Calibri"/>
                          <a:ea typeface="Calibri"/>
                          <a:cs typeface="Arial"/>
                        </a:rPr>
                        <a:t> المعيار0</a:t>
                      </a:r>
                      <a:r>
                        <a:rPr lang="ar-SA" sz="1200" b="1">
                          <a:latin typeface="Calibri"/>
                          <a:ea typeface="Calibri"/>
                          <a:cs typeface="Times New Roman"/>
                        </a:rPr>
                        <a:t>: ملاحظة خطوات توضيح المعيار للتأكد من إتقان الطلاب لخطواتها السابقة .</a:t>
                      </a:r>
                      <a:endParaRPr lang="en-US" sz="1200">
                        <a:latin typeface="Calibri"/>
                        <a:ea typeface="Calibri"/>
                        <a:cs typeface="Arial"/>
                      </a:endParaRPr>
                    </a:p>
                    <a:p>
                      <a:pPr algn="r" rtl="1">
                        <a:lnSpc>
                          <a:spcPct val="106000"/>
                        </a:lnSpc>
                        <a:spcAft>
                          <a:spcPts val="800"/>
                        </a:spcAft>
                      </a:pPr>
                      <a:r>
                        <a:rPr lang="ar-SA" sz="1200" b="1">
                          <a:solidFill>
                            <a:srgbClr val="FF0000"/>
                          </a:solidFill>
                          <a:latin typeface="Calibri"/>
                          <a:ea typeface="Calibri"/>
                          <a:cs typeface="Times New Roman"/>
                        </a:rPr>
                        <a:t>4- الممارسة الموجهة </a:t>
                      </a:r>
                      <a:r>
                        <a:rPr lang="ar-SA" sz="1200" b="1">
                          <a:solidFill>
                            <a:srgbClr val="FF0000"/>
                          </a:solidFill>
                          <a:latin typeface="Calibri"/>
                          <a:ea typeface="Calibri"/>
                          <a:cs typeface="Arial"/>
                        </a:rPr>
                        <a:t>للمعيار0</a:t>
                      </a:r>
                      <a:r>
                        <a:rPr lang="ar-SA" sz="1200" b="1">
                          <a:latin typeface="Calibri"/>
                          <a:ea typeface="Calibri"/>
                          <a:cs typeface="Times New Roman"/>
                        </a:rPr>
                        <a:t>: تحديد الكلمات ومناقشتها إملائياً وكتابتها من قبل الطلاب .</a:t>
                      </a:r>
                      <a:endParaRPr lang="en-US" sz="1200">
                        <a:latin typeface="Calibri"/>
                        <a:ea typeface="Calibri"/>
                        <a:cs typeface="Arial"/>
                      </a:endParaRPr>
                    </a:p>
                    <a:p>
                      <a:pPr algn="r" rtl="1">
                        <a:lnSpc>
                          <a:spcPct val="106000"/>
                        </a:lnSpc>
                        <a:spcAft>
                          <a:spcPts val="800"/>
                        </a:spcAft>
                      </a:pPr>
                      <a:r>
                        <a:rPr lang="ar-SA" sz="1200" b="1">
                          <a:solidFill>
                            <a:srgbClr val="FF0000"/>
                          </a:solidFill>
                          <a:latin typeface="Calibri"/>
                          <a:ea typeface="Calibri"/>
                          <a:cs typeface="Times New Roman"/>
                        </a:rPr>
                        <a:t>5- الممارسة المستقلة </a:t>
                      </a:r>
                      <a:r>
                        <a:rPr lang="ar-SA" sz="1200" b="1">
                          <a:latin typeface="Calibri"/>
                          <a:ea typeface="Calibri"/>
                          <a:cs typeface="Times New Roman"/>
                        </a:rPr>
                        <a:t>: إملاء الكلمات من الذاكرة القريبة وكتابتها بشكل صحيح .</a:t>
                      </a:r>
                      <a:endParaRPr lang="en-US" sz="1200">
                        <a:latin typeface="Calibri"/>
                        <a:ea typeface="Calibri"/>
                        <a:cs typeface="Arial"/>
                      </a:endParaRPr>
                    </a:p>
                    <a:p>
                      <a:pPr algn="ctr" rtl="1">
                        <a:lnSpc>
                          <a:spcPct val="115000"/>
                        </a:lnSpc>
                        <a:spcAft>
                          <a:spcPts val="0"/>
                        </a:spcAft>
                      </a:pPr>
                      <a:r>
                        <a:rPr lang="ar-SA" sz="1200" b="1">
                          <a:solidFill>
                            <a:srgbClr val="FF0000"/>
                          </a:solidFill>
                          <a:latin typeface="Calibri"/>
                          <a:ea typeface="Calibri"/>
                          <a:cs typeface="Times New Roman"/>
                        </a:rPr>
                        <a:t>6- المراجعة الختامية </a:t>
                      </a:r>
                      <a:r>
                        <a:rPr lang="ar-SA" sz="1200" b="1">
                          <a:latin typeface="Calibri"/>
                          <a:ea typeface="Calibri"/>
                          <a:cs typeface="Times New Roman"/>
                        </a:rPr>
                        <a:t>: ويكون فيها مناقشة أخطاء الطلاب وعرض الكلمات بشكل صحيح ومن ثم تكرار الكتابة الصحيحة .</a:t>
                      </a:r>
                      <a:endParaRPr lang="en-US" sz="1200">
                        <a:latin typeface="Calibri"/>
                        <a:ea typeface="Calibri"/>
                        <a:cs typeface="Arial"/>
                      </a:endParaRPr>
                    </a:p>
                  </a:txBody>
                  <a:tcPr marL="46469" marR="464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-المناقشة</a:t>
                      </a:r>
                      <a:endParaRPr lang="en-US" sz="1200">
                        <a:latin typeface="Calibri"/>
                        <a:ea typeface="Calibri"/>
                        <a:cs typeface="Arial"/>
                      </a:endParaRPr>
                    </a:p>
                    <a:p>
                      <a:pPr algn="ctr" rtl="1">
                        <a:lnSpc>
                          <a:spcPct val="115000"/>
                        </a:lnSpc>
                        <a:spcAft>
                          <a:spcPts val="0"/>
                        </a:spcAft>
                      </a:pPr>
                      <a:r>
                        <a:rPr lang="ar-SA" sz="1200" b="1">
                          <a:latin typeface="Calibri"/>
                          <a:ea typeface="Calibri"/>
                          <a:cs typeface="Arial"/>
                        </a:rPr>
                        <a:t>-الملاحظة</a:t>
                      </a:r>
                      <a:endParaRPr lang="en-US" sz="1200">
                        <a:latin typeface="Calibri"/>
                        <a:ea typeface="Calibri"/>
                        <a:cs typeface="Arial"/>
                      </a:endParaRPr>
                    </a:p>
                    <a:p>
                      <a:pPr algn="ctr" rtl="1">
                        <a:lnSpc>
                          <a:spcPct val="115000"/>
                        </a:lnSpc>
                        <a:spcAft>
                          <a:spcPts val="0"/>
                        </a:spcAft>
                      </a:pPr>
                      <a:r>
                        <a:rPr lang="ar-SA" sz="1200" b="1">
                          <a:latin typeface="Calibri"/>
                          <a:ea typeface="Calibri"/>
                          <a:cs typeface="Arial"/>
                        </a:rPr>
                        <a:t>-التقنيات الحديثة</a:t>
                      </a:r>
                      <a:endParaRPr lang="en-US" sz="1200">
                        <a:latin typeface="Calibri"/>
                        <a:ea typeface="Calibri"/>
                        <a:cs typeface="Arial"/>
                      </a:endParaRPr>
                    </a:p>
                    <a:p>
                      <a:pPr algn="ctr" rtl="1">
                        <a:lnSpc>
                          <a:spcPct val="115000"/>
                        </a:lnSpc>
                        <a:spcAft>
                          <a:spcPts val="0"/>
                        </a:spcAft>
                      </a:pPr>
                      <a:r>
                        <a:rPr lang="ar-SA" sz="1200" b="1">
                          <a:latin typeface="Calibri"/>
                          <a:ea typeface="Calibri"/>
                          <a:cs typeface="Arial"/>
                        </a:rPr>
                        <a:t>-كتاب لغتي</a:t>
                      </a:r>
                      <a:endParaRPr lang="en-US" sz="1200">
                        <a:latin typeface="Calibri"/>
                        <a:ea typeface="Calibri"/>
                        <a:cs typeface="Arial"/>
                      </a:endParaRPr>
                    </a:p>
                    <a:p>
                      <a:pPr algn="ctr" rtl="1">
                        <a:lnSpc>
                          <a:spcPct val="115000"/>
                        </a:lnSpc>
                        <a:spcAft>
                          <a:spcPts val="0"/>
                        </a:spcAft>
                      </a:pPr>
                      <a:r>
                        <a:rPr lang="ar-SA" sz="1200" b="1">
                          <a:latin typeface="Calibri"/>
                          <a:ea typeface="Calibri"/>
                          <a:cs typeface="Arial"/>
                        </a:rPr>
                        <a:t>-البطاقات</a:t>
                      </a:r>
                      <a:endParaRPr lang="en-US" sz="120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a:latin typeface="Calibri"/>
                          <a:ea typeface="Calibri"/>
                          <a:cs typeface="Arial"/>
                        </a:rPr>
                        <a:t>المعلم/ـة</a:t>
                      </a:r>
                      <a:endParaRPr lang="en-US" sz="120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dirty="0">
                          <a:latin typeface="Calibri"/>
                          <a:ea typeface="Calibri"/>
                          <a:cs typeface="Arial"/>
                        </a:rPr>
                        <a:t>إدارة الإشراف</a:t>
                      </a:r>
                      <a:endParaRPr lang="en-US" sz="1200" dirty="0">
                        <a:latin typeface="Calibri"/>
                        <a:ea typeface="Calibri"/>
                        <a:cs typeface="Arial"/>
                      </a:endParaRPr>
                    </a:p>
                    <a:p>
                      <a:pPr algn="ctr" rtl="1">
                        <a:lnSpc>
                          <a:spcPct val="115000"/>
                        </a:lnSpc>
                        <a:spcAft>
                          <a:spcPts val="0"/>
                        </a:spcAft>
                      </a:pPr>
                      <a:r>
                        <a:rPr lang="ar-SA" sz="1200" b="1" dirty="0">
                          <a:latin typeface="Calibri"/>
                          <a:ea typeface="Calibri"/>
                          <a:cs typeface="Arial"/>
                        </a:rPr>
                        <a:t>-مكتب التعليم0</a:t>
                      </a:r>
                      <a:endParaRPr lang="en-US" sz="1200" dirty="0">
                        <a:latin typeface="Calibri"/>
                        <a:ea typeface="Calibri"/>
                        <a:cs typeface="Arial"/>
                      </a:endParaRPr>
                    </a:p>
                    <a:p>
                      <a:pPr algn="ctr" rtl="1">
                        <a:lnSpc>
                          <a:spcPct val="115000"/>
                        </a:lnSpc>
                        <a:spcAft>
                          <a:spcPts val="0"/>
                        </a:spcAft>
                      </a:pPr>
                      <a:r>
                        <a:rPr lang="ar-SA" sz="1200" b="1" dirty="0">
                          <a:latin typeface="Calibri"/>
                          <a:ea typeface="Calibri"/>
                          <a:cs typeface="Arial"/>
                        </a:rPr>
                        <a:t>لجنة التوجيه والإرشاد</a:t>
                      </a:r>
                      <a:endParaRPr lang="en-US" sz="1200" dirty="0">
                        <a:latin typeface="Calibri"/>
                        <a:ea typeface="Calibri"/>
                        <a:cs typeface="Arial"/>
                      </a:endParaRPr>
                    </a:p>
                    <a:p>
                      <a:pPr algn="ctr" rtl="1">
                        <a:lnSpc>
                          <a:spcPct val="115000"/>
                        </a:lnSpc>
                        <a:spcAft>
                          <a:spcPts val="0"/>
                        </a:spcAft>
                      </a:pPr>
                      <a:r>
                        <a:rPr lang="ar-SA" sz="1200" b="1" dirty="0">
                          <a:latin typeface="Calibri"/>
                          <a:ea typeface="Calibri"/>
                          <a:cs typeface="Arial"/>
                        </a:rPr>
                        <a:t>ولي أمر التلميذ/ة</a:t>
                      </a:r>
                      <a:endParaRPr lang="en-US" sz="1200" dirty="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FF"/>
                    </a:solidFill>
                  </a:tcPr>
                </a:tc>
              </a:tr>
            </a:tbl>
          </a:graphicData>
        </a:graphic>
      </p:graphicFrame>
      <p:sp>
        <p:nvSpPr>
          <p:cNvPr id="4" name="مستطيل مستدير الزوايا 16"/>
          <p:cNvSpPr>
            <a:spLocks noChangeArrowheads="1"/>
          </p:cNvSpPr>
          <p:nvPr/>
        </p:nvSpPr>
        <p:spPr bwMode="auto">
          <a:xfrm>
            <a:off x="2071670" y="0"/>
            <a:ext cx="5715040" cy="500066"/>
          </a:xfrm>
          <a:prstGeom prst="roundRect">
            <a:avLst>
              <a:gd name="adj" fmla="val 16667"/>
            </a:avLst>
          </a:prstGeom>
          <a:blipFill>
            <a:blip r:embed="rId2"/>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Arial" pitchFamily="34" charset="0"/>
                <a:cs typeface="Arial" pitchFamily="34" charset="0"/>
              </a:rPr>
              <a:t>تصميم الخطط </a:t>
            </a:r>
            <a:r>
              <a:rPr lang="ar-SA" b="1" dirty="0" smtClean="0">
                <a:latin typeface="Arial" pitchFamily="34" charset="0"/>
                <a:cs typeface="Arial" pitchFamily="34" charset="0"/>
              </a:rPr>
              <a:t>العلاجية لطلاب الصفوف الأولية</a:t>
            </a:r>
            <a:endParaRPr kumimoji="0" lang="ar-SA" b="1"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1"/>
          <p:cNvSpPr>
            <a:spLocks noChangeArrowheads="1"/>
          </p:cNvSpPr>
          <p:nvPr/>
        </p:nvSpPr>
        <p:spPr bwMode="auto">
          <a:xfrm>
            <a:off x="1500166" y="642918"/>
            <a:ext cx="71438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tab pos="4432300" algn="ctr"/>
              </a:tabLst>
            </a:pPr>
            <a:r>
              <a:rPr kumimoji="0" lang="ar-SA"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أبرز مظاهر الضعف في مادة (لغتي) للصف الثالث الابتدائي والطرق العلاجية المناسبة لها</a:t>
            </a:r>
            <a:endParaRPr kumimoji="0" lang="en-US" sz="9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4432300" algn="ctr"/>
              </a:tabLst>
            </a:pPr>
            <a:endParaRPr kumimoji="0" lang="en-US" b="1"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صورة 5" descr="الرؤية.jpg"/>
          <p:cNvPicPr>
            <a:picLocks noChangeAspect="1"/>
          </p:cNvPicPr>
          <p:nvPr/>
        </p:nvPicPr>
        <p:blipFill>
          <a:blip r:embed="rId3"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cover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071539" y="1142984"/>
          <a:ext cx="8072461" cy="5715015"/>
        </p:xfrm>
        <a:graphic>
          <a:graphicData uri="http://schemas.openxmlformats.org/drawingml/2006/table">
            <a:tbl>
              <a:tblPr rtl="1"/>
              <a:tblGrid>
                <a:gridCol w="339437"/>
                <a:gridCol w="968194"/>
                <a:gridCol w="1084947"/>
                <a:gridCol w="3203014"/>
                <a:gridCol w="886183"/>
                <a:gridCol w="884474"/>
                <a:gridCol w="706212"/>
              </a:tblGrid>
              <a:tr h="653367">
                <a:tc>
                  <a:txBody>
                    <a:bodyPr/>
                    <a:lstStyle/>
                    <a:p>
                      <a:pPr algn="ctr" rtl="1">
                        <a:lnSpc>
                          <a:spcPct val="115000"/>
                        </a:lnSpc>
                        <a:spcAft>
                          <a:spcPts val="0"/>
                        </a:spcAft>
                      </a:pPr>
                      <a:r>
                        <a:rPr lang="ar-SA" sz="1600" b="1" dirty="0">
                          <a:latin typeface="Calibri"/>
                          <a:ea typeface="Calibri"/>
                          <a:cs typeface="Arial"/>
                        </a:rPr>
                        <a:t>م</a:t>
                      </a:r>
                      <a:endParaRPr lang="en-US" sz="1200"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600" b="1" dirty="0">
                          <a:latin typeface="Calibri"/>
                          <a:ea typeface="Calibri"/>
                          <a:cs typeface="Arial"/>
                        </a:rPr>
                        <a:t>المشكلة</a:t>
                      </a:r>
                      <a:endParaRPr lang="en-US" sz="1200"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600" b="1">
                          <a:latin typeface="Calibri"/>
                          <a:ea typeface="Calibri"/>
                          <a:cs typeface="Arial"/>
                        </a:rPr>
                        <a:t>الوصف والتفسير</a:t>
                      </a:r>
                      <a:endParaRPr lang="en-US" sz="1200">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600" b="1">
                          <a:latin typeface="Calibri"/>
                          <a:ea typeface="Calibri"/>
                          <a:cs typeface="Arial"/>
                        </a:rPr>
                        <a:t>الطريقة العلاجية المقترحة</a:t>
                      </a:r>
                      <a:endParaRPr lang="en-US" sz="1200">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600" b="1">
                          <a:latin typeface="Calibri"/>
                          <a:ea typeface="Calibri"/>
                          <a:cs typeface="Arial"/>
                        </a:rPr>
                        <a:t>الأداة المستخدمة</a:t>
                      </a:r>
                      <a:endParaRPr lang="en-US" sz="1200">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600" b="1">
                          <a:latin typeface="Calibri"/>
                          <a:ea typeface="Calibri"/>
                          <a:cs typeface="Arial"/>
                        </a:rPr>
                        <a:t>مسؤول التنفيذ</a:t>
                      </a:r>
                      <a:endParaRPr lang="en-US" sz="1200">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600" b="1" dirty="0">
                          <a:latin typeface="Calibri"/>
                          <a:ea typeface="Calibri"/>
                          <a:cs typeface="Arial"/>
                        </a:rPr>
                        <a:t>الجهة المساندة</a:t>
                      </a:r>
                      <a:endParaRPr lang="en-US" sz="1200" dirty="0">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r>
              <a:tr h="5061648">
                <a:tc>
                  <a:txBody>
                    <a:bodyPr/>
                    <a:lstStyle/>
                    <a:p>
                      <a:pPr algn="ctr" rtl="1">
                        <a:lnSpc>
                          <a:spcPct val="115000"/>
                        </a:lnSpc>
                        <a:spcAft>
                          <a:spcPts val="0"/>
                        </a:spcAft>
                      </a:pPr>
                      <a:r>
                        <a:rPr lang="ar-SA" sz="2400" dirty="0">
                          <a:latin typeface="Calibri"/>
                          <a:ea typeface="Calibri"/>
                          <a:cs typeface="Arial"/>
                        </a:rPr>
                        <a:t>4</a:t>
                      </a:r>
                      <a:endParaRPr lang="en-US" sz="1200" dirty="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400" b="1">
                          <a:latin typeface="Calibri"/>
                          <a:ea typeface="Calibri"/>
                          <a:cs typeface="Arial"/>
                        </a:rPr>
                        <a:t>كتابة نصوص قصيرة من الذاكرة البعيدة</a:t>
                      </a:r>
                      <a:endParaRPr lang="en-US" sz="1200">
                        <a:latin typeface="Calibri"/>
                        <a:ea typeface="Calibri"/>
                        <a:cs typeface="Arial"/>
                      </a:endParaRPr>
                    </a:p>
                  </a:txBody>
                  <a:tcPr marL="46449" marR="46449"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a:latin typeface="Calibri"/>
                          <a:ea typeface="Calibri"/>
                          <a:cs typeface="Arial"/>
                        </a:rPr>
                        <a:t>عدم قدرة التلميذ/ة على الكتابة السليمة للنصوص وفق القواعد الإملائية من الذاكرة البعيدة</a:t>
                      </a:r>
                      <a:endParaRPr lang="en-US" sz="1200">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endParaRPr lang="en-US" sz="1200">
                        <a:latin typeface="Calibri"/>
                        <a:ea typeface="Calibri"/>
                        <a:cs typeface="Arial"/>
                      </a:endParaRPr>
                    </a:p>
                    <a:p>
                      <a:pPr algn="r" rtl="1">
                        <a:lnSpc>
                          <a:spcPct val="106000"/>
                        </a:lnSpc>
                        <a:spcAft>
                          <a:spcPts val="800"/>
                        </a:spcAft>
                      </a:pPr>
                      <a:r>
                        <a:rPr lang="ar-SA" sz="1200" b="1">
                          <a:latin typeface="Calibri"/>
                          <a:ea typeface="Calibri"/>
                          <a:cs typeface="Times New Roman"/>
                        </a:rPr>
                        <a:t>1-</a:t>
                      </a:r>
                      <a:r>
                        <a:rPr lang="ar-SA" sz="1200" b="1">
                          <a:solidFill>
                            <a:srgbClr val="FF0000"/>
                          </a:solidFill>
                          <a:latin typeface="Calibri"/>
                          <a:ea typeface="Calibri"/>
                          <a:cs typeface="Times New Roman"/>
                        </a:rPr>
                        <a:t>التقديم </a:t>
                      </a:r>
                      <a:r>
                        <a:rPr lang="ar-SA" sz="1400" b="1">
                          <a:solidFill>
                            <a:srgbClr val="FF0000"/>
                          </a:solidFill>
                          <a:latin typeface="Calibri"/>
                          <a:ea typeface="Calibri"/>
                          <a:cs typeface="Arial"/>
                        </a:rPr>
                        <a:t>لمعيار0</a:t>
                      </a:r>
                      <a:r>
                        <a:rPr lang="ar-SA" sz="1200" b="1">
                          <a:latin typeface="Calibri"/>
                          <a:ea typeface="Calibri"/>
                          <a:cs typeface="Times New Roman"/>
                        </a:rPr>
                        <a:t>: عرض الكلمات بطريقة تسهم في ثبات صورها في ذاكرة الطالب </a:t>
                      </a:r>
                      <a:endParaRPr lang="en-US" sz="1200">
                        <a:latin typeface="Calibri"/>
                        <a:ea typeface="Calibri"/>
                        <a:cs typeface="Arial"/>
                      </a:endParaRPr>
                    </a:p>
                    <a:p>
                      <a:pPr algn="r" rtl="1">
                        <a:lnSpc>
                          <a:spcPct val="106000"/>
                        </a:lnSpc>
                        <a:spcAft>
                          <a:spcPts val="800"/>
                        </a:spcAft>
                      </a:pPr>
                      <a:r>
                        <a:rPr lang="ar-SA" sz="1200" b="1">
                          <a:latin typeface="Calibri"/>
                          <a:ea typeface="Calibri"/>
                          <a:cs typeface="Times New Roman"/>
                        </a:rPr>
                        <a:t>2-</a:t>
                      </a:r>
                      <a:r>
                        <a:rPr lang="ar-SA" sz="1200" b="1">
                          <a:solidFill>
                            <a:srgbClr val="FF0000"/>
                          </a:solidFill>
                          <a:latin typeface="Calibri"/>
                          <a:ea typeface="Calibri"/>
                          <a:cs typeface="Times New Roman"/>
                        </a:rPr>
                        <a:t>توضيح كيفية أداء </a:t>
                      </a:r>
                      <a:r>
                        <a:rPr lang="ar-SA" sz="1400" b="1">
                          <a:solidFill>
                            <a:srgbClr val="FF0000"/>
                          </a:solidFill>
                          <a:latin typeface="Calibri"/>
                          <a:ea typeface="Calibri"/>
                          <a:cs typeface="Arial"/>
                        </a:rPr>
                        <a:t>المعيار0</a:t>
                      </a:r>
                      <a:r>
                        <a:rPr lang="ar-SA" sz="1200" b="1">
                          <a:latin typeface="Calibri"/>
                          <a:ea typeface="Calibri"/>
                          <a:cs typeface="Times New Roman"/>
                        </a:rPr>
                        <a:t>: أ- معرفة الحروف وحركاتها .</a:t>
                      </a:r>
                      <a:endParaRPr lang="en-US" sz="1200">
                        <a:latin typeface="Calibri"/>
                        <a:ea typeface="Calibri"/>
                        <a:cs typeface="Arial"/>
                      </a:endParaRPr>
                    </a:p>
                    <a:p>
                      <a:pPr algn="ctr" rtl="1">
                        <a:lnSpc>
                          <a:spcPct val="106000"/>
                        </a:lnSpc>
                        <a:spcAft>
                          <a:spcPts val="800"/>
                        </a:spcAft>
                      </a:pPr>
                      <a:r>
                        <a:rPr lang="ar-SA" sz="1200" b="1">
                          <a:latin typeface="Calibri"/>
                          <a:ea typeface="Calibri"/>
                          <a:cs typeface="Times New Roman"/>
                        </a:rPr>
                        <a:t>                      ب- تدريب الطلاب على قراءة الكلمات .</a:t>
                      </a:r>
                      <a:endParaRPr lang="en-US" sz="1200">
                        <a:latin typeface="Calibri"/>
                        <a:ea typeface="Calibri"/>
                        <a:cs typeface="Arial"/>
                      </a:endParaRPr>
                    </a:p>
                    <a:p>
                      <a:pPr algn="ctr" rtl="1">
                        <a:lnSpc>
                          <a:spcPct val="106000"/>
                        </a:lnSpc>
                        <a:spcAft>
                          <a:spcPts val="800"/>
                        </a:spcAft>
                      </a:pPr>
                      <a:r>
                        <a:rPr lang="ar-SA" sz="1200" b="1">
                          <a:latin typeface="Calibri"/>
                          <a:ea typeface="Calibri"/>
                          <a:cs typeface="Times New Roman"/>
                        </a:rPr>
                        <a:t>          ج- مناقشة مهاراتها الإملائية .</a:t>
                      </a:r>
                      <a:endParaRPr lang="en-US" sz="1200">
                        <a:latin typeface="Calibri"/>
                        <a:ea typeface="Calibri"/>
                        <a:cs typeface="Arial"/>
                      </a:endParaRPr>
                    </a:p>
                    <a:p>
                      <a:pPr algn="ctr" rtl="1">
                        <a:lnSpc>
                          <a:spcPct val="106000"/>
                        </a:lnSpc>
                        <a:spcAft>
                          <a:spcPts val="800"/>
                        </a:spcAft>
                      </a:pPr>
                      <a:r>
                        <a:rPr lang="ar-SA" sz="1200" b="1">
                          <a:latin typeface="Calibri"/>
                          <a:ea typeface="Calibri"/>
                          <a:cs typeface="Times New Roman"/>
                        </a:rPr>
                        <a:t>       د- استرجاعها من الذاكرة .</a:t>
                      </a:r>
                      <a:endParaRPr lang="en-US" sz="1200">
                        <a:latin typeface="Calibri"/>
                        <a:ea typeface="Calibri"/>
                        <a:cs typeface="Arial"/>
                      </a:endParaRPr>
                    </a:p>
                    <a:p>
                      <a:pPr algn="ctr" rtl="1">
                        <a:lnSpc>
                          <a:spcPct val="106000"/>
                        </a:lnSpc>
                        <a:spcAft>
                          <a:spcPts val="800"/>
                        </a:spcAft>
                      </a:pPr>
                      <a:r>
                        <a:rPr lang="ar-SA" sz="1200" b="1">
                          <a:latin typeface="Calibri"/>
                          <a:ea typeface="Calibri"/>
                          <a:cs typeface="Times New Roman"/>
                        </a:rPr>
                        <a:t>            هـ- تدريب الطلاب على كتابتها .</a:t>
                      </a:r>
                      <a:endParaRPr lang="en-US" sz="1200">
                        <a:latin typeface="Calibri"/>
                        <a:ea typeface="Calibri"/>
                        <a:cs typeface="Arial"/>
                      </a:endParaRPr>
                    </a:p>
                    <a:p>
                      <a:pPr algn="r" rtl="1">
                        <a:lnSpc>
                          <a:spcPct val="106000"/>
                        </a:lnSpc>
                        <a:spcAft>
                          <a:spcPts val="800"/>
                        </a:spcAft>
                      </a:pPr>
                      <a:r>
                        <a:rPr lang="ar-SA" sz="1200" b="1">
                          <a:latin typeface="Calibri"/>
                          <a:ea typeface="Calibri"/>
                          <a:cs typeface="Times New Roman"/>
                        </a:rPr>
                        <a:t>3</a:t>
                      </a:r>
                      <a:r>
                        <a:rPr lang="ar-SA" sz="1200" b="1">
                          <a:solidFill>
                            <a:srgbClr val="FF0000"/>
                          </a:solidFill>
                          <a:latin typeface="Calibri"/>
                          <a:ea typeface="Calibri"/>
                          <a:cs typeface="Times New Roman"/>
                        </a:rPr>
                        <a:t>- مراجعة خطوات أداء </a:t>
                      </a:r>
                      <a:r>
                        <a:rPr lang="ar-SA" sz="1400" b="1">
                          <a:solidFill>
                            <a:srgbClr val="FF0000"/>
                          </a:solidFill>
                          <a:latin typeface="Calibri"/>
                          <a:ea typeface="Calibri"/>
                          <a:cs typeface="Arial"/>
                        </a:rPr>
                        <a:t>المعيار0</a:t>
                      </a:r>
                      <a:r>
                        <a:rPr lang="ar-SA" sz="1200" b="1">
                          <a:latin typeface="Calibri"/>
                          <a:ea typeface="Calibri"/>
                          <a:cs typeface="Times New Roman"/>
                        </a:rPr>
                        <a:t>: ملاحظة خطوات توضيح المعيار للتأكد من إتقان الطلاب لخطواتها السابقة .</a:t>
                      </a:r>
                      <a:endParaRPr lang="en-US" sz="1200">
                        <a:latin typeface="Calibri"/>
                        <a:ea typeface="Calibri"/>
                        <a:cs typeface="Arial"/>
                      </a:endParaRPr>
                    </a:p>
                    <a:p>
                      <a:pPr algn="r" rtl="1">
                        <a:lnSpc>
                          <a:spcPct val="106000"/>
                        </a:lnSpc>
                        <a:spcAft>
                          <a:spcPts val="800"/>
                        </a:spcAft>
                      </a:pPr>
                      <a:r>
                        <a:rPr lang="ar-SA" sz="1200" b="1">
                          <a:latin typeface="Calibri"/>
                          <a:ea typeface="Calibri"/>
                          <a:cs typeface="Times New Roman"/>
                        </a:rPr>
                        <a:t>4- </a:t>
                      </a:r>
                      <a:r>
                        <a:rPr lang="ar-SA" sz="1200" b="1">
                          <a:solidFill>
                            <a:srgbClr val="FF0000"/>
                          </a:solidFill>
                          <a:latin typeface="Calibri"/>
                          <a:ea typeface="Calibri"/>
                          <a:cs typeface="Times New Roman"/>
                        </a:rPr>
                        <a:t>الممارسة الموجهة </a:t>
                      </a:r>
                      <a:r>
                        <a:rPr lang="ar-SA" sz="1200" b="1">
                          <a:latin typeface="Calibri"/>
                          <a:ea typeface="Calibri"/>
                          <a:cs typeface="Times New Roman"/>
                        </a:rPr>
                        <a:t>: تحديد الكلمات ومناقشتها إملائياً وكتابتها من قبل الطلاب .</a:t>
                      </a:r>
                      <a:endParaRPr lang="en-US" sz="1200">
                        <a:latin typeface="Calibri"/>
                        <a:ea typeface="Calibri"/>
                        <a:cs typeface="Arial"/>
                      </a:endParaRPr>
                    </a:p>
                    <a:p>
                      <a:pPr algn="r" rtl="1">
                        <a:lnSpc>
                          <a:spcPct val="106000"/>
                        </a:lnSpc>
                        <a:spcAft>
                          <a:spcPts val="800"/>
                        </a:spcAft>
                      </a:pPr>
                      <a:r>
                        <a:rPr lang="ar-SA" sz="1200" b="1">
                          <a:latin typeface="Calibri"/>
                          <a:ea typeface="Calibri"/>
                          <a:cs typeface="Times New Roman"/>
                        </a:rPr>
                        <a:t>5</a:t>
                      </a:r>
                      <a:r>
                        <a:rPr lang="ar-SA" sz="1200" b="1">
                          <a:solidFill>
                            <a:srgbClr val="FF0000"/>
                          </a:solidFill>
                          <a:latin typeface="Calibri"/>
                          <a:ea typeface="Calibri"/>
                          <a:cs typeface="Times New Roman"/>
                        </a:rPr>
                        <a:t>- الممارسة المستقلة </a:t>
                      </a:r>
                      <a:r>
                        <a:rPr lang="ar-SA" sz="1200" b="1">
                          <a:latin typeface="Calibri"/>
                          <a:ea typeface="Calibri"/>
                          <a:cs typeface="Times New Roman"/>
                        </a:rPr>
                        <a:t>: إملاء الكلمات من الذاكرة القريبة وكتابتها بشكل صحيح .</a:t>
                      </a:r>
                      <a:endParaRPr lang="en-US" sz="1200">
                        <a:latin typeface="Calibri"/>
                        <a:ea typeface="Calibri"/>
                        <a:cs typeface="Arial"/>
                      </a:endParaRPr>
                    </a:p>
                    <a:p>
                      <a:pPr algn="r" rtl="1">
                        <a:lnSpc>
                          <a:spcPct val="115000"/>
                        </a:lnSpc>
                        <a:spcAft>
                          <a:spcPts val="0"/>
                        </a:spcAft>
                      </a:pPr>
                      <a:r>
                        <a:rPr lang="ar-SA" sz="1200" b="1">
                          <a:latin typeface="Calibri"/>
                          <a:ea typeface="Calibri"/>
                          <a:cs typeface="Times New Roman"/>
                        </a:rPr>
                        <a:t>6</a:t>
                      </a:r>
                      <a:r>
                        <a:rPr lang="ar-SA" sz="1200" b="1">
                          <a:solidFill>
                            <a:srgbClr val="FF0000"/>
                          </a:solidFill>
                          <a:latin typeface="Calibri"/>
                          <a:ea typeface="Calibri"/>
                          <a:cs typeface="Times New Roman"/>
                        </a:rPr>
                        <a:t>- المراجعة الختامية </a:t>
                      </a:r>
                      <a:r>
                        <a:rPr lang="ar-SA" sz="1200" b="1">
                          <a:latin typeface="Calibri"/>
                          <a:ea typeface="Calibri"/>
                          <a:cs typeface="Times New Roman"/>
                        </a:rPr>
                        <a:t>: ويكون فيها مناقشة أخطاء الطلاب وعرض الكلمات بشكل صحيح ومن ثم تكرار الكتابة الصحيحة .</a:t>
                      </a:r>
                      <a:endParaRPr lang="en-US" sz="1200">
                        <a:latin typeface="Calibri"/>
                        <a:ea typeface="Calibri"/>
                        <a:cs typeface="Arial"/>
                      </a:endParaRP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a:latin typeface="Calibri"/>
                          <a:ea typeface="Calibri"/>
                          <a:cs typeface="Arial"/>
                        </a:rPr>
                        <a:t>-المناقشة</a:t>
                      </a:r>
                      <a:endParaRPr lang="en-US" sz="1200">
                        <a:latin typeface="Calibri"/>
                        <a:ea typeface="Calibri"/>
                        <a:cs typeface="Arial"/>
                      </a:endParaRPr>
                    </a:p>
                    <a:p>
                      <a:pPr algn="ctr" rtl="1">
                        <a:lnSpc>
                          <a:spcPct val="115000"/>
                        </a:lnSpc>
                        <a:spcAft>
                          <a:spcPts val="0"/>
                        </a:spcAft>
                      </a:pPr>
                      <a:r>
                        <a:rPr lang="ar-SA" sz="1600" b="1">
                          <a:latin typeface="Calibri"/>
                          <a:ea typeface="Calibri"/>
                          <a:cs typeface="Arial"/>
                        </a:rPr>
                        <a:t>-الملاحظة</a:t>
                      </a:r>
                      <a:endParaRPr lang="en-US" sz="1200">
                        <a:latin typeface="Calibri"/>
                        <a:ea typeface="Calibri"/>
                        <a:cs typeface="Arial"/>
                      </a:endParaRPr>
                    </a:p>
                    <a:p>
                      <a:pPr algn="ctr" rtl="1">
                        <a:lnSpc>
                          <a:spcPct val="115000"/>
                        </a:lnSpc>
                        <a:spcAft>
                          <a:spcPts val="0"/>
                        </a:spcAft>
                      </a:pPr>
                      <a:r>
                        <a:rPr lang="ar-SA" sz="1600" b="1">
                          <a:latin typeface="Calibri"/>
                          <a:ea typeface="Calibri"/>
                          <a:cs typeface="Arial"/>
                        </a:rPr>
                        <a:t>-التقنيات الحديثة</a:t>
                      </a:r>
                      <a:endParaRPr lang="en-US" sz="1200">
                        <a:latin typeface="Calibri"/>
                        <a:ea typeface="Calibri"/>
                        <a:cs typeface="Arial"/>
                      </a:endParaRPr>
                    </a:p>
                    <a:p>
                      <a:pPr algn="ctr" rtl="1">
                        <a:lnSpc>
                          <a:spcPct val="115000"/>
                        </a:lnSpc>
                        <a:spcAft>
                          <a:spcPts val="0"/>
                        </a:spcAft>
                      </a:pPr>
                      <a:r>
                        <a:rPr lang="ar-SA" sz="1600" b="1">
                          <a:latin typeface="Calibri"/>
                          <a:ea typeface="Calibri"/>
                          <a:cs typeface="Arial"/>
                        </a:rPr>
                        <a:t>-كتاب لغتي</a:t>
                      </a:r>
                      <a:endParaRPr lang="en-US" sz="1200">
                        <a:latin typeface="Calibri"/>
                        <a:ea typeface="Calibri"/>
                        <a:cs typeface="Arial"/>
                      </a:endParaRPr>
                    </a:p>
                    <a:p>
                      <a:pPr algn="ctr" rtl="1">
                        <a:lnSpc>
                          <a:spcPct val="115000"/>
                        </a:lnSpc>
                        <a:spcAft>
                          <a:spcPts val="0"/>
                        </a:spcAft>
                      </a:pPr>
                      <a:r>
                        <a:rPr lang="ar-SA" sz="1600" b="1">
                          <a:latin typeface="Calibri"/>
                          <a:ea typeface="Calibri"/>
                          <a:cs typeface="Arial"/>
                        </a:rPr>
                        <a:t>-البطاقات</a:t>
                      </a:r>
                      <a:endParaRPr lang="en-US" sz="1200">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600" b="1">
                          <a:latin typeface="Calibri"/>
                          <a:ea typeface="Calibri"/>
                          <a:cs typeface="Arial"/>
                        </a:rPr>
                        <a:t>المعلم/ـة</a:t>
                      </a:r>
                      <a:endParaRPr lang="en-US" sz="1200">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dirty="0">
                          <a:latin typeface="Calibri"/>
                          <a:ea typeface="Calibri"/>
                          <a:cs typeface="Arial"/>
                        </a:rPr>
                        <a:t>إدارة الإشراف</a:t>
                      </a:r>
                      <a:endParaRPr lang="en-US" sz="1200" dirty="0">
                        <a:latin typeface="Calibri"/>
                        <a:ea typeface="Calibri"/>
                        <a:cs typeface="Arial"/>
                      </a:endParaRPr>
                    </a:p>
                    <a:p>
                      <a:pPr algn="ctr" rtl="1">
                        <a:lnSpc>
                          <a:spcPct val="115000"/>
                        </a:lnSpc>
                        <a:spcAft>
                          <a:spcPts val="0"/>
                        </a:spcAft>
                      </a:pPr>
                      <a:r>
                        <a:rPr lang="ar-SA" sz="1400" b="1" dirty="0">
                          <a:latin typeface="Calibri"/>
                          <a:ea typeface="Calibri"/>
                          <a:cs typeface="Arial"/>
                        </a:rPr>
                        <a:t>-مكتب التعليم0</a:t>
                      </a:r>
                      <a:endParaRPr lang="en-US" sz="1200" dirty="0">
                        <a:latin typeface="Calibri"/>
                        <a:ea typeface="Calibri"/>
                        <a:cs typeface="Arial"/>
                      </a:endParaRPr>
                    </a:p>
                    <a:p>
                      <a:pPr algn="ctr" rtl="1">
                        <a:lnSpc>
                          <a:spcPct val="115000"/>
                        </a:lnSpc>
                        <a:spcAft>
                          <a:spcPts val="0"/>
                        </a:spcAft>
                      </a:pPr>
                      <a:r>
                        <a:rPr lang="ar-SA" sz="1400" b="1" dirty="0">
                          <a:latin typeface="Calibri"/>
                          <a:ea typeface="Calibri"/>
                          <a:cs typeface="Arial"/>
                        </a:rPr>
                        <a:t>لجنة التوجيه والإرشاد</a:t>
                      </a:r>
                      <a:endParaRPr lang="en-US" sz="1200" dirty="0">
                        <a:latin typeface="Calibri"/>
                        <a:ea typeface="Calibri"/>
                        <a:cs typeface="Arial"/>
                      </a:endParaRPr>
                    </a:p>
                    <a:p>
                      <a:pPr algn="ctr" rtl="1">
                        <a:lnSpc>
                          <a:spcPct val="115000"/>
                        </a:lnSpc>
                        <a:spcAft>
                          <a:spcPts val="0"/>
                        </a:spcAft>
                      </a:pPr>
                      <a:r>
                        <a:rPr lang="ar-SA" sz="1400" b="1" dirty="0">
                          <a:latin typeface="Calibri"/>
                          <a:ea typeface="Calibri"/>
                          <a:cs typeface="Arial"/>
                        </a:rPr>
                        <a:t>ولي أمر التلميذ/ة</a:t>
                      </a:r>
                      <a:endParaRPr lang="en-US" sz="1200" dirty="0">
                        <a:latin typeface="Calibri"/>
                        <a:ea typeface="Calibri"/>
                        <a:cs typeface="Arial"/>
                      </a:endParaRPr>
                    </a:p>
                  </a:txBody>
                  <a:tcPr marL="46449" marR="46449"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FF"/>
                    </a:solidFill>
                  </a:tcPr>
                </a:tc>
              </a:tr>
            </a:tbl>
          </a:graphicData>
        </a:graphic>
      </p:graphicFrame>
      <p:sp>
        <p:nvSpPr>
          <p:cNvPr id="4" name="مستطيل مستدير الزوايا 16"/>
          <p:cNvSpPr>
            <a:spLocks noChangeArrowheads="1"/>
          </p:cNvSpPr>
          <p:nvPr/>
        </p:nvSpPr>
        <p:spPr bwMode="auto">
          <a:xfrm>
            <a:off x="2071670" y="0"/>
            <a:ext cx="5715040" cy="500066"/>
          </a:xfrm>
          <a:prstGeom prst="roundRect">
            <a:avLst>
              <a:gd name="adj" fmla="val 16667"/>
            </a:avLst>
          </a:prstGeom>
          <a:blipFill>
            <a:blip r:embed="rId2"/>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Arial" pitchFamily="34" charset="0"/>
                <a:cs typeface="Arial" pitchFamily="34" charset="0"/>
              </a:rPr>
              <a:t>تصميم الخطط </a:t>
            </a:r>
            <a:r>
              <a:rPr lang="ar-SA" b="1" dirty="0" smtClean="0">
                <a:latin typeface="Arial" pitchFamily="34" charset="0"/>
                <a:cs typeface="Arial" pitchFamily="34" charset="0"/>
              </a:rPr>
              <a:t>العلاجية لطلاب الصفوف الأولية</a:t>
            </a:r>
            <a:endParaRPr kumimoji="0" lang="ar-SA" b="1"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1"/>
          <p:cNvSpPr>
            <a:spLocks noChangeArrowheads="1"/>
          </p:cNvSpPr>
          <p:nvPr/>
        </p:nvSpPr>
        <p:spPr bwMode="auto">
          <a:xfrm>
            <a:off x="1500166" y="642918"/>
            <a:ext cx="71438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tab pos="4432300" algn="ctr"/>
              </a:tabLst>
            </a:pPr>
            <a:r>
              <a:rPr kumimoji="0" lang="ar-SA"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أبرز مظاهر الضعف في مادة (لغتي) للصف الثالث الابتدائي والطرق العلاجية المناسبة لها</a:t>
            </a:r>
            <a:endParaRPr kumimoji="0" lang="en-US" sz="9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4432300" algn="ctr"/>
              </a:tabLst>
            </a:pPr>
            <a:endParaRPr kumimoji="0" lang="en-US" b="1"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صورة 5" descr="الرؤية.jpg"/>
          <p:cNvPicPr>
            <a:picLocks noChangeAspect="1"/>
          </p:cNvPicPr>
          <p:nvPr/>
        </p:nvPicPr>
        <p:blipFill>
          <a:blip r:embed="rId3"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cover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142977" y="1214423"/>
          <a:ext cx="8001023" cy="5286412"/>
        </p:xfrm>
        <a:graphic>
          <a:graphicData uri="http://schemas.openxmlformats.org/drawingml/2006/table">
            <a:tbl>
              <a:tblPr rtl="1"/>
              <a:tblGrid>
                <a:gridCol w="338270"/>
                <a:gridCol w="957209"/>
                <a:gridCol w="1040788"/>
                <a:gridCol w="3049621"/>
                <a:gridCol w="1032777"/>
                <a:gridCol w="752657"/>
                <a:gridCol w="829701"/>
              </a:tblGrid>
              <a:tr h="928886">
                <a:tc>
                  <a:txBody>
                    <a:bodyPr/>
                    <a:lstStyle/>
                    <a:p>
                      <a:pPr algn="ctr" rtl="1">
                        <a:lnSpc>
                          <a:spcPct val="115000"/>
                        </a:lnSpc>
                        <a:spcAft>
                          <a:spcPts val="0"/>
                        </a:spcAft>
                      </a:pPr>
                      <a:r>
                        <a:rPr lang="ar-SA" sz="2000" b="1">
                          <a:latin typeface="Calibri"/>
                          <a:ea typeface="Calibri"/>
                          <a:cs typeface="Arial"/>
                        </a:rPr>
                        <a:t>م</a:t>
                      </a:r>
                      <a:endParaRPr lang="en-US" sz="1100">
                        <a:latin typeface="Calibri"/>
                        <a:ea typeface="Calibri"/>
                        <a:cs typeface="Arial"/>
                      </a:endParaRPr>
                    </a:p>
                  </a:txBody>
                  <a:tcPr marL="46469" marR="4646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2000" b="1">
                          <a:latin typeface="Calibri"/>
                          <a:ea typeface="Calibri"/>
                          <a:cs typeface="Arial"/>
                        </a:rPr>
                        <a:t>المشكلة</a:t>
                      </a:r>
                      <a:endParaRPr lang="en-US" sz="1100">
                        <a:latin typeface="Calibri"/>
                        <a:ea typeface="Calibri"/>
                        <a:cs typeface="Arial"/>
                      </a:endParaRPr>
                    </a:p>
                  </a:txBody>
                  <a:tcPr marL="46469" marR="46469"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2000" b="1">
                          <a:latin typeface="Calibri"/>
                          <a:ea typeface="Calibri"/>
                          <a:cs typeface="Arial"/>
                        </a:rPr>
                        <a:t>الوصف والتفسير</a:t>
                      </a:r>
                      <a:endParaRPr lang="en-US" sz="110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2000" b="1">
                          <a:latin typeface="Calibri"/>
                          <a:ea typeface="Calibri"/>
                          <a:cs typeface="Arial"/>
                        </a:rPr>
                        <a:t>الطريقة العلاجية المقترحة</a:t>
                      </a:r>
                      <a:endParaRPr lang="en-US" sz="110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2000" b="1">
                          <a:latin typeface="Calibri"/>
                          <a:ea typeface="Calibri"/>
                          <a:cs typeface="Arial"/>
                        </a:rPr>
                        <a:t>الأداة المستخدمة</a:t>
                      </a:r>
                      <a:endParaRPr lang="en-US" sz="110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2000" b="1">
                          <a:latin typeface="Calibri"/>
                          <a:ea typeface="Calibri"/>
                          <a:cs typeface="Arial"/>
                        </a:rPr>
                        <a:t>مسؤول التنفيذ</a:t>
                      </a:r>
                      <a:endParaRPr lang="en-US" sz="110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2000" b="1" dirty="0">
                          <a:latin typeface="Calibri"/>
                          <a:ea typeface="Calibri"/>
                          <a:cs typeface="Arial"/>
                        </a:rPr>
                        <a:t>الجهة المساندة</a:t>
                      </a:r>
                      <a:endParaRPr lang="en-US" sz="1100" dirty="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r>
              <a:tr h="4357526">
                <a:tc>
                  <a:txBody>
                    <a:bodyPr/>
                    <a:lstStyle/>
                    <a:p>
                      <a:pPr algn="ctr" rtl="1">
                        <a:lnSpc>
                          <a:spcPct val="115000"/>
                        </a:lnSpc>
                        <a:spcAft>
                          <a:spcPts val="0"/>
                        </a:spcAft>
                      </a:pPr>
                      <a:r>
                        <a:rPr lang="ar-SA" sz="2000" dirty="0">
                          <a:latin typeface="Calibri"/>
                          <a:ea typeface="Calibri"/>
                          <a:cs typeface="Arial"/>
                        </a:rPr>
                        <a:t>5</a:t>
                      </a:r>
                      <a:endParaRPr lang="en-US" sz="1100" dirty="0">
                        <a:latin typeface="Calibri"/>
                        <a:ea typeface="Calibri"/>
                        <a:cs typeface="Arial"/>
                      </a:endParaRPr>
                    </a:p>
                  </a:txBody>
                  <a:tcPr marL="46469" marR="46469"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2"/>
                      <a:tile tx="0" ty="0" sx="100000" sy="100000" flip="none" algn="tl"/>
                    </a:blipFill>
                  </a:tcPr>
                </a:tc>
                <a:tc>
                  <a:txBody>
                    <a:bodyPr/>
                    <a:lstStyle/>
                    <a:p>
                      <a:pPr algn="ctr" rtl="1">
                        <a:lnSpc>
                          <a:spcPct val="115000"/>
                        </a:lnSpc>
                        <a:spcAft>
                          <a:spcPts val="0"/>
                        </a:spcAft>
                      </a:pPr>
                      <a:r>
                        <a:rPr lang="ar-SA" sz="1200" b="1">
                          <a:latin typeface="Calibri"/>
                          <a:ea typeface="Calibri"/>
                          <a:cs typeface="Arial"/>
                        </a:rPr>
                        <a:t>التعبير شفهيا عن أحداث قصة مصورة</a:t>
                      </a:r>
                      <a:endParaRPr lang="en-US" sz="1100">
                        <a:latin typeface="Calibri"/>
                        <a:ea typeface="Calibri"/>
                        <a:cs typeface="Arial"/>
                      </a:endParaRPr>
                    </a:p>
                  </a:txBody>
                  <a:tcPr marL="46469" marR="46469"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a:latin typeface="Calibri"/>
                          <a:ea typeface="Calibri"/>
                          <a:cs typeface="Arial"/>
                        </a:rPr>
                        <a:t>عدم قدرة التلميذ/ة على التعبير على ضوء الصور المعروضة </a:t>
                      </a:r>
                      <a:endParaRPr lang="en-US" sz="110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1200" b="1">
                          <a:solidFill>
                            <a:srgbClr val="FF0000"/>
                          </a:solidFill>
                          <a:latin typeface="Calibri"/>
                          <a:ea typeface="Calibri"/>
                          <a:cs typeface="Arial"/>
                        </a:rPr>
                        <a:t>1)التقديم للمعيار</a:t>
                      </a:r>
                      <a:endParaRPr lang="en-US" sz="1100">
                        <a:latin typeface="Calibri"/>
                        <a:ea typeface="Calibri"/>
                        <a:cs typeface="Arial"/>
                      </a:endParaRPr>
                    </a:p>
                    <a:p>
                      <a:pPr algn="ctr" rtl="1">
                        <a:lnSpc>
                          <a:spcPct val="115000"/>
                        </a:lnSpc>
                        <a:spcAft>
                          <a:spcPts val="0"/>
                        </a:spcAft>
                      </a:pPr>
                      <a:r>
                        <a:rPr lang="ar-SA" sz="1200" b="1">
                          <a:latin typeface="Calibri"/>
                          <a:ea typeface="Calibri"/>
                          <a:cs typeface="Arial"/>
                        </a:rPr>
                        <a:t>عرض صور مرئية للطلاب من واقع حياتهم للتعرف على مدلولها0</a:t>
                      </a:r>
                      <a:endParaRPr lang="en-US" sz="1100">
                        <a:latin typeface="Calibri"/>
                        <a:ea typeface="Calibri"/>
                        <a:cs typeface="Arial"/>
                      </a:endParaRPr>
                    </a:p>
                    <a:p>
                      <a:pPr algn="r" rtl="1">
                        <a:lnSpc>
                          <a:spcPct val="115000"/>
                        </a:lnSpc>
                        <a:spcAft>
                          <a:spcPts val="0"/>
                        </a:spcAft>
                      </a:pPr>
                      <a:r>
                        <a:rPr lang="ar-SA" sz="1200" b="1">
                          <a:solidFill>
                            <a:srgbClr val="FF0000"/>
                          </a:solidFill>
                          <a:latin typeface="Calibri"/>
                          <a:ea typeface="Calibri"/>
                          <a:cs typeface="Arial"/>
                        </a:rPr>
                        <a:t>2 )توضيح كيفية أداء المعيار0</a:t>
                      </a:r>
                      <a:endParaRPr lang="en-US" sz="1100">
                        <a:latin typeface="Calibri"/>
                        <a:ea typeface="Calibri"/>
                        <a:cs typeface="Arial"/>
                      </a:endParaRPr>
                    </a:p>
                    <a:p>
                      <a:pPr algn="r" rtl="1">
                        <a:lnSpc>
                          <a:spcPct val="115000"/>
                        </a:lnSpc>
                        <a:spcAft>
                          <a:spcPts val="0"/>
                        </a:spcAft>
                      </a:pPr>
                      <a:r>
                        <a:rPr lang="ar-SA" sz="1200" b="1">
                          <a:latin typeface="Calibri"/>
                          <a:ea typeface="Calibri"/>
                          <a:cs typeface="Arial"/>
                        </a:rPr>
                        <a:t>-عرض صور مرئية للطلاب0</a:t>
                      </a:r>
                      <a:endParaRPr lang="en-US" sz="1100">
                        <a:latin typeface="Calibri"/>
                        <a:ea typeface="Calibri"/>
                        <a:cs typeface="Arial"/>
                      </a:endParaRPr>
                    </a:p>
                    <a:p>
                      <a:pPr algn="r" rtl="1">
                        <a:lnSpc>
                          <a:spcPct val="115000"/>
                        </a:lnSpc>
                        <a:spcAft>
                          <a:spcPts val="0"/>
                        </a:spcAft>
                      </a:pPr>
                      <a:r>
                        <a:rPr lang="ar-SA" sz="1200" b="1">
                          <a:latin typeface="Calibri"/>
                          <a:ea typeface="Calibri"/>
                          <a:cs typeface="Arial"/>
                        </a:rPr>
                        <a:t>-الإجابة عن أسئلة حول مدلول الصور0 </a:t>
                      </a:r>
                      <a:endParaRPr lang="en-US" sz="1100">
                        <a:latin typeface="Calibri"/>
                        <a:ea typeface="Calibri"/>
                        <a:cs typeface="Arial"/>
                      </a:endParaRPr>
                    </a:p>
                    <a:p>
                      <a:pPr algn="r" rtl="1">
                        <a:lnSpc>
                          <a:spcPct val="115000"/>
                        </a:lnSpc>
                        <a:spcAft>
                          <a:spcPts val="0"/>
                        </a:spcAft>
                      </a:pPr>
                      <a:r>
                        <a:rPr lang="ar-SA" sz="1200" b="1">
                          <a:latin typeface="Calibri"/>
                          <a:ea typeface="Calibri"/>
                          <a:cs typeface="Arial"/>
                        </a:rPr>
                        <a:t>-إبداء الرأي عن الصورة بجملة واحدة0</a:t>
                      </a:r>
                      <a:endParaRPr lang="en-US" sz="1100">
                        <a:latin typeface="Calibri"/>
                        <a:ea typeface="Calibri"/>
                        <a:cs typeface="Arial"/>
                      </a:endParaRPr>
                    </a:p>
                    <a:p>
                      <a:pPr algn="r" rtl="1">
                        <a:lnSpc>
                          <a:spcPct val="115000"/>
                        </a:lnSpc>
                        <a:spcAft>
                          <a:spcPts val="0"/>
                        </a:spcAft>
                      </a:pPr>
                      <a:r>
                        <a:rPr lang="ar-SA" sz="1200" b="1">
                          <a:latin typeface="Calibri"/>
                          <a:ea typeface="Calibri"/>
                          <a:cs typeface="Arial"/>
                        </a:rPr>
                        <a:t>-التعبير عن الصور حسب تسلسل أحداثها0 </a:t>
                      </a:r>
                      <a:endParaRPr lang="en-US" sz="1100">
                        <a:latin typeface="Calibri"/>
                        <a:ea typeface="Calibri"/>
                        <a:cs typeface="Arial"/>
                      </a:endParaRPr>
                    </a:p>
                    <a:p>
                      <a:pPr algn="r" rtl="1">
                        <a:lnSpc>
                          <a:spcPct val="115000"/>
                        </a:lnSpc>
                        <a:spcAft>
                          <a:spcPts val="0"/>
                        </a:spcAft>
                      </a:pPr>
                      <a:r>
                        <a:rPr lang="ar-SA" sz="1200" b="1">
                          <a:solidFill>
                            <a:srgbClr val="FF0000"/>
                          </a:solidFill>
                          <a:latin typeface="Calibri"/>
                          <a:ea typeface="Calibri"/>
                          <a:cs typeface="Arial"/>
                        </a:rPr>
                        <a:t>3)مراجعة خطوات أداء المعيار0</a:t>
                      </a:r>
                      <a:endParaRPr lang="en-US" sz="1100">
                        <a:latin typeface="Calibri"/>
                        <a:ea typeface="Calibri"/>
                        <a:cs typeface="Arial"/>
                      </a:endParaRPr>
                    </a:p>
                    <a:p>
                      <a:pPr algn="r" rtl="1">
                        <a:lnSpc>
                          <a:spcPct val="115000"/>
                        </a:lnSpc>
                        <a:spcAft>
                          <a:spcPts val="0"/>
                        </a:spcAft>
                      </a:pPr>
                      <a:r>
                        <a:rPr lang="ar-SA" sz="1200" b="1">
                          <a:latin typeface="Calibri"/>
                          <a:ea typeface="Calibri"/>
                          <a:cs typeface="Arial"/>
                        </a:rPr>
                        <a:t>مراجعة الخطوات السابقة للوقوف على أداء التلميذ/ة0</a:t>
                      </a:r>
                      <a:endParaRPr lang="en-US" sz="1100">
                        <a:latin typeface="Calibri"/>
                        <a:ea typeface="Calibri"/>
                        <a:cs typeface="Arial"/>
                      </a:endParaRPr>
                    </a:p>
                    <a:p>
                      <a:pPr algn="r" rtl="1">
                        <a:lnSpc>
                          <a:spcPct val="115000"/>
                        </a:lnSpc>
                        <a:spcAft>
                          <a:spcPts val="0"/>
                        </a:spcAft>
                      </a:pPr>
                      <a:r>
                        <a:rPr lang="ar-SA" sz="1200" b="1">
                          <a:solidFill>
                            <a:srgbClr val="FF0000"/>
                          </a:solidFill>
                          <a:latin typeface="Calibri"/>
                          <a:ea typeface="Calibri"/>
                          <a:cs typeface="Arial"/>
                        </a:rPr>
                        <a:t>4)الممارسة الموجهة للمعيار00 </a:t>
                      </a:r>
                      <a:endParaRPr lang="en-US" sz="1100">
                        <a:latin typeface="Calibri"/>
                        <a:ea typeface="Calibri"/>
                        <a:cs typeface="Arial"/>
                      </a:endParaRPr>
                    </a:p>
                    <a:p>
                      <a:pPr algn="r" rtl="1">
                        <a:lnSpc>
                          <a:spcPct val="115000"/>
                        </a:lnSpc>
                        <a:spcAft>
                          <a:spcPts val="0"/>
                        </a:spcAft>
                      </a:pPr>
                      <a:r>
                        <a:rPr lang="ar-SA" sz="1200" b="1">
                          <a:latin typeface="Calibri"/>
                          <a:ea typeface="Calibri"/>
                          <a:cs typeface="Arial"/>
                        </a:rPr>
                        <a:t>عرض صور لأحداث من المقرر الدراسي ،ويطلب من التلميذ/ة إبداء الرأي حول مضمون الصورة0</a:t>
                      </a:r>
                      <a:endParaRPr lang="en-US" sz="1100">
                        <a:latin typeface="Calibri"/>
                        <a:ea typeface="Calibri"/>
                        <a:cs typeface="Arial"/>
                      </a:endParaRPr>
                    </a:p>
                    <a:p>
                      <a:pPr algn="r" rtl="1">
                        <a:lnSpc>
                          <a:spcPct val="115000"/>
                        </a:lnSpc>
                        <a:spcAft>
                          <a:spcPts val="0"/>
                        </a:spcAft>
                      </a:pPr>
                      <a:r>
                        <a:rPr lang="ar-SA" sz="1200" b="1">
                          <a:solidFill>
                            <a:srgbClr val="FF0000"/>
                          </a:solidFill>
                          <a:latin typeface="Calibri"/>
                          <a:ea typeface="Calibri"/>
                          <a:cs typeface="Arial"/>
                        </a:rPr>
                        <a:t>5)الممارسة المستقلة 0</a:t>
                      </a:r>
                      <a:endParaRPr lang="en-US" sz="1100">
                        <a:latin typeface="Calibri"/>
                        <a:ea typeface="Calibri"/>
                        <a:cs typeface="Arial"/>
                      </a:endParaRPr>
                    </a:p>
                    <a:p>
                      <a:pPr algn="r" rtl="1">
                        <a:lnSpc>
                          <a:spcPct val="115000"/>
                        </a:lnSpc>
                        <a:spcAft>
                          <a:spcPts val="0"/>
                        </a:spcAft>
                      </a:pPr>
                      <a:r>
                        <a:rPr lang="ar-SA" sz="1200" b="1">
                          <a:latin typeface="Calibri"/>
                          <a:ea typeface="Calibri"/>
                          <a:cs typeface="Arial"/>
                        </a:rPr>
                        <a:t>عرض مرئي لصور مت واقع الحياة وحث التلميذ/ة على إبداء رأيهم</a:t>
                      </a:r>
                      <a:endParaRPr lang="en-US" sz="1100">
                        <a:latin typeface="Calibri"/>
                        <a:ea typeface="Calibri"/>
                        <a:cs typeface="Arial"/>
                      </a:endParaRPr>
                    </a:p>
                    <a:p>
                      <a:pPr algn="r" rtl="1">
                        <a:lnSpc>
                          <a:spcPct val="115000"/>
                        </a:lnSpc>
                        <a:spcAft>
                          <a:spcPts val="0"/>
                        </a:spcAft>
                      </a:pPr>
                      <a:r>
                        <a:rPr lang="ar-SA" sz="1200" b="1">
                          <a:solidFill>
                            <a:srgbClr val="FF0000"/>
                          </a:solidFill>
                          <a:latin typeface="Calibri"/>
                          <a:ea typeface="Calibri"/>
                          <a:cs typeface="Arial"/>
                        </a:rPr>
                        <a:t>6)المراجعة الختامية0</a:t>
                      </a:r>
                      <a:endParaRPr lang="en-US" sz="1100">
                        <a:latin typeface="Calibri"/>
                        <a:ea typeface="Calibri"/>
                        <a:cs typeface="Arial"/>
                      </a:endParaRPr>
                    </a:p>
                    <a:p>
                      <a:pPr algn="r" rtl="1">
                        <a:lnSpc>
                          <a:spcPct val="115000"/>
                        </a:lnSpc>
                        <a:spcAft>
                          <a:spcPts val="0"/>
                        </a:spcAft>
                      </a:pPr>
                      <a:r>
                        <a:rPr lang="ar-SA" sz="1200" b="1">
                          <a:latin typeface="Calibri"/>
                          <a:ea typeface="Calibri"/>
                          <a:cs typeface="Arial"/>
                        </a:rPr>
                        <a:t>يعبر التلميذ/ةشفهيا عن أحداث مصورة وفق الكتاب المقرر0</a:t>
                      </a:r>
                      <a:endParaRPr lang="en-US" sz="1100">
                        <a:latin typeface="Calibri"/>
                        <a:ea typeface="Calibri"/>
                        <a:cs typeface="Arial"/>
                      </a:endParaRPr>
                    </a:p>
                  </a:txBody>
                  <a:tcPr marL="46469" marR="464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a:latin typeface="Calibri"/>
                          <a:ea typeface="Calibri"/>
                          <a:cs typeface="Arial"/>
                        </a:rPr>
                        <a:t>-المناقشة</a:t>
                      </a:r>
                      <a:endParaRPr lang="en-US" sz="1100">
                        <a:latin typeface="Calibri"/>
                        <a:ea typeface="Calibri"/>
                        <a:cs typeface="Arial"/>
                      </a:endParaRPr>
                    </a:p>
                    <a:p>
                      <a:pPr algn="ctr" rtl="1">
                        <a:lnSpc>
                          <a:spcPct val="115000"/>
                        </a:lnSpc>
                        <a:spcAft>
                          <a:spcPts val="0"/>
                        </a:spcAft>
                      </a:pPr>
                      <a:r>
                        <a:rPr lang="ar-SA" sz="1400" b="1">
                          <a:latin typeface="Calibri"/>
                          <a:ea typeface="Calibri"/>
                          <a:cs typeface="Arial"/>
                        </a:rPr>
                        <a:t>-الملاحظة</a:t>
                      </a:r>
                      <a:endParaRPr lang="en-US" sz="1100">
                        <a:latin typeface="Calibri"/>
                        <a:ea typeface="Calibri"/>
                        <a:cs typeface="Arial"/>
                      </a:endParaRPr>
                    </a:p>
                    <a:p>
                      <a:pPr algn="ctr" rtl="1">
                        <a:lnSpc>
                          <a:spcPct val="115000"/>
                        </a:lnSpc>
                        <a:spcAft>
                          <a:spcPts val="0"/>
                        </a:spcAft>
                      </a:pPr>
                      <a:r>
                        <a:rPr lang="ar-SA" sz="1400" b="1">
                          <a:latin typeface="Calibri"/>
                          <a:ea typeface="Calibri"/>
                          <a:cs typeface="Arial"/>
                        </a:rPr>
                        <a:t>-التقنيات الحديثة</a:t>
                      </a:r>
                      <a:endParaRPr lang="en-US" sz="1100">
                        <a:latin typeface="Calibri"/>
                        <a:ea typeface="Calibri"/>
                        <a:cs typeface="Arial"/>
                      </a:endParaRPr>
                    </a:p>
                    <a:p>
                      <a:pPr algn="ctr" rtl="1">
                        <a:lnSpc>
                          <a:spcPct val="115000"/>
                        </a:lnSpc>
                        <a:spcAft>
                          <a:spcPts val="0"/>
                        </a:spcAft>
                      </a:pPr>
                      <a:r>
                        <a:rPr lang="ar-SA" sz="1400" b="1">
                          <a:latin typeface="Calibri"/>
                          <a:ea typeface="Calibri"/>
                          <a:cs typeface="Arial"/>
                        </a:rPr>
                        <a:t>-كتاب لغتي</a:t>
                      </a:r>
                      <a:endParaRPr lang="en-US" sz="1100">
                        <a:latin typeface="Calibri"/>
                        <a:ea typeface="Calibri"/>
                        <a:cs typeface="Arial"/>
                      </a:endParaRPr>
                    </a:p>
                    <a:p>
                      <a:pPr algn="ctr" rtl="1">
                        <a:lnSpc>
                          <a:spcPct val="115000"/>
                        </a:lnSpc>
                        <a:spcAft>
                          <a:spcPts val="0"/>
                        </a:spcAft>
                      </a:pPr>
                      <a:r>
                        <a:rPr lang="ar-SA" sz="1400" b="1">
                          <a:latin typeface="Calibri"/>
                          <a:ea typeface="Calibri"/>
                          <a:cs typeface="Arial"/>
                        </a:rPr>
                        <a:t>-البطاقات</a:t>
                      </a:r>
                      <a:endParaRPr lang="en-US" sz="1100">
                        <a:latin typeface="Calibri"/>
                        <a:ea typeface="Calibri"/>
                        <a:cs typeface="Arial"/>
                      </a:endParaRPr>
                    </a:p>
                    <a:p>
                      <a:pPr algn="ctr" rtl="1">
                        <a:lnSpc>
                          <a:spcPct val="115000"/>
                        </a:lnSpc>
                        <a:spcAft>
                          <a:spcPts val="0"/>
                        </a:spcAft>
                      </a:pPr>
                      <a:r>
                        <a:rPr lang="ar-SA" sz="1400" b="1">
                          <a:latin typeface="Calibri"/>
                          <a:ea typeface="Calibri"/>
                          <a:cs typeface="Arial"/>
                        </a:rPr>
                        <a:t>-الصور</a:t>
                      </a:r>
                      <a:endParaRPr lang="en-US" sz="110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400" b="1">
                          <a:latin typeface="Calibri"/>
                          <a:ea typeface="Calibri"/>
                          <a:cs typeface="Arial"/>
                        </a:rPr>
                        <a:t>المعلم/ـة</a:t>
                      </a:r>
                      <a:endParaRPr lang="en-US" sz="110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200" b="1" dirty="0">
                          <a:latin typeface="Calibri"/>
                          <a:ea typeface="Calibri"/>
                          <a:cs typeface="Arial"/>
                        </a:rPr>
                        <a:t>إدارة الإشراف</a:t>
                      </a:r>
                      <a:endParaRPr lang="en-US" sz="1100" dirty="0">
                        <a:latin typeface="Calibri"/>
                        <a:ea typeface="Calibri"/>
                        <a:cs typeface="Arial"/>
                      </a:endParaRPr>
                    </a:p>
                    <a:p>
                      <a:pPr algn="ctr" rtl="1">
                        <a:lnSpc>
                          <a:spcPct val="115000"/>
                        </a:lnSpc>
                        <a:spcAft>
                          <a:spcPts val="0"/>
                        </a:spcAft>
                      </a:pPr>
                      <a:r>
                        <a:rPr lang="ar-SA" sz="1200" b="1" dirty="0">
                          <a:latin typeface="Calibri"/>
                          <a:ea typeface="Calibri"/>
                          <a:cs typeface="Arial"/>
                        </a:rPr>
                        <a:t>-مكتب التعليم0</a:t>
                      </a:r>
                      <a:endParaRPr lang="en-US" sz="1100" dirty="0">
                        <a:latin typeface="Calibri"/>
                        <a:ea typeface="Calibri"/>
                        <a:cs typeface="Arial"/>
                      </a:endParaRPr>
                    </a:p>
                    <a:p>
                      <a:pPr algn="ctr" rtl="1">
                        <a:lnSpc>
                          <a:spcPct val="115000"/>
                        </a:lnSpc>
                        <a:spcAft>
                          <a:spcPts val="0"/>
                        </a:spcAft>
                      </a:pPr>
                      <a:r>
                        <a:rPr lang="ar-SA" sz="1200" b="1" dirty="0">
                          <a:latin typeface="Calibri"/>
                          <a:ea typeface="Calibri"/>
                          <a:cs typeface="Arial"/>
                        </a:rPr>
                        <a:t>لجنة التوجيه والإرشاد</a:t>
                      </a:r>
                      <a:endParaRPr lang="en-US" sz="1100" dirty="0">
                        <a:latin typeface="Calibri"/>
                        <a:ea typeface="Calibri"/>
                        <a:cs typeface="Arial"/>
                      </a:endParaRPr>
                    </a:p>
                    <a:p>
                      <a:pPr algn="ctr" rtl="1">
                        <a:lnSpc>
                          <a:spcPct val="115000"/>
                        </a:lnSpc>
                        <a:spcAft>
                          <a:spcPts val="0"/>
                        </a:spcAft>
                      </a:pPr>
                      <a:r>
                        <a:rPr lang="ar-SA" sz="1200" b="1" dirty="0">
                          <a:latin typeface="Calibri"/>
                          <a:ea typeface="Calibri"/>
                          <a:cs typeface="Arial"/>
                        </a:rPr>
                        <a:t>ولي أمر التلميذ/ة</a:t>
                      </a:r>
                      <a:endParaRPr lang="en-US" sz="1100" dirty="0">
                        <a:latin typeface="Calibri"/>
                        <a:ea typeface="Calibri"/>
                        <a:cs typeface="Arial"/>
                      </a:endParaRPr>
                    </a:p>
                  </a:txBody>
                  <a:tcPr marL="46469" marR="46469"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FF"/>
                    </a:solidFill>
                  </a:tcPr>
                </a:tc>
              </a:tr>
            </a:tbl>
          </a:graphicData>
        </a:graphic>
      </p:graphicFrame>
      <p:sp>
        <p:nvSpPr>
          <p:cNvPr id="4" name="مستطيل مستدير الزوايا 16"/>
          <p:cNvSpPr>
            <a:spLocks noChangeArrowheads="1"/>
          </p:cNvSpPr>
          <p:nvPr/>
        </p:nvSpPr>
        <p:spPr bwMode="auto">
          <a:xfrm>
            <a:off x="2071670" y="0"/>
            <a:ext cx="5715040" cy="500066"/>
          </a:xfrm>
          <a:prstGeom prst="roundRect">
            <a:avLst>
              <a:gd name="adj" fmla="val 16667"/>
            </a:avLst>
          </a:prstGeom>
          <a:blipFill>
            <a:blip r:embed="rId2"/>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tx1"/>
                </a:solidFill>
                <a:effectLst/>
                <a:latin typeface="Arial" pitchFamily="34" charset="0"/>
                <a:cs typeface="Arial" pitchFamily="34" charset="0"/>
              </a:rPr>
              <a:t>تصميم الخطط </a:t>
            </a:r>
            <a:r>
              <a:rPr lang="ar-SA" b="1" dirty="0" smtClean="0">
                <a:latin typeface="Arial" pitchFamily="34" charset="0"/>
                <a:cs typeface="Arial" pitchFamily="34" charset="0"/>
              </a:rPr>
              <a:t>العلاجية لطلاب الصفوف الأولية</a:t>
            </a:r>
            <a:endParaRPr kumimoji="0" lang="ar-SA" b="1"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1"/>
          <p:cNvSpPr>
            <a:spLocks noChangeArrowheads="1"/>
          </p:cNvSpPr>
          <p:nvPr/>
        </p:nvSpPr>
        <p:spPr bwMode="auto">
          <a:xfrm>
            <a:off x="1500166" y="642918"/>
            <a:ext cx="71438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00000"/>
              </a:lnSpc>
              <a:spcBef>
                <a:spcPct val="0"/>
              </a:spcBef>
              <a:spcAft>
                <a:spcPct val="0"/>
              </a:spcAft>
              <a:buClrTx/>
              <a:buSzTx/>
              <a:buFontTx/>
              <a:buNone/>
              <a:tabLst>
                <a:tab pos="4432300" algn="ctr"/>
              </a:tabLst>
            </a:pPr>
            <a:r>
              <a:rPr kumimoji="0" lang="ar-SA"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أبرز مظاهر الضعف في مادة (لغتي) للصف الثالث الابتدائي والطرق العلاجية المناسبة لها</a:t>
            </a:r>
            <a:endParaRPr kumimoji="0" lang="en-US" sz="9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4432300" algn="ctr"/>
              </a:tabLst>
            </a:pPr>
            <a:endParaRPr kumimoji="0" lang="en-US" b="1"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صورة 5" descr="الرؤية.jpg"/>
          <p:cNvPicPr>
            <a:picLocks noChangeAspect="1"/>
          </p:cNvPicPr>
          <p:nvPr/>
        </p:nvPicPr>
        <p:blipFill>
          <a:blip r:embed="rId3"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cover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1142976" y="1447800"/>
            <a:ext cx="8001024" cy="1123944"/>
          </a:xfrm>
        </p:spPr>
        <p:txBody>
          <a:bodyPr>
            <a:normAutofit/>
          </a:bodyPr>
          <a:lstStyle/>
          <a:p>
            <a:r>
              <a:rPr lang="ar-SA" sz="2400" b="1" u="sng" dirty="0" smtClean="0"/>
              <a:t>تم الاستفادة من دراسات سابقة اهتمت بالحديث عن الضعف القرائي والكتابي  وذلك وفق </a:t>
            </a:r>
            <a:r>
              <a:rPr lang="ar-SA" sz="2400" b="1" u="sng" dirty="0" err="1" smtClean="0"/>
              <a:t>مايلي</a:t>
            </a:r>
            <a:r>
              <a:rPr lang="ar-SA" sz="2400" b="1" u="sng" dirty="0" smtClean="0"/>
              <a:t> :</a:t>
            </a:r>
            <a:endParaRPr lang="en-US" sz="2400" dirty="0" smtClean="0"/>
          </a:p>
          <a:p>
            <a:endParaRPr lang="ar-SA" sz="2400" dirty="0"/>
          </a:p>
        </p:txBody>
      </p:sp>
      <p:sp>
        <p:nvSpPr>
          <p:cNvPr id="6" name="مستطيل مستدير الزوايا 16"/>
          <p:cNvSpPr>
            <a:spLocks noChangeArrowheads="1"/>
          </p:cNvSpPr>
          <p:nvPr/>
        </p:nvSpPr>
        <p:spPr bwMode="auto">
          <a:xfrm>
            <a:off x="3071802" y="214290"/>
            <a:ext cx="3714776" cy="714380"/>
          </a:xfrm>
          <a:prstGeom prst="roundRect">
            <a:avLst>
              <a:gd name="adj" fmla="val 16667"/>
            </a:avLst>
          </a:prstGeom>
          <a:blipFill>
            <a:blip r:embed="rId2"/>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الدراسات السابقة</a:t>
            </a:r>
            <a:endParaRPr kumimoji="0" lang="ar-SA" sz="40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رسم تخطيطي 6"/>
          <p:cNvGraphicFramePr/>
          <p:nvPr/>
        </p:nvGraphicFramePr>
        <p:xfrm>
          <a:off x="1142976" y="2357430"/>
          <a:ext cx="7715304"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صورة 7" descr="الرؤية.jpg"/>
          <p:cNvPicPr>
            <a:picLocks noChangeAspect="1"/>
          </p:cNvPicPr>
          <p:nvPr/>
        </p:nvPicPr>
        <p:blipFill>
          <a:blip r:embed="rId7"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from="(-#ppt_w/2)" to="(#ppt_x)" calcmode="lin" valueType="num">
                                      <p:cBhvr>
                                        <p:cTn id="7" dur="600" fill="hold">
                                          <p:stCondLst>
                                            <p:cond delay="0"/>
                                          </p:stCondLst>
                                        </p:cTn>
                                        <p:tgtEl>
                                          <p:spTgt spid="6"/>
                                        </p:tgtEl>
                                        <p:attrNameLst>
                                          <p:attrName>ppt_x</p:attrName>
                                        </p:attrNameLst>
                                      </p:cBhvr>
                                    </p:anim>
                                    <p:anim from="0" to="-1.0" calcmode="lin" valueType="num">
                                      <p:cBhvr>
                                        <p:cTn id="8" dur="200" decel="50000" autoRev="1" fill="hold">
                                          <p:stCondLst>
                                            <p:cond delay="600"/>
                                          </p:stCondLst>
                                        </p:cTn>
                                        <p:tgtEl>
                                          <p:spTgt spid="6"/>
                                        </p:tgtEl>
                                        <p:attrNameLst>
                                          <p:attrName>xshear</p:attrName>
                                        </p:attrNameLst>
                                      </p:cBhvr>
                                    </p:anim>
                                    <p:animScale>
                                      <p:cBhvr>
                                        <p:cTn id="9" dur="200" decel="100000" autoRev="1" fill="hold">
                                          <p:stCondLst>
                                            <p:cond delay="600"/>
                                          </p:stCondLst>
                                        </p:cTn>
                                        <p:tgtEl>
                                          <p:spTgt spid="6"/>
                                        </p:tgtEl>
                                      </p:cBhvr>
                                      <p:from x="100000" y="100000"/>
                                      <p:to x="80000" y="100000"/>
                                    </p:animScale>
                                    <p:anim by="(#ppt_h/3+#ppt_w*0.1)" calcmode="lin" valueType="num">
                                      <p:cBhvr additive="sum">
                                        <p:cTn id="10" dur="200" decel="100000" autoRev="1" fill="hold">
                                          <p:stCondLst>
                                            <p:cond delay="600"/>
                                          </p:stCondLst>
                                        </p:cTn>
                                        <p:tgtEl>
                                          <p:spTgt spid="6"/>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5">
                                            <p:txEl>
                                              <p:pRg st="0" end="0"/>
                                            </p:txEl>
                                          </p:spTgt>
                                        </p:tgtEl>
                                        <p:attrNameLst>
                                          <p:attrName>style.visibility</p:attrName>
                                        </p:attrNameLst>
                                      </p:cBhvr>
                                      <p:to>
                                        <p:strVal val="visible"/>
                                      </p:to>
                                    </p:set>
                                    <p:anim calcmode="lin" valueType="num">
                                      <p:cBhvr>
                                        <p:cTn id="15" dur="500" fill="hold"/>
                                        <p:tgtEl>
                                          <p:spTgt spid="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5">
                                            <p:txEl>
                                              <p:pRg st="0" end="0"/>
                                            </p:txEl>
                                          </p:spTgt>
                                        </p:tgtEl>
                                        <p:attrNameLst>
                                          <p:attrName>ppt_y</p:attrName>
                                        </p:attrNameLst>
                                      </p:cBhvr>
                                      <p:tavLst>
                                        <p:tav tm="0">
                                          <p:val>
                                            <p:strVal val="#ppt_y"/>
                                          </p:val>
                                        </p:tav>
                                        <p:tav tm="100000">
                                          <p:val>
                                            <p:strVal val="#ppt_y"/>
                                          </p:val>
                                        </p:tav>
                                      </p:tavLst>
                                    </p:anim>
                                    <p:anim calcmode="lin" valueType="num">
                                      <p:cBhvr>
                                        <p:cTn id="17" dur="500" fill="hold"/>
                                        <p:tgtEl>
                                          <p:spTgt spid="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5">
                                            <p:txEl>
                                              <p:pRg st="0" end="0"/>
                                            </p:txEl>
                                          </p:spTgt>
                                        </p:tgtEl>
                                      </p:cBhvr>
                                    </p:animEffect>
                                  </p:childTnLst>
                                </p:cTn>
                              </p:par>
                              <p:par>
                                <p:cTn id="20" presetID="1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plus(in)">
                                      <p:cBhvr>
                                        <p:cTn id="2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animBg="1"/>
      <p:bldGraphic spid="7" grpId="0">
        <p:bldAsOne/>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مستدير الزوايا 16"/>
          <p:cNvSpPr>
            <a:spLocks noChangeArrowheads="1"/>
          </p:cNvSpPr>
          <p:nvPr/>
        </p:nvSpPr>
        <p:spPr bwMode="auto">
          <a:xfrm>
            <a:off x="3071802" y="214290"/>
            <a:ext cx="3714776" cy="714380"/>
          </a:xfrm>
          <a:prstGeom prst="roundRect">
            <a:avLst>
              <a:gd name="adj" fmla="val 16667"/>
            </a:avLst>
          </a:prstGeom>
          <a:blipFill>
            <a:blip r:embed="rId2"/>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التوصيات</a:t>
            </a:r>
            <a:endParaRPr kumimoji="0" lang="ar-SA" sz="40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رسم تخطيطي 6"/>
          <p:cNvGraphicFramePr/>
          <p:nvPr/>
        </p:nvGraphicFramePr>
        <p:xfrm>
          <a:off x="1000100" y="1397000"/>
          <a:ext cx="8143900" cy="52467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صورة 7" descr="الرؤية.jpg"/>
          <p:cNvPicPr>
            <a:picLocks noChangeAspect="1"/>
          </p:cNvPicPr>
          <p:nvPr/>
        </p:nvPicPr>
        <p:blipFill>
          <a:blip r:embed="rId7"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 calcmode="lin" valueType="num">
                                      <p:cBhvr>
                                        <p:cTn id="17" dur="500" fill="hold"/>
                                        <p:tgtEl>
                                          <p:spTgt spid="7"/>
                                        </p:tgtEl>
                                        <p:attrNameLst>
                                          <p:attrName>style.rotation</p:attrName>
                                        </p:attrNameLst>
                                      </p:cBhvr>
                                      <p:tavLst>
                                        <p:tav tm="0">
                                          <p:val>
                                            <p:fltVal val="360"/>
                                          </p:val>
                                        </p:tav>
                                        <p:tav tm="100000">
                                          <p:val>
                                            <p:fltVal val="0"/>
                                          </p:val>
                                        </p:tav>
                                      </p:tavLst>
                                    </p:anim>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Graphic spid="7" grpId="0">
        <p:bldAsOne/>
      </p:bldGraphic>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مستدير الزوايا 16"/>
          <p:cNvSpPr>
            <a:spLocks noChangeArrowheads="1"/>
          </p:cNvSpPr>
          <p:nvPr/>
        </p:nvSpPr>
        <p:spPr bwMode="auto">
          <a:xfrm>
            <a:off x="3071802" y="214290"/>
            <a:ext cx="3714776" cy="714380"/>
          </a:xfrm>
          <a:prstGeom prst="roundRect">
            <a:avLst>
              <a:gd name="adj" fmla="val 16667"/>
            </a:avLst>
          </a:prstGeom>
          <a:blipFill>
            <a:blip r:embed="rId2"/>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المراجع</a:t>
            </a:r>
            <a:endParaRPr kumimoji="0" lang="ar-SA" sz="40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رسم تخطيطي 6"/>
          <p:cNvGraphicFramePr/>
          <p:nvPr/>
        </p:nvGraphicFramePr>
        <p:xfrm>
          <a:off x="285720" y="1397000"/>
          <a:ext cx="8858280" cy="51038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صورة 7" descr="الرؤية.jpg"/>
          <p:cNvPicPr>
            <a:picLocks noChangeAspect="1"/>
          </p:cNvPicPr>
          <p:nvPr/>
        </p:nvPicPr>
        <p:blipFill>
          <a:blip r:embed="rId7"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from="(-#ppt_w/2)" to="(#ppt_x)" calcmode="lin" valueType="num">
                                      <p:cBhvr>
                                        <p:cTn id="7" dur="600" fill="hold">
                                          <p:stCondLst>
                                            <p:cond delay="0"/>
                                          </p:stCondLst>
                                        </p:cTn>
                                        <p:tgtEl>
                                          <p:spTgt spid="5"/>
                                        </p:tgtEl>
                                        <p:attrNameLst>
                                          <p:attrName>ppt_x</p:attrName>
                                        </p:attrNameLst>
                                      </p:cBhvr>
                                    </p:anim>
                                    <p:anim from="0" to="-1.0" calcmode="lin" valueType="num">
                                      <p:cBhvr>
                                        <p:cTn id="8" dur="200" decel="50000" autoRev="1" fill="hold">
                                          <p:stCondLst>
                                            <p:cond delay="600"/>
                                          </p:stCondLst>
                                        </p:cTn>
                                        <p:tgtEl>
                                          <p:spTgt spid="5"/>
                                        </p:tgtEl>
                                        <p:attrNameLst>
                                          <p:attrName>xshear</p:attrName>
                                        </p:attrNameLst>
                                      </p:cBhvr>
                                    </p:anim>
                                    <p:animScale>
                                      <p:cBhvr>
                                        <p:cTn id="9" dur="200" decel="100000" autoRev="1" fill="hold">
                                          <p:stCondLst>
                                            <p:cond delay="600"/>
                                          </p:stCondLst>
                                        </p:cTn>
                                        <p:tgtEl>
                                          <p:spTgt spid="5"/>
                                        </p:tgtEl>
                                      </p:cBhvr>
                                      <p:from x="100000" y="100000"/>
                                      <p:to x="80000" y="100000"/>
                                    </p:animScale>
                                    <p:anim by="(#ppt_h/3+#ppt_w*0.1)" calcmode="lin" valueType="num">
                                      <p:cBhvr additive="sum">
                                        <p:cTn id="10" dur="200" decel="100000" autoRev="1" fill="hold">
                                          <p:stCondLst>
                                            <p:cond delay="600"/>
                                          </p:stCondLst>
                                        </p:cTn>
                                        <p:tgtEl>
                                          <p:spTgt spid="5"/>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from="(-#ppt_w/2)" to="(#ppt_x)" calcmode="lin" valueType="num">
                                      <p:cBhvr>
                                        <p:cTn id="15" dur="600" fill="hold">
                                          <p:stCondLst>
                                            <p:cond delay="0"/>
                                          </p:stCondLst>
                                        </p:cTn>
                                        <p:tgtEl>
                                          <p:spTgt spid="7"/>
                                        </p:tgtEl>
                                        <p:attrNameLst>
                                          <p:attrName>ppt_x</p:attrName>
                                        </p:attrNameLst>
                                      </p:cBhvr>
                                    </p:anim>
                                    <p:anim from="0" to="-1.0" calcmode="lin" valueType="num">
                                      <p:cBhvr>
                                        <p:cTn id="16" dur="200" decel="50000" autoRev="1" fill="hold">
                                          <p:stCondLst>
                                            <p:cond delay="600"/>
                                          </p:stCondLst>
                                        </p:cTn>
                                        <p:tgtEl>
                                          <p:spTgt spid="7"/>
                                        </p:tgtEl>
                                        <p:attrNameLst>
                                          <p:attrName>xshear</p:attrName>
                                        </p:attrNameLst>
                                      </p:cBhvr>
                                    </p:anim>
                                    <p:animScale>
                                      <p:cBhvr>
                                        <p:cTn id="17" dur="200" decel="100000" autoRev="1" fill="hold">
                                          <p:stCondLst>
                                            <p:cond delay="600"/>
                                          </p:stCondLst>
                                        </p:cTn>
                                        <p:tgtEl>
                                          <p:spTgt spid="7"/>
                                        </p:tgtEl>
                                      </p:cBhvr>
                                      <p:from x="100000" y="100000"/>
                                      <p:to x="80000" y="100000"/>
                                    </p:animScale>
                                    <p:anim by="(#ppt_h/3+#ppt_w*0.1)" calcmode="lin" valueType="num">
                                      <p:cBhvr additive="sum">
                                        <p:cTn id="18" dur="200" decel="100000" autoRev="1" fill="hold">
                                          <p:stCondLst>
                                            <p:cond delay="600"/>
                                          </p:stCondLst>
                                        </p:cTn>
                                        <p:tgtEl>
                                          <p:spTgt spid="7"/>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Graphic spid="7" grpId="0">
        <p:bldAsOne/>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nvGraphicFramePr>
        <p:xfrm>
          <a:off x="1142976" y="1500174"/>
          <a:ext cx="7643866" cy="4286279"/>
        </p:xfrm>
        <a:graphic>
          <a:graphicData uri="http://schemas.openxmlformats.org/drawingml/2006/table">
            <a:tbl>
              <a:tblPr rtl="1"/>
              <a:tblGrid>
                <a:gridCol w="1401494"/>
                <a:gridCol w="1338923"/>
                <a:gridCol w="1064220"/>
                <a:gridCol w="1201571"/>
                <a:gridCol w="1339432"/>
                <a:gridCol w="1298226"/>
              </a:tblGrid>
              <a:tr h="1008421">
                <a:tc gridSpan="3">
                  <a:txBody>
                    <a:bodyPr/>
                    <a:lstStyle/>
                    <a:p>
                      <a:pPr algn="ctr" rtl="1">
                        <a:lnSpc>
                          <a:spcPct val="115000"/>
                        </a:lnSpc>
                        <a:spcAft>
                          <a:spcPts val="0"/>
                        </a:spcAft>
                        <a:tabLst>
                          <a:tab pos="6128385" algn="l"/>
                        </a:tabLst>
                      </a:pPr>
                      <a:r>
                        <a:rPr lang="ar-SA" sz="1800" b="1" dirty="0">
                          <a:latin typeface="Calibri"/>
                          <a:ea typeface="Calibri"/>
                          <a:cs typeface="Arial"/>
                        </a:rPr>
                        <a:t>قسم الصفوف الأولية (بنين)</a:t>
                      </a:r>
                      <a:endParaRPr lang="en-US" sz="1800" b="1" dirty="0">
                        <a:latin typeface="Calibri"/>
                        <a:ea typeface="Calibri"/>
                        <a:cs typeface="Arial"/>
                      </a:endParaRPr>
                    </a:p>
                  </a:txBody>
                  <a:tcPr marL="43815" marR="43815"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3"/>
                      <a:tile tx="0" ty="0" sx="100000" sy="100000" flip="none" algn="tl"/>
                    </a:blipFill>
                  </a:tcPr>
                </a:tc>
                <a:tc hMerge="1">
                  <a:txBody>
                    <a:bodyPr/>
                    <a:lstStyle/>
                    <a:p>
                      <a:pPr rtl="1"/>
                      <a:endParaRPr lang="ar-SA"/>
                    </a:p>
                  </a:txBody>
                  <a:tcPr/>
                </a:tc>
                <a:tc hMerge="1">
                  <a:txBody>
                    <a:bodyPr/>
                    <a:lstStyle/>
                    <a:p>
                      <a:pPr rtl="1"/>
                      <a:endParaRPr lang="ar-SA"/>
                    </a:p>
                  </a:txBody>
                  <a:tcPr/>
                </a:tc>
                <a:tc gridSpan="3">
                  <a:txBody>
                    <a:bodyPr/>
                    <a:lstStyle/>
                    <a:p>
                      <a:pPr algn="ctr" rtl="1">
                        <a:lnSpc>
                          <a:spcPct val="115000"/>
                        </a:lnSpc>
                        <a:spcAft>
                          <a:spcPts val="0"/>
                        </a:spcAft>
                        <a:tabLst>
                          <a:tab pos="6128385" algn="l"/>
                        </a:tabLst>
                      </a:pPr>
                      <a:r>
                        <a:rPr lang="ar-SA" sz="1800" b="1">
                          <a:latin typeface="Calibri"/>
                          <a:ea typeface="Calibri"/>
                          <a:cs typeface="Arial"/>
                        </a:rPr>
                        <a:t>قسم الصفوف الأولية (بنات)</a:t>
                      </a:r>
                      <a:endParaRPr lang="en-US" sz="1800" b="1">
                        <a:latin typeface="Calibri"/>
                        <a:ea typeface="Calibri"/>
                        <a:cs typeface="Arial"/>
                      </a:endParaRPr>
                    </a:p>
                  </a:txBody>
                  <a:tcPr marL="43815" marR="43815" marT="0" marB="0" anchor="ctr">
                    <a:lnL w="57150" cap="flat" cmpd="dbl"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blipFill>
                      <a:blip r:embed="rId3"/>
                      <a:tile tx="0" ty="0" sx="100000" sy="100000" flip="none" algn="tl"/>
                    </a:blipFill>
                  </a:tcPr>
                </a:tc>
                <a:tc hMerge="1">
                  <a:txBody>
                    <a:bodyPr/>
                    <a:lstStyle/>
                    <a:p>
                      <a:pPr rtl="1"/>
                      <a:endParaRPr lang="ar-SA"/>
                    </a:p>
                  </a:txBody>
                  <a:tcPr/>
                </a:tc>
                <a:tc hMerge="1">
                  <a:txBody>
                    <a:bodyPr/>
                    <a:lstStyle/>
                    <a:p>
                      <a:pPr rtl="1"/>
                      <a:endParaRPr lang="ar-SA"/>
                    </a:p>
                  </a:txBody>
                  <a:tcPr/>
                </a:tc>
              </a:tr>
              <a:tr h="930850">
                <a:tc>
                  <a:txBody>
                    <a:bodyPr/>
                    <a:lstStyle/>
                    <a:p>
                      <a:pPr algn="ctr" rtl="1">
                        <a:lnSpc>
                          <a:spcPct val="115000"/>
                        </a:lnSpc>
                        <a:spcAft>
                          <a:spcPts val="0"/>
                        </a:spcAft>
                        <a:tabLst>
                          <a:tab pos="6128385" algn="l"/>
                        </a:tabLst>
                      </a:pPr>
                      <a:r>
                        <a:rPr lang="ar-SA" sz="1800" b="1">
                          <a:latin typeface="Calibri"/>
                          <a:ea typeface="Calibri"/>
                          <a:cs typeface="Arial"/>
                        </a:rPr>
                        <a:t>الاسم</a:t>
                      </a:r>
                      <a:endParaRPr lang="en-US" sz="1800" b="1">
                        <a:latin typeface="Calibri"/>
                        <a:ea typeface="Calibri"/>
                        <a:cs typeface="Arial"/>
                      </a:endParaRPr>
                    </a:p>
                  </a:txBody>
                  <a:tcPr marL="43815" marR="43815"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a:txBody>
                    <a:bodyPr/>
                    <a:lstStyle/>
                    <a:p>
                      <a:pPr algn="ctr" rtl="1">
                        <a:lnSpc>
                          <a:spcPct val="115000"/>
                        </a:lnSpc>
                        <a:spcAft>
                          <a:spcPts val="0"/>
                        </a:spcAft>
                        <a:tabLst>
                          <a:tab pos="6128385" algn="l"/>
                        </a:tabLst>
                      </a:pPr>
                      <a:r>
                        <a:rPr lang="ar-SA" sz="1800" b="1">
                          <a:latin typeface="Calibri"/>
                          <a:ea typeface="Calibri"/>
                          <a:cs typeface="Arial"/>
                        </a:rPr>
                        <a:t>الصفة</a:t>
                      </a:r>
                      <a:endParaRPr lang="en-US" sz="1800" b="1">
                        <a:latin typeface="Calibri"/>
                        <a:ea typeface="Calibri"/>
                        <a:cs typeface="Arial"/>
                      </a:endParaRPr>
                    </a:p>
                  </a:txBody>
                  <a:tcPr marL="43815" marR="438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a:txBody>
                    <a:bodyPr/>
                    <a:lstStyle/>
                    <a:p>
                      <a:pPr algn="ctr" rtl="1">
                        <a:lnSpc>
                          <a:spcPct val="115000"/>
                        </a:lnSpc>
                        <a:spcAft>
                          <a:spcPts val="0"/>
                        </a:spcAft>
                        <a:tabLst>
                          <a:tab pos="6128385" algn="l"/>
                        </a:tabLst>
                      </a:pPr>
                      <a:r>
                        <a:rPr lang="ar-SA" sz="1800" b="1" dirty="0">
                          <a:latin typeface="Calibri"/>
                          <a:ea typeface="Calibri"/>
                          <a:cs typeface="Arial"/>
                        </a:rPr>
                        <a:t>المكان</a:t>
                      </a:r>
                      <a:endParaRPr lang="en-US" sz="1800" b="1" dirty="0">
                        <a:latin typeface="Calibri"/>
                        <a:ea typeface="Calibri"/>
                        <a:cs typeface="Arial"/>
                      </a:endParaRPr>
                    </a:p>
                  </a:txBody>
                  <a:tcPr marL="43815" marR="43815"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a:txBody>
                    <a:bodyPr/>
                    <a:lstStyle/>
                    <a:p>
                      <a:pPr algn="ctr" rtl="1">
                        <a:lnSpc>
                          <a:spcPct val="115000"/>
                        </a:lnSpc>
                        <a:spcAft>
                          <a:spcPts val="0"/>
                        </a:spcAft>
                        <a:tabLst>
                          <a:tab pos="6128385" algn="l"/>
                        </a:tabLst>
                      </a:pPr>
                      <a:r>
                        <a:rPr lang="ar-SA" sz="1800" b="1" dirty="0">
                          <a:latin typeface="Calibri"/>
                          <a:ea typeface="Calibri"/>
                          <a:cs typeface="Arial"/>
                        </a:rPr>
                        <a:t>الاسم</a:t>
                      </a:r>
                      <a:endParaRPr lang="en-US" sz="1800" b="1" dirty="0">
                        <a:latin typeface="Calibri"/>
                        <a:ea typeface="Calibri"/>
                        <a:cs typeface="Arial"/>
                      </a:endParaRPr>
                    </a:p>
                  </a:txBody>
                  <a:tcPr marL="43815" marR="43815"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a:txBody>
                    <a:bodyPr/>
                    <a:lstStyle/>
                    <a:p>
                      <a:pPr algn="ctr" rtl="1">
                        <a:lnSpc>
                          <a:spcPct val="115000"/>
                        </a:lnSpc>
                        <a:spcAft>
                          <a:spcPts val="0"/>
                        </a:spcAft>
                        <a:tabLst>
                          <a:tab pos="6128385" algn="l"/>
                        </a:tabLst>
                      </a:pPr>
                      <a:r>
                        <a:rPr lang="ar-SA" sz="1800" b="1" dirty="0">
                          <a:latin typeface="Calibri"/>
                          <a:ea typeface="Calibri"/>
                          <a:cs typeface="Arial"/>
                        </a:rPr>
                        <a:t>الصفة</a:t>
                      </a:r>
                      <a:endParaRPr lang="en-US" sz="1800" b="1" dirty="0">
                        <a:latin typeface="Calibri"/>
                        <a:ea typeface="Calibri"/>
                        <a:cs typeface="Arial"/>
                      </a:endParaRPr>
                    </a:p>
                  </a:txBody>
                  <a:tcPr marL="43815" marR="438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c>
                  <a:txBody>
                    <a:bodyPr/>
                    <a:lstStyle/>
                    <a:p>
                      <a:pPr algn="ctr" rtl="1">
                        <a:lnSpc>
                          <a:spcPct val="115000"/>
                        </a:lnSpc>
                        <a:spcAft>
                          <a:spcPts val="0"/>
                        </a:spcAft>
                        <a:tabLst>
                          <a:tab pos="6128385" algn="l"/>
                        </a:tabLst>
                      </a:pPr>
                      <a:r>
                        <a:rPr lang="ar-SA" sz="1800" b="1" dirty="0">
                          <a:latin typeface="Calibri"/>
                          <a:ea typeface="Calibri"/>
                          <a:cs typeface="Arial"/>
                        </a:rPr>
                        <a:t>المكان</a:t>
                      </a:r>
                      <a:endParaRPr lang="en-US" sz="1800" b="1" dirty="0">
                        <a:latin typeface="Calibri"/>
                        <a:ea typeface="Calibri"/>
                        <a:cs typeface="Arial"/>
                      </a:endParaRPr>
                    </a:p>
                  </a:txBody>
                  <a:tcPr marL="43815" marR="43815"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3"/>
                      <a:tile tx="0" ty="0" sx="100000" sy="100000" flip="none" algn="tl"/>
                    </a:blipFill>
                  </a:tcPr>
                </a:tc>
              </a:tr>
              <a:tr h="698136">
                <a:tc>
                  <a:txBody>
                    <a:bodyPr/>
                    <a:lstStyle/>
                    <a:p>
                      <a:pPr algn="ctr" rtl="1">
                        <a:lnSpc>
                          <a:spcPct val="115000"/>
                        </a:lnSpc>
                        <a:spcAft>
                          <a:spcPts val="0"/>
                        </a:spcAft>
                        <a:tabLst>
                          <a:tab pos="6128385" algn="l"/>
                        </a:tabLst>
                      </a:pPr>
                      <a:r>
                        <a:rPr lang="ar-SA" sz="1800" b="1">
                          <a:latin typeface="Calibri"/>
                          <a:ea typeface="Calibri"/>
                          <a:cs typeface="Arial"/>
                        </a:rPr>
                        <a:t>سفر بن عبدالله الغامدي</a:t>
                      </a:r>
                      <a:endParaRPr lang="en-US" sz="1800" b="1">
                        <a:latin typeface="Calibri"/>
                        <a:ea typeface="Calibri"/>
                        <a:cs typeface="Arial"/>
                      </a:endParaRPr>
                    </a:p>
                  </a:txBody>
                  <a:tcPr marL="43815" marR="43815"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tabLst>
                          <a:tab pos="6128385" algn="l"/>
                        </a:tabLst>
                      </a:pPr>
                      <a:r>
                        <a:rPr lang="ar-SA" sz="1800" b="1">
                          <a:latin typeface="Calibri"/>
                          <a:ea typeface="Calibri"/>
                          <a:cs typeface="Arial"/>
                        </a:rPr>
                        <a:t>رئيس قسم الصفوف الأولية</a:t>
                      </a:r>
                      <a:endParaRPr lang="en-US" sz="1800" b="1">
                        <a:latin typeface="Calibri"/>
                        <a:ea typeface="Calibri"/>
                        <a:cs typeface="Arial"/>
                      </a:endParaRPr>
                    </a:p>
                  </a:txBody>
                  <a:tcPr marL="43815" marR="438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tabLst>
                          <a:tab pos="6128385" algn="l"/>
                        </a:tabLst>
                      </a:pPr>
                      <a:r>
                        <a:rPr lang="ar-SA" sz="1800" b="1">
                          <a:latin typeface="Calibri"/>
                          <a:ea typeface="Calibri"/>
                          <a:cs typeface="Arial"/>
                        </a:rPr>
                        <a:t>إدارة الإشراف </a:t>
                      </a:r>
                      <a:endParaRPr lang="en-US" sz="1800" b="1">
                        <a:latin typeface="Calibri"/>
                        <a:ea typeface="Calibri"/>
                        <a:cs typeface="Arial"/>
                      </a:endParaRPr>
                    </a:p>
                  </a:txBody>
                  <a:tcPr marL="43815" marR="43815"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tabLst>
                          <a:tab pos="6128385" algn="l"/>
                        </a:tabLst>
                      </a:pPr>
                      <a:r>
                        <a:rPr lang="ar-SA" sz="1800" b="1" dirty="0">
                          <a:latin typeface="Calibri"/>
                          <a:ea typeface="Calibri"/>
                          <a:cs typeface="Arial"/>
                        </a:rPr>
                        <a:t>خيرية </a:t>
                      </a:r>
                      <a:r>
                        <a:rPr lang="ar-SA" sz="1800" b="1" dirty="0" smtClean="0">
                          <a:latin typeface="Calibri"/>
                          <a:ea typeface="Calibri"/>
                          <a:cs typeface="Arial"/>
                        </a:rPr>
                        <a:t>جهز </a:t>
                      </a:r>
                      <a:r>
                        <a:rPr lang="ar-SA" sz="1800" b="1" dirty="0">
                          <a:latin typeface="Calibri"/>
                          <a:ea typeface="Calibri"/>
                          <a:cs typeface="Arial"/>
                        </a:rPr>
                        <a:t>الحربي</a:t>
                      </a:r>
                      <a:endParaRPr lang="en-US" sz="1800" b="1" dirty="0">
                        <a:latin typeface="Calibri"/>
                        <a:ea typeface="Calibri"/>
                        <a:cs typeface="Arial"/>
                      </a:endParaRPr>
                    </a:p>
                  </a:txBody>
                  <a:tcPr marL="43815" marR="43815"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tabLst>
                          <a:tab pos="6128385" algn="l"/>
                        </a:tabLst>
                      </a:pPr>
                      <a:r>
                        <a:rPr lang="ar-SA" sz="1800" b="1">
                          <a:latin typeface="Calibri"/>
                          <a:ea typeface="Calibri"/>
                          <a:cs typeface="Arial"/>
                        </a:rPr>
                        <a:t>رئيسة قسم الصفوف الأولية</a:t>
                      </a:r>
                      <a:endParaRPr lang="en-US" sz="1800" b="1">
                        <a:latin typeface="Calibri"/>
                        <a:ea typeface="Calibri"/>
                        <a:cs typeface="Arial"/>
                      </a:endParaRPr>
                    </a:p>
                  </a:txBody>
                  <a:tcPr marL="43815" marR="438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tabLst>
                          <a:tab pos="6128385" algn="l"/>
                        </a:tabLst>
                      </a:pPr>
                      <a:r>
                        <a:rPr lang="ar-SA" sz="1800" b="1">
                          <a:latin typeface="Calibri"/>
                          <a:ea typeface="Calibri"/>
                          <a:cs typeface="Arial"/>
                        </a:rPr>
                        <a:t>مكتب التعليم بالشرق</a:t>
                      </a:r>
                      <a:endParaRPr lang="en-US" sz="1800" b="1">
                        <a:latin typeface="Calibri"/>
                        <a:ea typeface="Calibri"/>
                        <a:cs typeface="Arial"/>
                      </a:endParaRPr>
                    </a:p>
                  </a:txBody>
                  <a:tcPr marL="43815" marR="43815"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8136">
                <a:tc>
                  <a:txBody>
                    <a:bodyPr/>
                    <a:lstStyle/>
                    <a:p>
                      <a:pPr algn="ctr" rtl="1">
                        <a:lnSpc>
                          <a:spcPct val="115000"/>
                        </a:lnSpc>
                        <a:spcAft>
                          <a:spcPts val="0"/>
                        </a:spcAft>
                        <a:tabLst>
                          <a:tab pos="6128385" algn="l"/>
                        </a:tabLst>
                      </a:pPr>
                      <a:r>
                        <a:rPr lang="ar-SA" sz="1800" b="1" dirty="0">
                          <a:latin typeface="Calibri"/>
                          <a:ea typeface="Calibri"/>
                          <a:cs typeface="Arial"/>
                        </a:rPr>
                        <a:t>غراب </a:t>
                      </a:r>
                      <a:r>
                        <a:rPr lang="ar-SA" sz="1800" b="1" dirty="0" err="1">
                          <a:latin typeface="Calibri"/>
                          <a:ea typeface="Calibri"/>
                          <a:cs typeface="Arial"/>
                        </a:rPr>
                        <a:t>جارالله</a:t>
                      </a:r>
                      <a:r>
                        <a:rPr lang="ar-SA" sz="1800" b="1" dirty="0">
                          <a:latin typeface="Calibri"/>
                          <a:ea typeface="Calibri"/>
                          <a:cs typeface="Arial"/>
                        </a:rPr>
                        <a:t> الثقفي</a:t>
                      </a:r>
                      <a:endParaRPr lang="en-US" sz="1800" b="1" dirty="0">
                        <a:latin typeface="Calibri"/>
                        <a:ea typeface="Calibri"/>
                        <a:cs typeface="Arial"/>
                      </a:endParaRPr>
                    </a:p>
                  </a:txBody>
                  <a:tcPr marL="43815" marR="43815"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tabLst>
                          <a:tab pos="6128385" algn="l"/>
                        </a:tabLst>
                      </a:pPr>
                      <a:r>
                        <a:rPr lang="ar-SA" sz="1800" b="1">
                          <a:latin typeface="Calibri"/>
                          <a:ea typeface="Calibri"/>
                          <a:cs typeface="Arial"/>
                        </a:rPr>
                        <a:t>مشرف الصفوف الأولية</a:t>
                      </a:r>
                      <a:endParaRPr lang="en-US" sz="1800" b="1">
                        <a:latin typeface="Calibri"/>
                        <a:ea typeface="Calibri"/>
                        <a:cs typeface="Arial"/>
                      </a:endParaRPr>
                    </a:p>
                  </a:txBody>
                  <a:tcPr marL="43815" marR="438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tabLst>
                          <a:tab pos="6128385" algn="l"/>
                        </a:tabLst>
                      </a:pPr>
                      <a:r>
                        <a:rPr lang="ar-SA" sz="1800" b="1">
                          <a:latin typeface="Calibri"/>
                          <a:ea typeface="Calibri"/>
                          <a:cs typeface="Arial"/>
                        </a:rPr>
                        <a:t>مكتب التعليم بالغرب</a:t>
                      </a:r>
                      <a:endParaRPr lang="en-US" sz="1800" b="1">
                        <a:latin typeface="Calibri"/>
                        <a:ea typeface="Calibri"/>
                        <a:cs typeface="Arial"/>
                      </a:endParaRPr>
                    </a:p>
                  </a:txBody>
                  <a:tcPr marL="43815" marR="43815"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tabLst>
                          <a:tab pos="6128385" algn="l"/>
                        </a:tabLst>
                      </a:pPr>
                      <a:r>
                        <a:rPr lang="ar-SA" sz="1800" b="1">
                          <a:latin typeface="Calibri"/>
                          <a:ea typeface="Calibri"/>
                          <a:cs typeface="Arial"/>
                        </a:rPr>
                        <a:t>عواطف محمد الرقيب</a:t>
                      </a:r>
                      <a:endParaRPr lang="en-US" sz="1800" b="1">
                        <a:latin typeface="Calibri"/>
                        <a:ea typeface="Calibri"/>
                        <a:cs typeface="Arial"/>
                      </a:endParaRPr>
                    </a:p>
                  </a:txBody>
                  <a:tcPr marL="43815" marR="43815"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tabLst>
                          <a:tab pos="6128385" algn="l"/>
                        </a:tabLst>
                      </a:pPr>
                      <a:r>
                        <a:rPr lang="ar-SA" sz="1800" b="1">
                          <a:latin typeface="Calibri"/>
                          <a:ea typeface="Calibri"/>
                          <a:cs typeface="Arial"/>
                        </a:rPr>
                        <a:t>مشرفة صفوف أولية</a:t>
                      </a:r>
                      <a:endParaRPr lang="en-US" sz="1800" b="1">
                        <a:latin typeface="Calibri"/>
                        <a:ea typeface="Calibri"/>
                        <a:cs typeface="Arial"/>
                      </a:endParaRPr>
                    </a:p>
                  </a:txBody>
                  <a:tcPr marL="43815" marR="438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tabLst>
                          <a:tab pos="6128385" algn="l"/>
                        </a:tabLst>
                      </a:pPr>
                      <a:r>
                        <a:rPr lang="ar-SA" sz="1800" b="1">
                          <a:latin typeface="Calibri"/>
                          <a:ea typeface="Calibri"/>
                          <a:cs typeface="Arial"/>
                        </a:rPr>
                        <a:t>مكتب التعليم بالشرق</a:t>
                      </a:r>
                      <a:endParaRPr lang="en-US" sz="1800" b="1">
                        <a:latin typeface="Calibri"/>
                        <a:ea typeface="Calibri"/>
                        <a:cs typeface="Arial"/>
                      </a:endParaRPr>
                    </a:p>
                  </a:txBody>
                  <a:tcPr marL="43815" marR="43815"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0736">
                <a:tc>
                  <a:txBody>
                    <a:bodyPr/>
                    <a:lstStyle/>
                    <a:p>
                      <a:pPr algn="ctr" rtl="1">
                        <a:lnSpc>
                          <a:spcPct val="115000"/>
                        </a:lnSpc>
                        <a:spcAft>
                          <a:spcPts val="0"/>
                        </a:spcAft>
                        <a:tabLst>
                          <a:tab pos="6128385" algn="l"/>
                        </a:tabLst>
                      </a:pPr>
                      <a:r>
                        <a:rPr lang="ar-SA" sz="1800" b="1">
                          <a:latin typeface="Calibri"/>
                          <a:ea typeface="Calibri"/>
                          <a:cs typeface="Arial"/>
                        </a:rPr>
                        <a:t>عبدالرحمن عائض الظافري</a:t>
                      </a:r>
                      <a:endParaRPr lang="en-US" sz="1800" b="1">
                        <a:latin typeface="Calibri"/>
                        <a:ea typeface="Calibri"/>
                        <a:cs typeface="Arial"/>
                      </a:endParaRPr>
                    </a:p>
                  </a:txBody>
                  <a:tcPr marL="43815" marR="43815"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tabLst>
                          <a:tab pos="6128385" algn="l"/>
                        </a:tabLst>
                      </a:pPr>
                      <a:r>
                        <a:rPr lang="ar-SA" sz="1800" b="1">
                          <a:latin typeface="Calibri"/>
                          <a:ea typeface="Calibri"/>
                          <a:cs typeface="Arial"/>
                        </a:rPr>
                        <a:t>مشرف الصفوف الأولية</a:t>
                      </a:r>
                      <a:endParaRPr lang="en-US" sz="1800" b="1">
                        <a:latin typeface="Calibri"/>
                        <a:ea typeface="Calibri"/>
                        <a:cs typeface="Arial"/>
                      </a:endParaRPr>
                    </a:p>
                  </a:txBody>
                  <a:tcPr marL="43815" marR="438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tabLst>
                          <a:tab pos="6128385" algn="l"/>
                        </a:tabLst>
                      </a:pPr>
                      <a:r>
                        <a:rPr lang="ar-SA" sz="1800" b="1" dirty="0">
                          <a:latin typeface="Calibri"/>
                          <a:ea typeface="Calibri"/>
                          <a:cs typeface="Arial"/>
                        </a:rPr>
                        <a:t>مكتب التعليم بالغرب</a:t>
                      </a:r>
                      <a:endParaRPr lang="en-US" sz="1800" b="1" dirty="0">
                        <a:latin typeface="Calibri"/>
                        <a:ea typeface="Calibri"/>
                        <a:cs typeface="Arial"/>
                      </a:endParaRPr>
                    </a:p>
                  </a:txBody>
                  <a:tcPr marL="43815" marR="43815"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tabLst>
                          <a:tab pos="6128385" algn="l"/>
                        </a:tabLst>
                      </a:pPr>
                      <a:r>
                        <a:rPr lang="ar-SA" sz="1800" b="1">
                          <a:latin typeface="Calibri"/>
                          <a:ea typeface="Calibri"/>
                          <a:cs typeface="Arial"/>
                        </a:rPr>
                        <a:t>فايزه جارالله المالكي</a:t>
                      </a:r>
                      <a:endParaRPr lang="en-US" sz="1800" b="1">
                        <a:latin typeface="Calibri"/>
                        <a:ea typeface="Calibri"/>
                        <a:cs typeface="Arial"/>
                      </a:endParaRPr>
                    </a:p>
                  </a:txBody>
                  <a:tcPr marL="43815" marR="43815"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tabLst>
                          <a:tab pos="6128385" algn="l"/>
                        </a:tabLst>
                      </a:pPr>
                      <a:r>
                        <a:rPr lang="ar-SA" sz="1800" b="1">
                          <a:latin typeface="Calibri"/>
                          <a:ea typeface="Calibri"/>
                          <a:cs typeface="Arial"/>
                        </a:rPr>
                        <a:t>معلمة الصفوف الأولية</a:t>
                      </a:r>
                      <a:endParaRPr lang="en-US" sz="1800" b="1">
                        <a:latin typeface="Calibri"/>
                        <a:ea typeface="Calibri"/>
                        <a:cs typeface="Arial"/>
                      </a:endParaRPr>
                    </a:p>
                  </a:txBody>
                  <a:tcPr marL="43815" marR="438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ct val="115000"/>
                        </a:lnSpc>
                        <a:spcAft>
                          <a:spcPts val="0"/>
                        </a:spcAft>
                        <a:tabLst>
                          <a:tab pos="6128385" algn="l"/>
                        </a:tabLst>
                      </a:pPr>
                      <a:r>
                        <a:rPr lang="ar-SA" sz="1800" b="1" dirty="0">
                          <a:latin typeface="Calibri"/>
                          <a:ea typeface="Calibri"/>
                          <a:cs typeface="Arial"/>
                        </a:rPr>
                        <a:t>المدرسة السادسة والعشرون</a:t>
                      </a:r>
                      <a:endParaRPr lang="en-US" sz="1800" b="1" dirty="0">
                        <a:latin typeface="Calibri"/>
                        <a:ea typeface="Calibri"/>
                        <a:cs typeface="Arial"/>
                      </a:endParaRPr>
                    </a:p>
                  </a:txBody>
                  <a:tcPr marL="43815" marR="43815"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r>
            </a:tbl>
          </a:graphicData>
        </a:graphic>
      </p:graphicFrame>
      <p:sp>
        <p:nvSpPr>
          <p:cNvPr id="153602" name="Rectangle 2"/>
          <p:cNvSpPr>
            <a:spLocks noChangeArrowheads="1"/>
          </p:cNvSpPr>
          <p:nvPr/>
        </p:nvSpPr>
        <p:spPr bwMode="auto">
          <a:xfrm>
            <a:off x="1142976" y="5929330"/>
            <a:ext cx="7715304" cy="707886"/>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tab pos="5822950" algn="l"/>
              </a:tabLst>
            </a:pP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إدارة الإشراف التربوي</a:t>
            </a:r>
            <a:endParaRPr kumimoji="0" lang="en-US" sz="1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tab pos="5822950" algn="l"/>
              </a:tabLst>
            </a:pP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الإدارة العامة للتعليم بمحافظة الطائف</a:t>
            </a:r>
            <a:endParaRPr kumimoji="0" lang="ar-SA"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8" name="مستطيل مستدير الزوايا 16"/>
          <p:cNvSpPr>
            <a:spLocks noChangeArrowheads="1"/>
          </p:cNvSpPr>
          <p:nvPr/>
        </p:nvSpPr>
        <p:spPr bwMode="auto">
          <a:xfrm>
            <a:off x="2000232" y="214290"/>
            <a:ext cx="6000792" cy="714380"/>
          </a:xfrm>
          <a:prstGeom prst="roundRect">
            <a:avLst>
              <a:gd name="adj" fmla="val 16667"/>
            </a:avLst>
          </a:prstGeom>
          <a:blipFill>
            <a:blip r:embed="rId3"/>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فريق العمل بقسم الصفوف الأولية (بنين،بنات)</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 name="صورة 8" descr="الرؤية.jpg"/>
          <p:cNvPicPr>
            <a:picLocks noChangeAspect="1"/>
          </p:cNvPicPr>
          <p:nvPr/>
        </p:nvPicPr>
        <p:blipFill>
          <a:blip r:embed="rId4"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anim calcmode="lin" valueType="num">
                                      <p:cBhvr>
                                        <p:cTn id="8" dur="2000" fill="hold"/>
                                        <p:tgtEl>
                                          <p:spTgt spid="8"/>
                                        </p:tgtEl>
                                        <p:attrNameLst>
                                          <p:attrName>style.rotation</p:attrName>
                                        </p:attrNameLst>
                                      </p:cBhvr>
                                      <p:tavLst>
                                        <p:tav tm="0">
                                          <p:val>
                                            <p:fltVal val="720"/>
                                          </p:val>
                                        </p:tav>
                                        <p:tav tm="100000">
                                          <p:val>
                                            <p:fltVal val="0"/>
                                          </p:val>
                                        </p:tav>
                                      </p:tavLst>
                                    </p:anim>
                                    <p:anim calcmode="lin" valueType="num">
                                      <p:cBhvr>
                                        <p:cTn id="9" dur="2000" fill="hold"/>
                                        <p:tgtEl>
                                          <p:spTgt spid="8"/>
                                        </p:tgtEl>
                                        <p:attrNameLst>
                                          <p:attrName>ppt_h</p:attrName>
                                        </p:attrNameLst>
                                      </p:cBhvr>
                                      <p:tavLst>
                                        <p:tav tm="0">
                                          <p:val>
                                            <p:fltVal val="0"/>
                                          </p:val>
                                        </p:tav>
                                        <p:tav tm="100000">
                                          <p:val>
                                            <p:strVal val="#ppt_h"/>
                                          </p:val>
                                        </p:tav>
                                      </p:tavLst>
                                    </p:anim>
                                    <p:anim calcmode="lin" valueType="num">
                                      <p:cBhvr>
                                        <p:cTn id="10" dur="2000" fill="hold"/>
                                        <p:tgtEl>
                                          <p:spTgt spid="8"/>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7" presetClass="entr" presetSubtype="4"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2000" fill="hold"/>
                                        <p:tgtEl>
                                          <p:spTgt spid="4"/>
                                        </p:tgtEl>
                                        <p:attrNameLst>
                                          <p:attrName>ppt_x</p:attrName>
                                        </p:attrNameLst>
                                      </p:cBhvr>
                                      <p:tavLst>
                                        <p:tav tm="0">
                                          <p:val>
                                            <p:strVal val="#ppt_x"/>
                                          </p:val>
                                        </p:tav>
                                        <p:tav tm="100000">
                                          <p:val>
                                            <p:strVal val="#ppt_x"/>
                                          </p:val>
                                        </p:tav>
                                      </p:tavLst>
                                    </p:anim>
                                    <p:anim calcmode="lin" valueType="num">
                                      <p:cBhvr additive="base">
                                        <p:cTn id="16" dur="2000" fill="hold"/>
                                        <p:tgtEl>
                                          <p:spTgt spid="4"/>
                                        </p:tgtEl>
                                        <p:attrNameLst>
                                          <p:attrName>ppt_y</p:attrName>
                                        </p:attrNameLst>
                                      </p:cBhvr>
                                      <p:tavLst>
                                        <p:tav tm="0">
                                          <p:val>
                                            <p:strVal val="1+#ppt_h/2"/>
                                          </p:val>
                                        </p:tav>
                                        <p:tav tm="100000">
                                          <p:val>
                                            <p:strVal val="#ppt_y"/>
                                          </p:val>
                                        </p:tav>
                                      </p:tavLst>
                                    </p:anim>
                                  </p:childTnLst>
                                </p:cTn>
                              </p:par>
                              <p:par>
                                <p:cTn id="17" presetID="51" presetClass="entr" presetSubtype="0" fill="hold" grpId="0" nodeType="withEffect">
                                  <p:stCondLst>
                                    <p:cond delay="0"/>
                                  </p:stCondLst>
                                  <p:childTnLst>
                                    <p:set>
                                      <p:cBhvr>
                                        <p:cTn id="18" dur="1" fill="hold">
                                          <p:stCondLst>
                                            <p:cond delay="0"/>
                                          </p:stCondLst>
                                        </p:cTn>
                                        <p:tgtEl>
                                          <p:spTgt spid="153602"/>
                                        </p:tgtEl>
                                        <p:attrNameLst>
                                          <p:attrName>style.visibility</p:attrName>
                                        </p:attrNameLst>
                                      </p:cBhvr>
                                      <p:to>
                                        <p:strVal val="visible"/>
                                      </p:to>
                                    </p:set>
                                    <p:animEffect transition="in" filter="fade">
                                      <p:cBhvr>
                                        <p:cTn id="19" dur="770" decel="100000"/>
                                        <p:tgtEl>
                                          <p:spTgt spid="153602"/>
                                        </p:tgtEl>
                                      </p:cBhvr>
                                    </p:animEffect>
                                    <p:animScale>
                                      <p:cBhvr>
                                        <p:cTn id="20" dur="770" decel="100000"/>
                                        <p:tgtEl>
                                          <p:spTgt spid="153602"/>
                                        </p:tgtEl>
                                      </p:cBhvr>
                                      <p:from x="10000" y="10000"/>
                                      <p:to x="200000" y="450000"/>
                                    </p:animScale>
                                    <p:animScale>
                                      <p:cBhvr>
                                        <p:cTn id="21" dur="1230" accel="100000" fill="hold">
                                          <p:stCondLst>
                                            <p:cond delay="770"/>
                                          </p:stCondLst>
                                        </p:cTn>
                                        <p:tgtEl>
                                          <p:spTgt spid="153602"/>
                                        </p:tgtEl>
                                      </p:cBhvr>
                                      <p:from x="200000" y="450000"/>
                                      <p:to x="100000" y="100000"/>
                                    </p:animScale>
                                    <p:set>
                                      <p:cBhvr>
                                        <p:cTn id="22" dur="770" fill="hold"/>
                                        <p:tgtEl>
                                          <p:spTgt spid="153602"/>
                                        </p:tgtEl>
                                        <p:attrNameLst>
                                          <p:attrName>ppt_x</p:attrName>
                                        </p:attrNameLst>
                                      </p:cBhvr>
                                      <p:to>
                                        <p:strVal val="(0.5)"/>
                                      </p:to>
                                    </p:set>
                                    <p:anim from="(0.5)" to="(#ppt_x)" calcmode="lin" valueType="num">
                                      <p:cBhvr>
                                        <p:cTn id="23" dur="1230" accel="100000" fill="hold">
                                          <p:stCondLst>
                                            <p:cond delay="770"/>
                                          </p:stCondLst>
                                        </p:cTn>
                                        <p:tgtEl>
                                          <p:spTgt spid="153602"/>
                                        </p:tgtEl>
                                        <p:attrNameLst>
                                          <p:attrName>ppt_x</p:attrName>
                                        </p:attrNameLst>
                                      </p:cBhvr>
                                    </p:anim>
                                    <p:set>
                                      <p:cBhvr>
                                        <p:cTn id="24" dur="770" fill="hold"/>
                                        <p:tgtEl>
                                          <p:spTgt spid="153602"/>
                                        </p:tgtEl>
                                        <p:attrNameLst>
                                          <p:attrName>ppt_y</p:attrName>
                                        </p:attrNameLst>
                                      </p:cBhvr>
                                      <p:to>
                                        <p:strVal val="(#ppt_y+0.4)"/>
                                      </p:to>
                                    </p:set>
                                    <p:anim from="(#ppt_y+0.4)" to="(#ppt_y)" calcmode="lin" valueType="num">
                                      <p:cBhvr>
                                        <p:cTn id="25" dur="1230" accel="100000" fill="hold">
                                          <p:stCondLst>
                                            <p:cond delay="770"/>
                                          </p:stCondLst>
                                        </p:cTn>
                                        <p:tgtEl>
                                          <p:spTgt spid="15360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2" grpId="0" animBg="1"/>
      <p:bldP spid="8"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p:nvPr/>
        </p:nvPicPr>
        <p:blipFill>
          <a:blip r:embed="rId2">
            <a:duotone>
              <a:schemeClr val="accent3">
                <a:shade val="45000"/>
                <a:satMod val="135000"/>
              </a:schemeClr>
              <a:prstClr val="white"/>
            </a:duotone>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1071537" y="767752"/>
            <a:ext cx="7918083" cy="5322496"/>
          </a:xfrm>
          <a:prstGeom prst="rect">
            <a:avLst/>
          </a:prstGeom>
        </p:spPr>
      </p:pic>
      <p:pic>
        <p:nvPicPr>
          <p:cNvPr id="3" name="صورة 2" descr="الرؤية.jpg"/>
          <p:cNvPicPr>
            <a:picLocks noChangeAspect="1"/>
          </p:cNvPicPr>
          <p:nvPr/>
        </p:nvPicPr>
        <p:blipFill>
          <a:blip r:embed="rId3"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nodeType="clickEffect">
                                  <p:stCondLst>
                                    <p:cond delay="0"/>
                                  </p:stCondLst>
                                  <p:childTnLst>
                                    <p:animEffect transition="out" filter="box(in)">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00100" y="1447800"/>
            <a:ext cx="8143900" cy="5124472"/>
          </a:xfrm>
          <a:ln>
            <a:noFill/>
          </a:ln>
          <a:effectLst/>
          <a:scene3d>
            <a:camera prst="orthographicFront">
              <a:rot lat="0" lon="0" rev="0"/>
            </a:camera>
            <a:lightRig rig="chilly" dir="t">
              <a:rot lat="0" lon="0" rev="18480000"/>
            </a:lightRig>
          </a:scene3d>
          <a:sp3d prstMaterial="clear">
            <a:bevelT h="63500"/>
          </a:sp3d>
        </p:spPr>
        <p:style>
          <a:lnRef idx="2">
            <a:schemeClr val="accent2"/>
          </a:lnRef>
          <a:fillRef idx="1">
            <a:schemeClr val="lt1"/>
          </a:fillRef>
          <a:effectRef idx="0">
            <a:schemeClr val="accent2"/>
          </a:effectRef>
          <a:fontRef idx="minor">
            <a:schemeClr val="dk1"/>
          </a:fontRef>
        </p:style>
        <p:txBody>
          <a:bodyPr>
            <a:noAutofit/>
          </a:bodyPr>
          <a:lstStyle/>
          <a:p>
            <a:pPr algn="ctr">
              <a:buNone/>
            </a:pPr>
            <a:r>
              <a:rPr lang="ar-SA" sz="1800" b="1" dirty="0" smtClean="0"/>
              <a:t> </a:t>
            </a:r>
            <a:endParaRPr lang="en-US" sz="1800" b="1" dirty="0" smtClean="0"/>
          </a:p>
          <a:p>
            <a:pPr algn="ctr">
              <a:buNone/>
            </a:pPr>
            <a:r>
              <a:rPr lang="ar-SA" sz="1800" b="1" dirty="0" smtClean="0"/>
              <a:t>الحمد لله رب العالمين ، والصلاة والسلام على أشرف الأنبياء والمرسلين ، نبينا محمد وعلى آله وصحبه أجمعين  ، وبعد</a:t>
            </a:r>
            <a:endParaRPr lang="en-US" sz="1800" b="1" dirty="0" smtClean="0"/>
          </a:p>
          <a:p>
            <a:pPr algn="ctr">
              <a:buNone/>
            </a:pPr>
            <a:r>
              <a:rPr lang="ar-SA" sz="1800" b="1" dirty="0" smtClean="0"/>
              <a:t>تعد مرحلة الصفوف الأولية مهمة لتنمية المهارات الأساسية التي تمكن  التلميذ /ة من تحصيل المعرفة لتحقيق النمو والتكوين كإنسان0</a:t>
            </a:r>
            <a:endParaRPr lang="en-US" sz="1800" b="1" dirty="0" smtClean="0"/>
          </a:p>
          <a:p>
            <a:pPr algn="ctr">
              <a:buNone/>
            </a:pPr>
            <a:r>
              <a:rPr lang="ar-SA" sz="1800" b="1" dirty="0" smtClean="0"/>
              <a:t>وتعد القراءة والكتابة والمحادثة والاستماع في مقرر لغتي في الصفوف الأولية لغة التعلم اللفظي وغير اللفظي،كما أنها مفتاح النجاح في المجالات الأكاديمية ،فالصعوبة في أي منها يعد معوقا لعملية التعلم،ومن هنا تنبع أهمية المهارات الأربع كعنصر اتصالي أساسي وضروري في تمكين التلميذ /ة من القيام بمهارات الحياة اليومية0 </a:t>
            </a:r>
            <a:endParaRPr lang="en-US" sz="1800" b="1" dirty="0" smtClean="0"/>
          </a:p>
          <a:p>
            <a:pPr algn="ctr">
              <a:buNone/>
            </a:pPr>
            <a:r>
              <a:rPr lang="ar-SA" sz="1800" b="1" dirty="0" smtClean="0"/>
              <a:t>فمن خلال عمليتي التعليم والتعلم لتلاميذ /تلميذات الصفوف الأولية ظهر في الساحة مظاهر ضعف شديد في بعض </a:t>
            </a:r>
            <a:r>
              <a:rPr lang="ar-SA" sz="1800" b="1" dirty="0" err="1" smtClean="0"/>
              <a:t>المعاييرالمحددة</a:t>
            </a:r>
            <a:r>
              <a:rPr lang="ar-SA" sz="1800" b="1" dirty="0" smtClean="0"/>
              <a:t> لمقرر لغتي وفق المهارات اللغوية الأربع ، فتم تحديد أبرزها عن طريق </a:t>
            </a:r>
            <a:r>
              <a:rPr lang="ar-SA" sz="1800" b="1" dirty="0" err="1" smtClean="0"/>
              <a:t>استبانة</a:t>
            </a:r>
            <a:r>
              <a:rPr lang="ar-SA" sz="1800" b="1" dirty="0" smtClean="0"/>
              <a:t> شارك فيها ذوي الاختصاص في قسم الصفوف </a:t>
            </a:r>
            <a:r>
              <a:rPr lang="ar-SA" sz="1800" b="1" dirty="0" err="1" smtClean="0"/>
              <a:t>الأوليةبالإدارة</a:t>
            </a:r>
            <a:r>
              <a:rPr lang="ar-SA" sz="1800" b="1" dirty="0" smtClean="0"/>
              <a:t> العامة للتعليم بمحافظة الطائف–مشرفون ، ومشرفات ،ومعلمون،ومعلمات- ،ومن ثم تم تحليل البيانات ، والعمل على إعداد هذه الورقة من قبل فريق العمل بقسم الصفوف الأولية –بنين ، بنات –</a:t>
            </a:r>
            <a:r>
              <a:rPr lang="ar-SA" sz="1800" b="1" dirty="0" err="1" smtClean="0"/>
              <a:t>التى</a:t>
            </a:r>
            <a:r>
              <a:rPr lang="ar-SA" sz="1800" b="1" dirty="0" smtClean="0"/>
              <a:t> تحوي في مجملها </a:t>
            </a:r>
            <a:r>
              <a:rPr lang="ar-SA" sz="1800" b="1" dirty="0" err="1" smtClean="0"/>
              <a:t>أبرزمظاهر</a:t>
            </a:r>
            <a:r>
              <a:rPr lang="ar-SA" sz="1800" b="1" dirty="0" smtClean="0"/>
              <a:t> الضعف ،وطرق العلاج المقترحة0</a:t>
            </a:r>
            <a:endParaRPr lang="en-US" sz="1800" b="1" dirty="0" smtClean="0"/>
          </a:p>
          <a:p>
            <a:pPr algn="ctr">
              <a:buNone/>
            </a:pPr>
            <a:r>
              <a:rPr lang="ar-SA" sz="1800" b="1" dirty="0" smtClean="0"/>
              <a:t>نسأل الله تعالى العون والسداد</a:t>
            </a:r>
            <a:endParaRPr lang="en-US" sz="1800" b="1" dirty="0" smtClean="0"/>
          </a:p>
          <a:p>
            <a:endParaRPr lang="ar-SA" sz="1800" b="1" dirty="0"/>
          </a:p>
        </p:txBody>
      </p:sp>
      <p:sp>
        <p:nvSpPr>
          <p:cNvPr id="5" name="مستطيل مستدير الزوايا 16"/>
          <p:cNvSpPr>
            <a:spLocks noChangeArrowheads="1"/>
          </p:cNvSpPr>
          <p:nvPr/>
        </p:nvSpPr>
        <p:spPr bwMode="auto">
          <a:xfrm>
            <a:off x="3071802" y="214290"/>
            <a:ext cx="3714776" cy="714380"/>
          </a:xfrm>
          <a:prstGeom prst="roundRect">
            <a:avLst>
              <a:gd name="adj" fmla="val 16667"/>
            </a:avLst>
          </a:prstGeom>
          <a:blipFill>
            <a:blip r:embed="rId2"/>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المقدمة </a:t>
            </a:r>
            <a:endParaRPr kumimoji="0" lang="ar-SA" sz="4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صورة 5" descr="الرؤية.jpg"/>
          <p:cNvPicPr>
            <a:picLocks noChangeAspect="1"/>
          </p:cNvPicPr>
          <p:nvPr/>
        </p:nvPicPr>
        <p:blipFill>
          <a:blip r:embed="rId3"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ppt_x"/>
                                          </p:val>
                                        </p:tav>
                                        <p:tav tm="100000">
                                          <p:val>
                                            <p:strVal val="#ppt_x"/>
                                          </p:val>
                                        </p:tav>
                                      </p:tavLst>
                                    </p:anim>
                                    <p:anim calcmode="lin" valueType="num">
                                      <p:cBhvr additive="base">
                                        <p:cTn id="8"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box(in)">
                                      <p:cBhvr>
                                        <p:cTn id="13" dur="500"/>
                                        <p:tgtEl>
                                          <p:spTgt spid="3">
                                            <p:bg/>
                                          </p:spTgt>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box(in)">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box(in)">
                                      <p:cBhvr>
                                        <p:cTn id="23" dur="5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box(in)">
                                      <p:cBhvr>
                                        <p:cTn id="28" dur="5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4" presetClass="entr" presetSubtype="16"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box(in)">
                                      <p:cBhvr>
                                        <p:cTn id="33" dur="500"/>
                                        <p:tgtEl>
                                          <p:spTgt spid="3">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4" presetClass="entr" presetSubtype="16" fill="hold" grpId="0"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Effect transition="in" filter="box(in)">
                                      <p:cBhvr>
                                        <p:cTn id="38" dur="500"/>
                                        <p:tgtEl>
                                          <p:spTgt spid="3">
                                            <p:txEl>
                                              <p:pRg st="4" end="4"/>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4" presetClass="entr" presetSubtype="16"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Effect transition="in" filter="box(in)">
                                      <p:cBhvr>
                                        <p:cTn id="4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00100" y="1447800"/>
            <a:ext cx="7933588" cy="4800600"/>
          </a:xfrm>
        </p:spPr>
        <p:txBody>
          <a:bodyPr>
            <a:normAutofit fontScale="70000" lnSpcReduction="20000"/>
          </a:bodyPr>
          <a:lstStyle/>
          <a:p>
            <a:pPr>
              <a:buNone/>
            </a:pPr>
            <a:r>
              <a:rPr lang="ar-SA" b="1" u="sng" dirty="0" smtClean="0"/>
              <a:t>يدعو الواقع الذي نعيشه ،والمستقبل بملامحه المتوقعة ،والدراسات السابقة ،</a:t>
            </a:r>
            <a:r>
              <a:rPr lang="ar-SA" b="1" u="sng" dirty="0" smtClean="0"/>
              <a:t>إلى ضرورة </a:t>
            </a:r>
            <a:r>
              <a:rPr lang="ar-SA" b="1" u="sng" dirty="0" smtClean="0"/>
              <a:t>الاهتمام بالكشف عن أبرز مظاهر الضعف في مقرر لغتي ،وهذا يتطلب التصدي لمشكلة هذه الورقة الذي يمكن تحديد سؤالها الرئيس فيما يأتي :  </a:t>
            </a:r>
            <a:endParaRPr lang="en-US" u="sng" dirty="0" smtClean="0"/>
          </a:p>
          <a:p>
            <a:pPr>
              <a:buNone/>
            </a:pPr>
            <a:r>
              <a:rPr lang="ar-SA" b="1" dirty="0" err="1" smtClean="0">
                <a:solidFill>
                  <a:srgbClr val="FF0000"/>
                </a:solidFill>
              </a:rPr>
              <a:t>ماأبرز</a:t>
            </a:r>
            <a:r>
              <a:rPr lang="ar-SA" b="1" dirty="0" smtClean="0">
                <a:solidFill>
                  <a:srgbClr val="FF0000"/>
                </a:solidFill>
              </a:rPr>
              <a:t> </a:t>
            </a:r>
            <a:r>
              <a:rPr lang="ar-SA" b="1" dirty="0" smtClean="0">
                <a:solidFill>
                  <a:srgbClr val="FF0000"/>
                </a:solidFill>
              </a:rPr>
              <a:t>مظاهر الضعف في مقرر لغتي لدى طلاب الصفوف الأولية ؟</a:t>
            </a:r>
            <a:endParaRPr lang="en-US" dirty="0" smtClean="0">
              <a:solidFill>
                <a:srgbClr val="FF0000"/>
              </a:solidFill>
            </a:endParaRPr>
          </a:p>
          <a:p>
            <a:pPr>
              <a:buNone/>
            </a:pPr>
            <a:r>
              <a:rPr lang="ar-SA" b="1" u="sng" dirty="0" smtClean="0"/>
              <a:t>ويتفرع </a:t>
            </a:r>
            <a:r>
              <a:rPr lang="ar-SA" b="1" u="sng" dirty="0" smtClean="0"/>
              <a:t>من </a:t>
            </a:r>
            <a:r>
              <a:rPr lang="ar-SA" b="1" u="sng" dirty="0" err="1" smtClean="0"/>
              <a:t>هذ</a:t>
            </a:r>
            <a:r>
              <a:rPr lang="ar-SA" b="1" u="sng" dirty="0" smtClean="0"/>
              <a:t> السؤال الرئيس الأسئلة التالية :</a:t>
            </a:r>
            <a:endParaRPr lang="en-US" u="sng" dirty="0" smtClean="0"/>
          </a:p>
          <a:p>
            <a:pPr>
              <a:buNone/>
            </a:pPr>
            <a:r>
              <a:rPr lang="ar-SA" dirty="0" smtClean="0"/>
              <a:t>1</a:t>
            </a:r>
            <a:r>
              <a:rPr lang="ar-SA" b="1" dirty="0" smtClean="0"/>
              <a:t>)ما أبرز مظاهر الضعف في مقرر لغتي وفق معايير التقويم </a:t>
            </a:r>
            <a:r>
              <a:rPr lang="ar-SA" b="1" dirty="0" err="1" smtClean="0"/>
              <a:t>المستمرفي</a:t>
            </a:r>
            <a:r>
              <a:rPr lang="ar-SA" b="1" dirty="0" smtClean="0"/>
              <a:t> الصفوف الأولية؟</a:t>
            </a:r>
            <a:endParaRPr lang="en-US" dirty="0" smtClean="0"/>
          </a:p>
          <a:p>
            <a:pPr>
              <a:buNone/>
            </a:pPr>
            <a:r>
              <a:rPr lang="ar-SA" b="1" dirty="0" smtClean="0"/>
              <a:t>2)</a:t>
            </a:r>
            <a:r>
              <a:rPr lang="ar-SA" b="1" dirty="0" err="1" smtClean="0"/>
              <a:t>ماالوصف</a:t>
            </a:r>
            <a:r>
              <a:rPr lang="ar-SA" b="1" dirty="0" smtClean="0"/>
              <a:t> والتفسير للضعف الناتج من تقويم </a:t>
            </a:r>
            <a:r>
              <a:rPr lang="ar-SA" b="1" dirty="0" smtClean="0"/>
              <a:t>المعايير لمقرر لغتي في </a:t>
            </a:r>
            <a:r>
              <a:rPr lang="ar-SA" b="1" dirty="0" smtClean="0"/>
              <a:t>الصفوف الأولية؟</a:t>
            </a:r>
            <a:endParaRPr lang="en-US" dirty="0" smtClean="0"/>
          </a:p>
          <a:p>
            <a:pPr>
              <a:buNone/>
            </a:pPr>
            <a:r>
              <a:rPr lang="ar-SA" b="1" dirty="0" smtClean="0"/>
              <a:t>3) ما الطريقة العلاجية المقترحة لعلاج الضعف في مقرر لغتي في الصفوف الأولية؟</a:t>
            </a:r>
            <a:endParaRPr lang="en-US" dirty="0" smtClean="0"/>
          </a:p>
          <a:p>
            <a:pPr>
              <a:buNone/>
            </a:pPr>
            <a:r>
              <a:rPr lang="ar-SA" b="1" dirty="0" smtClean="0"/>
              <a:t>4)</a:t>
            </a:r>
            <a:r>
              <a:rPr lang="ar-SA" b="1" dirty="0" err="1" smtClean="0"/>
              <a:t>ماالأدوات</a:t>
            </a:r>
            <a:r>
              <a:rPr lang="ar-SA" b="1" dirty="0" smtClean="0"/>
              <a:t> المستخدمة في الطريقة العلاجية المقترحة ؟</a:t>
            </a:r>
            <a:endParaRPr lang="en-US" dirty="0" smtClean="0"/>
          </a:p>
          <a:p>
            <a:pPr>
              <a:buNone/>
            </a:pPr>
            <a:r>
              <a:rPr lang="ar-SA" b="1" dirty="0" smtClean="0"/>
              <a:t>5)من </a:t>
            </a:r>
            <a:r>
              <a:rPr lang="ar-SA" b="1" dirty="0" err="1" smtClean="0"/>
              <a:t>المسؤول</a:t>
            </a:r>
            <a:r>
              <a:rPr lang="ar-SA" b="1" dirty="0" smtClean="0"/>
              <a:t> عن تنفيذ الطريقة العلاجية المقترحة لعلاج الضعف لدى طلاب الصفوف الأولية ؟</a:t>
            </a:r>
            <a:endParaRPr lang="en-US" dirty="0" smtClean="0"/>
          </a:p>
          <a:p>
            <a:pPr>
              <a:buNone/>
            </a:pPr>
            <a:r>
              <a:rPr lang="ar-SA" b="1" dirty="0" smtClean="0"/>
              <a:t>6)من الجهة المساندة لتنفيذ الطريقة العلاجية المقترحة لعلاج الضعف لدى طلاب الصفوف الأولية ؟</a:t>
            </a:r>
            <a:endParaRPr lang="en-US" dirty="0" smtClean="0"/>
          </a:p>
          <a:p>
            <a:pPr>
              <a:buNone/>
            </a:pPr>
            <a:endParaRPr lang="ar-SA" dirty="0"/>
          </a:p>
        </p:txBody>
      </p:sp>
      <p:sp>
        <p:nvSpPr>
          <p:cNvPr id="5" name="مستطيل مستدير الزوايا 16"/>
          <p:cNvSpPr>
            <a:spLocks noChangeArrowheads="1"/>
          </p:cNvSpPr>
          <p:nvPr/>
        </p:nvSpPr>
        <p:spPr bwMode="auto">
          <a:xfrm>
            <a:off x="3071802" y="214290"/>
            <a:ext cx="3714776" cy="714380"/>
          </a:xfrm>
          <a:prstGeom prst="roundRect">
            <a:avLst>
              <a:gd name="adj" fmla="val 16667"/>
            </a:avLst>
          </a:prstGeom>
          <a:blipFill>
            <a:blip r:embed="rId2"/>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المشكلة </a:t>
            </a:r>
            <a:endParaRPr kumimoji="0" lang="ar-SA" sz="4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صورة 5" descr="الرؤية.jpg"/>
          <p:cNvPicPr>
            <a:picLocks noChangeAspect="1"/>
          </p:cNvPicPr>
          <p:nvPr/>
        </p:nvPicPr>
        <p:blipFill>
          <a:blip r:embed="rId3"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7" presetClass="entr" presetSubtype="4"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7" presetClass="entr" presetSubtype="4"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3">
                                            <p:txEl>
                                              <p:pRg st="1" end="1"/>
                                            </p:txEl>
                                          </p:spTgt>
                                        </p:tgtEl>
                                        <p:attrNameLst>
                                          <p:attrName>ppt_y</p:attrName>
                                        </p:attrNameLst>
                                      </p:cBhvr>
                                      <p:tavLst>
                                        <p:tav tm="0">
                                          <p:val>
                                            <p:strVal val="1+#ppt_h/2"/>
                                          </p:val>
                                        </p:tav>
                                        <p:tav tm="100000">
                                          <p:val>
                                            <p:strVal val="#ppt_y"/>
                                          </p:val>
                                        </p:tav>
                                      </p:tavLst>
                                    </p:anim>
                                  </p:childTnLst>
                                </p:cTn>
                              </p:par>
                              <p:par>
                                <p:cTn id="19" presetID="7" presetClass="entr" presetSubtype="4"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1000" fill="hold"/>
                                        <p:tgtEl>
                                          <p:spTgt spid="3">
                                            <p:txEl>
                                              <p:pRg st="2" end="2"/>
                                            </p:txEl>
                                          </p:spTgt>
                                        </p:tgtEl>
                                        <p:attrNameLst>
                                          <p:attrName>ppt_y</p:attrName>
                                        </p:attrNameLst>
                                      </p:cBhvr>
                                      <p:tavLst>
                                        <p:tav tm="0">
                                          <p:val>
                                            <p:strVal val="1+#ppt_h/2"/>
                                          </p:val>
                                        </p:tav>
                                        <p:tav tm="100000">
                                          <p:val>
                                            <p:strVal val="#ppt_y"/>
                                          </p:val>
                                        </p:tav>
                                      </p:tavLst>
                                    </p:anim>
                                  </p:childTnLst>
                                </p:cTn>
                              </p:par>
                              <p:par>
                                <p:cTn id="23" presetID="7" presetClass="entr" presetSubtype="4"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7" presetClass="entr" presetSubtype="4"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10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7" presetClass="entr" presetSubtype="4"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1000" fill="hold"/>
                                        <p:tgtEl>
                                          <p:spTgt spid="3">
                                            <p:txEl>
                                              <p:pRg st="5" end="5"/>
                                            </p:txEl>
                                          </p:spTgt>
                                        </p:tgtEl>
                                        <p:attrNameLst>
                                          <p:attrName>ppt_y</p:attrName>
                                        </p:attrNameLst>
                                      </p:cBhvr>
                                      <p:tavLst>
                                        <p:tav tm="0">
                                          <p:val>
                                            <p:strVal val="1+#ppt_h/2"/>
                                          </p:val>
                                        </p:tav>
                                        <p:tav tm="100000">
                                          <p:val>
                                            <p:strVal val="#ppt_y"/>
                                          </p:val>
                                        </p:tav>
                                      </p:tavLst>
                                    </p:anim>
                                  </p:childTnLst>
                                </p:cTn>
                              </p:par>
                              <p:par>
                                <p:cTn id="35" presetID="7" presetClass="entr" presetSubtype="4"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6" end="6"/>
                                            </p:txEl>
                                          </p:spTgt>
                                        </p:tgtEl>
                                        <p:attrNameLst>
                                          <p:attrName>ppt_y</p:attrName>
                                        </p:attrNameLst>
                                      </p:cBhvr>
                                      <p:tavLst>
                                        <p:tav tm="0">
                                          <p:val>
                                            <p:strVal val="1+#ppt_h/2"/>
                                          </p:val>
                                        </p:tav>
                                        <p:tav tm="100000">
                                          <p:val>
                                            <p:strVal val="#ppt_y"/>
                                          </p:val>
                                        </p:tav>
                                      </p:tavLst>
                                    </p:anim>
                                  </p:childTnLst>
                                </p:cTn>
                              </p:par>
                              <p:par>
                                <p:cTn id="39" presetID="7" presetClass="entr" presetSubtype="4" fill="hold" grpId="0"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1000" fill="hold"/>
                                        <p:tgtEl>
                                          <p:spTgt spid="3">
                                            <p:txEl>
                                              <p:pRg st="7" end="7"/>
                                            </p:txEl>
                                          </p:spTgt>
                                        </p:tgtEl>
                                        <p:attrNameLst>
                                          <p:attrName>ppt_y</p:attrName>
                                        </p:attrNameLst>
                                      </p:cBhvr>
                                      <p:tavLst>
                                        <p:tav tm="0">
                                          <p:val>
                                            <p:strVal val="1+#ppt_h/2"/>
                                          </p:val>
                                        </p:tav>
                                        <p:tav tm="100000">
                                          <p:val>
                                            <p:strVal val="#ppt_y"/>
                                          </p:val>
                                        </p:tav>
                                      </p:tavLst>
                                    </p:anim>
                                  </p:childTnLst>
                                </p:cTn>
                              </p:par>
                              <p:par>
                                <p:cTn id="43" presetID="7" presetClass="entr" presetSubtype="4" fill="hold" grpId="0" nodeType="with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 calcmode="lin" valueType="num">
                                      <p:cBhvr additive="base">
                                        <p:cTn id="45"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6" dur="10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70000" lnSpcReduction="20000"/>
          </a:bodyPr>
          <a:lstStyle/>
          <a:p>
            <a:pPr>
              <a:buNone/>
            </a:pPr>
            <a:r>
              <a:rPr lang="ar-SA" b="1" u="sng" dirty="0" smtClean="0">
                <a:solidFill>
                  <a:srgbClr val="FF0000"/>
                </a:solidFill>
              </a:rPr>
              <a:t>معرفة مظاهر الضعف في مقرر لغتي لدى طلاب الصفوف الأولية </a:t>
            </a:r>
            <a:endParaRPr lang="en-US" dirty="0" smtClean="0">
              <a:solidFill>
                <a:srgbClr val="FF0000"/>
              </a:solidFill>
            </a:endParaRPr>
          </a:p>
          <a:p>
            <a:pPr>
              <a:buNone/>
            </a:pPr>
            <a:r>
              <a:rPr lang="ar-SA" b="1" u="sng" dirty="0" smtClean="0">
                <a:solidFill>
                  <a:srgbClr val="FF0000"/>
                </a:solidFill>
              </a:rPr>
              <a:t>ويندرج تحت الهدف الرئيس الأهداف </a:t>
            </a:r>
            <a:r>
              <a:rPr lang="ar-SA" b="1" u="sng" dirty="0" err="1" smtClean="0">
                <a:solidFill>
                  <a:srgbClr val="FF0000"/>
                </a:solidFill>
              </a:rPr>
              <a:t>التفصيليةالتالية</a:t>
            </a:r>
            <a:r>
              <a:rPr lang="ar-SA" b="1" u="sng" dirty="0" smtClean="0">
                <a:solidFill>
                  <a:srgbClr val="FF0000"/>
                </a:solidFill>
              </a:rPr>
              <a:t> </a:t>
            </a:r>
            <a:r>
              <a:rPr lang="ar-SA" b="1" u="sng" dirty="0" smtClean="0">
                <a:solidFill>
                  <a:srgbClr val="FF0000"/>
                </a:solidFill>
              </a:rPr>
              <a:t>:</a:t>
            </a:r>
          </a:p>
          <a:p>
            <a:pPr>
              <a:buNone/>
            </a:pPr>
            <a:endParaRPr lang="en-US" dirty="0" smtClean="0">
              <a:solidFill>
                <a:srgbClr val="FF0000"/>
              </a:solidFill>
            </a:endParaRPr>
          </a:p>
          <a:p>
            <a:pPr>
              <a:buNone/>
            </a:pPr>
            <a:r>
              <a:rPr lang="ar-SA" dirty="0" smtClean="0"/>
              <a:t>1</a:t>
            </a:r>
            <a:r>
              <a:rPr lang="ar-SA" b="1" dirty="0" smtClean="0"/>
              <a:t>)معرفة مظاهر الضعف في مقرر لغتي وفق معايير التقويم </a:t>
            </a:r>
            <a:r>
              <a:rPr lang="ar-SA" b="1" dirty="0" err="1" smtClean="0"/>
              <a:t>المستمرفي</a:t>
            </a:r>
            <a:r>
              <a:rPr lang="ar-SA" b="1" dirty="0" smtClean="0"/>
              <a:t> الصفوف الأولية0</a:t>
            </a:r>
            <a:endParaRPr lang="en-US" dirty="0" smtClean="0"/>
          </a:p>
          <a:p>
            <a:pPr>
              <a:buNone/>
            </a:pPr>
            <a:r>
              <a:rPr lang="ar-SA" b="1" dirty="0" smtClean="0"/>
              <a:t>2)معرفة الوصف </a:t>
            </a:r>
            <a:r>
              <a:rPr lang="ar-SA" b="1" dirty="0" smtClean="0"/>
              <a:t>والتفسير للضعف الناتج من تقويم </a:t>
            </a:r>
            <a:r>
              <a:rPr lang="ar-SA" b="1" dirty="0" err="1" smtClean="0"/>
              <a:t>المعاييرلمقرر</a:t>
            </a:r>
            <a:r>
              <a:rPr lang="ar-SA" b="1" dirty="0" smtClean="0"/>
              <a:t> لغتي في الصفوف الأولية0</a:t>
            </a:r>
            <a:endParaRPr lang="en-US" dirty="0" smtClean="0"/>
          </a:p>
          <a:p>
            <a:pPr>
              <a:buNone/>
            </a:pPr>
            <a:r>
              <a:rPr lang="ar-SA" b="1" dirty="0" smtClean="0"/>
              <a:t>3) معرفة الطريقة العلاجية المقترحة لعلاج الضعف في مقرر لغتي في الصفوف الأولية0</a:t>
            </a:r>
            <a:endParaRPr lang="en-US" dirty="0" smtClean="0"/>
          </a:p>
          <a:p>
            <a:pPr>
              <a:buNone/>
            </a:pPr>
            <a:r>
              <a:rPr lang="ar-SA" b="1" dirty="0" smtClean="0"/>
              <a:t>4)تحديد الأدوات </a:t>
            </a:r>
            <a:r>
              <a:rPr lang="ar-SA" b="1" dirty="0" smtClean="0"/>
              <a:t>المستخدمة في الطريقة العلاجية المقترحة 0</a:t>
            </a:r>
            <a:endParaRPr lang="en-US" dirty="0" smtClean="0"/>
          </a:p>
          <a:p>
            <a:pPr>
              <a:buNone/>
            </a:pPr>
            <a:r>
              <a:rPr lang="ar-SA" b="1" dirty="0" smtClean="0"/>
              <a:t>5)تحديد </a:t>
            </a:r>
            <a:r>
              <a:rPr lang="ar-SA" b="1" dirty="0" err="1" smtClean="0"/>
              <a:t>المسؤول</a:t>
            </a:r>
            <a:r>
              <a:rPr lang="ar-SA" b="1" dirty="0" smtClean="0"/>
              <a:t> عن تنفيذ الطريقة العلاجية المقترحة لعلاج الضعف لدى طلاب الصفوف الأولية 0</a:t>
            </a:r>
            <a:endParaRPr lang="en-US" dirty="0" smtClean="0"/>
          </a:p>
          <a:p>
            <a:pPr>
              <a:buNone/>
            </a:pPr>
            <a:r>
              <a:rPr lang="ar-SA" b="1" dirty="0" smtClean="0"/>
              <a:t>6)تحديد الجهة المساندة لتنفيذ الطريقة العلاجية المقترحة لعلاج الضعف لدى طلاب الصفوف الأولية ؟</a:t>
            </a:r>
            <a:endParaRPr lang="en-US" dirty="0" smtClean="0"/>
          </a:p>
          <a:p>
            <a:pPr>
              <a:buNone/>
            </a:pPr>
            <a:r>
              <a:rPr lang="ar-SA" b="1" dirty="0" smtClean="0"/>
              <a:t> </a:t>
            </a:r>
            <a:endParaRPr lang="en-US" dirty="0" smtClean="0"/>
          </a:p>
          <a:p>
            <a:pPr>
              <a:buNone/>
            </a:pPr>
            <a:endParaRPr lang="ar-SA" dirty="0"/>
          </a:p>
        </p:txBody>
      </p:sp>
      <p:sp>
        <p:nvSpPr>
          <p:cNvPr id="5" name="مستطيل مستدير الزوايا 16"/>
          <p:cNvSpPr>
            <a:spLocks noChangeArrowheads="1"/>
          </p:cNvSpPr>
          <p:nvPr/>
        </p:nvSpPr>
        <p:spPr bwMode="auto">
          <a:xfrm>
            <a:off x="3071802" y="214290"/>
            <a:ext cx="3714776" cy="714380"/>
          </a:xfrm>
          <a:prstGeom prst="roundRect">
            <a:avLst>
              <a:gd name="adj" fmla="val 16667"/>
            </a:avLst>
          </a:prstGeom>
          <a:blipFill>
            <a:blip r:embed="rId2"/>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الأهداف</a:t>
            </a:r>
            <a:endParaRPr kumimoji="0" lang="ar-SA" sz="4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صورة 6" descr="الرؤية.jpg"/>
          <p:cNvPicPr>
            <a:picLocks noChangeAspect="1"/>
          </p:cNvPicPr>
          <p:nvPr/>
        </p:nvPicPr>
        <p:blipFill>
          <a:blip r:embed="rId3"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from="(-#ppt_w/2)" to="(#ppt_x)" calcmode="lin" valueType="num">
                                      <p:cBhvr>
                                        <p:cTn id="7" dur="600" fill="hold">
                                          <p:stCondLst>
                                            <p:cond delay="0"/>
                                          </p:stCondLst>
                                        </p:cTn>
                                        <p:tgtEl>
                                          <p:spTgt spid="5"/>
                                        </p:tgtEl>
                                        <p:attrNameLst>
                                          <p:attrName>ppt_x</p:attrName>
                                        </p:attrNameLst>
                                      </p:cBhvr>
                                    </p:anim>
                                    <p:anim from="0" to="-1.0" calcmode="lin" valueType="num">
                                      <p:cBhvr>
                                        <p:cTn id="8" dur="200" decel="50000" autoRev="1" fill="hold">
                                          <p:stCondLst>
                                            <p:cond delay="600"/>
                                          </p:stCondLst>
                                        </p:cTn>
                                        <p:tgtEl>
                                          <p:spTgt spid="5"/>
                                        </p:tgtEl>
                                        <p:attrNameLst>
                                          <p:attrName>xshear</p:attrName>
                                        </p:attrNameLst>
                                      </p:cBhvr>
                                    </p:anim>
                                    <p:animScale>
                                      <p:cBhvr>
                                        <p:cTn id="9" dur="200" decel="100000" autoRev="1" fill="hold">
                                          <p:stCondLst>
                                            <p:cond delay="600"/>
                                          </p:stCondLst>
                                        </p:cTn>
                                        <p:tgtEl>
                                          <p:spTgt spid="5"/>
                                        </p:tgtEl>
                                      </p:cBhvr>
                                      <p:from x="100000" y="100000"/>
                                      <p:to x="80000" y="100000"/>
                                    </p:animScale>
                                    <p:anim by="(#ppt_h/3+#ppt_w*0.1)" calcmode="lin" valueType="num">
                                      <p:cBhvr additive="sum">
                                        <p:cTn id="10" dur="200" decel="100000" autoRev="1" fill="hold">
                                          <p:stCondLst>
                                            <p:cond delay="600"/>
                                          </p:stCondLst>
                                        </p:cTn>
                                        <p:tgtEl>
                                          <p:spTgt spid="5"/>
                                        </p:tgtEl>
                                        <p:attrNameLst>
                                          <p:attrName>ppt_x</p:attrName>
                                        </p:attrNameLst>
                                      </p:cBhvr>
                                    </p:anim>
                                  </p:childTnLst>
                                </p:cTn>
                              </p:par>
                              <p:par>
                                <p:cTn id="11" presetID="34"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from="(-#ppt_w/2)" to="(#ppt_x)" calcmode="lin" valueType="num">
                                      <p:cBhvr>
                                        <p:cTn id="13" dur="600" fill="hold">
                                          <p:stCondLst>
                                            <p:cond delay="0"/>
                                          </p:stCondLst>
                                        </p:cTn>
                                        <p:tgtEl>
                                          <p:spTgt spid="3">
                                            <p:txEl>
                                              <p:pRg st="0" end="0"/>
                                            </p:txEl>
                                          </p:spTgt>
                                        </p:tgtEl>
                                        <p:attrNameLst>
                                          <p:attrName>ppt_x</p:attrName>
                                        </p:attrNameLst>
                                      </p:cBhvr>
                                    </p:anim>
                                    <p:anim from="0" to="-1.0" calcmode="lin" valueType="num">
                                      <p:cBhvr>
                                        <p:cTn id="14" dur="200" decel="50000" autoRev="1" fill="hold">
                                          <p:stCondLst>
                                            <p:cond delay="600"/>
                                          </p:stCondLst>
                                        </p:cTn>
                                        <p:tgtEl>
                                          <p:spTgt spid="3">
                                            <p:txEl>
                                              <p:pRg st="0" end="0"/>
                                            </p:txEl>
                                          </p:spTgt>
                                        </p:tgtEl>
                                        <p:attrNameLst>
                                          <p:attrName>xshear</p:attrName>
                                        </p:attrNameLst>
                                      </p:cBhvr>
                                    </p:anim>
                                    <p:animScale>
                                      <p:cBhvr>
                                        <p:cTn id="15" dur="200" decel="100000" autoRev="1" fill="hold">
                                          <p:stCondLst>
                                            <p:cond delay="600"/>
                                          </p:stCondLst>
                                        </p:cTn>
                                        <p:tgtEl>
                                          <p:spTgt spid="3">
                                            <p:txEl>
                                              <p:pRg st="0" end="0"/>
                                            </p:txEl>
                                          </p:spTgt>
                                        </p:tgtEl>
                                      </p:cBhvr>
                                      <p:from x="100000" y="100000"/>
                                      <p:to x="80000" y="100000"/>
                                    </p:animScale>
                                    <p:anim by="(#ppt_h/3+#ppt_w*0.1)" calcmode="lin" valueType="num">
                                      <p:cBhvr additive="sum">
                                        <p:cTn id="16" dur="200" decel="100000" autoRev="1" fill="hold">
                                          <p:stCondLst>
                                            <p:cond delay="600"/>
                                          </p:stCondLst>
                                        </p:cTn>
                                        <p:tgtEl>
                                          <p:spTgt spid="3">
                                            <p:txEl>
                                              <p:pRg st="0" end="0"/>
                                            </p:txEl>
                                          </p:spTgt>
                                        </p:tgtEl>
                                        <p:attrNameLst>
                                          <p:attrName>ppt_x</p:attrName>
                                        </p:attrNameLst>
                                      </p:cBhvr>
                                    </p:anim>
                                  </p:childTnLst>
                                </p:cTn>
                              </p:par>
                              <p:par>
                                <p:cTn id="17" presetID="34"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from="(-#ppt_w/2)" to="(#ppt_x)" calcmode="lin" valueType="num">
                                      <p:cBhvr>
                                        <p:cTn id="19" dur="600" fill="hold">
                                          <p:stCondLst>
                                            <p:cond delay="0"/>
                                          </p:stCondLst>
                                        </p:cTn>
                                        <p:tgtEl>
                                          <p:spTgt spid="3">
                                            <p:txEl>
                                              <p:pRg st="1" end="1"/>
                                            </p:txEl>
                                          </p:spTgt>
                                        </p:tgtEl>
                                        <p:attrNameLst>
                                          <p:attrName>ppt_x</p:attrName>
                                        </p:attrNameLst>
                                      </p:cBhvr>
                                    </p:anim>
                                    <p:anim from="0" to="-1.0" calcmode="lin" valueType="num">
                                      <p:cBhvr>
                                        <p:cTn id="20" dur="200" decel="50000" autoRev="1" fill="hold">
                                          <p:stCondLst>
                                            <p:cond delay="600"/>
                                          </p:stCondLst>
                                        </p:cTn>
                                        <p:tgtEl>
                                          <p:spTgt spid="3">
                                            <p:txEl>
                                              <p:pRg st="1" end="1"/>
                                            </p:txEl>
                                          </p:spTgt>
                                        </p:tgtEl>
                                        <p:attrNameLst>
                                          <p:attrName>xshear</p:attrName>
                                        </p:attrNameLst>
                                      </p:cBhvr>
                                    </p:anim>
                                    <p:animScale>
                                      <p:cBhvr>
                                        <p:cTn id="21" dur="200" decel="100000" autoRev="1" fill="hold">
                                          <p:stCondLst>
                                            <p:cond delay="600"/>
                                          </p:stCondLst>
                                        </p:cTn>
                                        <p:tgtEl>
                                          <p:spTgt spid="3">
                                            <p:txEl>
                                              <p:pRg st="1" end="1"/>
                                            </p:txEl>
                                          </p:spTgt>
                                        </p:tgtEl>
                                      </p:cBhvr>
                                      <p:from x="100000" y="100000"/>
                                      <p:to x="80000" y="100000"/>
                                    </p:animScale>
                                    <p:anim by="(#ppt_h/3+#ppt_w*0.1)" calcmode="lin" valueType="num">
                                      <p:cBhvr additive="sum">
                                        <p:cTn id="22" dur="200" decel="100000" autoRev="1" fill="hold">
                                          <p:stCondLst>
                                            <p:cond delay="600"/>
                                          </p:stCondLst>
                                        </p:cTn>
                                        <p:tgtEl>
                                          <p:spTgt spid="3">
                                            <p:txEl>
                                              <p:pRg st="1" end="1"/>
                                            </p:txEl>
                                          </p:spTgt>
                                        </p:tgtEl>
                                        <p:attrNameLst>
                                          <p:attrName>ppt_x</p:attrName>
                                        </p:attrNameLst>
                                      </p:cBhvr>
                                    </p:anim>
                                  </p:childTnLst>
                                </p:cTn>
                              </p:par>
                              <p:par>
                                <p:cTn id="23" presetID="34" presetClass="entr" presetSubtype="0"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from="(-#ppt_w/2)" to="(#ppt_x)" calcmode="lin" valueType="num">
                                      <p:cBhvr>
                                        <p:cTn id="25" dur="600" fill="hold">
                                          <p:stCondLst>
                                            <p:cond delay="0"/>
                                          </p:stCondLst>
                                        </p:cTn>
                                        <p:tgtEl>
                                          <p:spTgt spid="3">
                                            <p:txEl>
                                              <p:pRg st="3" end="3"/>
                                            </p:txEl>
                                          </p:spTgt>
                                        </p:tgtEl>
                                        <p:attrNameLst>
                                          <p:attrName>ppt_x</p:attrName>
                                        </p:attrNameLst>
                                      </p:cBhvr>
                                    </p:anim>
                                    <p:anim from="0" to="-1.0" calcmode="lin" valueType="num">
                                      <p:cBhvr>
                                        <p:cTn id="26" dur="200" decel="50000" autoRev="1" fill="hold">
                                          <p:stCondLst>
                                            <p:cond delay="600"/>
                                          </p:stCondLst>
                                        </p:cTn>
                                        <p:tgtEl>
                                          <p:spTgt spid="3">
                                            <p:txEl>
                                              <p:pRg st="3" end="3"/>
                                            </p:txEl>
                                          </p:spTgt>
                                        </p:tgtEl>
                                        <p:attrNameLst>
                                          <p:attrName>xshear</p:attrName>
                                        </p:attrNameLst>
                                      </p:cBhvr>
                                    </p:anim>
                                    <p:animScale>
                                      <p:cBhvr>
                                        <p:cTn id="27" dur="200" decel="100000" autoRev="1" fill="hold">
                                          <p:stCondLst>
                                            <p:cond delay="600"/>
                                          </p:stCondLst>
                                        </p:cTn>
                                        <p:tgtEl>
                                          <p:spTgt spid="3">
                                            <p:txEl>
                                              <p:pRg st="3" end="3"/>
                                            </p:txEl>
                                          </p:spTgt>
                                        </p:tgtEl>
                                      </p:cBhvr>
                                      <p:from x="100000" y="100000"/>
                                      <p:to x="80000" y="100000"/>
                                    </p:animScale>
                                    <p:anim by="(#ppt_h/3+#ppt_w*0.1)" calcmode="lin" valueType="num">
                                      <p:cBhvr additive="sum">
                                        <p:cTn id="28" dur="200" decel="100000" autoRev="1" fill="hold">
                                          <p:stCondLst>
                                            <p:cond delay="600"/>
                                          </p:stCondLst>
                                        </p:cTn>
                                        <p:tgtEl>
                                          <p:spTgt spid="3">
                                            <p:txEl>
                                              <p:pRg st="3" end="3"/>
                                            </p:txEl>
                                          </p:spTgt>
                                        </p:tgtEl>
                                        <p:attrNameLst>
                                          <p:attrName>ppt_x</p:attrName>
                                        </p:attrNameLst>
                                      </p:cBhvr>
                                    </p:anim>
                                  </p:childTnLst>
                                </p:cTn>
                              </p:par>
                              <p:par>
                                <p:cTn id="29" presetID="34" presetClass="entr" presetSubtype="0" fill="hold" grpId="0"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from="(-#ppt_w/2)" to="(#ppt_x)" calcmode="lin" valueType="num">
                                      <p:cBhvr>
                                        <p:cTn id="31" dur="600" fill="hold">
                                          <p:stCondLst>
                                            <p:cond delay="0"/>
                                          </p:stCondLst>
                                        </p:cTn>
                                        <p:tgtEl>
                                          <p:spTgt spid="3">
                                            <p:txEl>
                                              <p:pRg st="4" end="4"/>
                                            </p:txEl>
                                          </p:spTgt>
                                        </p:tgtEl>
                                        <p:attrNameLst>
                                          <p:attrName>ppt_x</p:attrName>
                                        </p:attrNameLst>
                                      </p:cBhvr>
                                    </p:anim>
                                    <p:anim from="0" to="-1.0" calcmode="lin" valueType="num">
                                      <p:cBhvr>
                                        <p:cTn id="32" dur="200" decel="50000" autoRev="1" fill="hold">
                                          <p:stCondLst>
                                            <p:cond delay="600"/>
                                          </p:stCondLst>
                                        </p:cTn>
                                        <p:tgtEl>
                                          <p:spTgt spid="3">
                                            <p:txEl>
                                              <p:pRg st="4" end="4"/>
                                            </p:txEl>
                                          </p:spTgt>
                                        </p:tgtEl>
                                        <p:attrNameLst>
                                          <p:attrName>xshear</p:attrName>
                                        </p:attrNameLst>
                                      </p:cBhvr>
                                    </p:anim>
                                    <p:animScale>
                                      <p:cBhvr>
                                        <p:cTn id="33" dur="200" decel="100000" autoRev="1" fill="hold">
                                          <p:stCondLst>
                                            <p:cond delay="600"/>
                                          </p:stCondLst>
                                        </p:cTn>
                                        <p:tgtEl>
                                          <p:spTgt spid="3">
                                            <p:txEl>
                                              <p:pRg st="4" end="4"/>
                                            </p:txEl>
                                          </p:spTgt>
                                        </p:tgtEl>
                                      </p:cBhvr>
                                      <p:from x="100000" y="100000"/>
                                      <p:to x="80000" y="100000"/>
                                    </p:animScale>
                                    <p:anim by="(#ppt_h/3+#ppt_w*0.1)" calcmode="lin" valueType="num">
                                      <p:cBhvr additive="sum">
                                        <p:cTn id="34" dur="200" decel="100000" autoRev="1" fill="hold">
                                          <p:stCondLst>
                                            <p:cond delay="600"/>
                                          </p:stCondLst>
                                        </p:cTn>
                                        <p:tgtEl>
                                          <p:spTgt spid="3">
                                            <p:txEl>
                                              <p:pRg st="4" end="4"/>
                                            </p:txEl>
                                          </p:spTgt>
                                        </p:tgtEl>
                                        <p:attrNameLst>
                                          <p:attrName>ppt_x</p:attrName>
                                        </p:attrNameLst>
                                      </p:cBhvr>
                                    </p:anim>
                                  </p:childTnLst>
                                </p:cTn>
                              </p:par>
                              <p:par>
                                <p:cTn id="35" presetID="34"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from="(-#ppt_w/2)" to="(#ppt_x)" calcmode="lin" valueType="num">
                                      <p:cBhvr>
                                        <p:cTn id="37" dur="600" fill="hold">
                                          <p:stCondLst>
                                            <p:cond delay="0"/>
                                          </p:stCondLst>
                                        </p:cTn>
                                        <p:tgtEl>
                                          <p:spTgt spid="3">
                                            <p:txEl>
                                              <p:pRg st="5" end="5"/>
                                            </p:txEl>
                                          </p:spTgt>
                                        </p:tgtEl>
                                        <p:attrNameLst>
                                          <p:attrName>ppt_x</p:attrName>
                                        </p:attrNameLst>
                                      </p:cBhvr>
                                    </p:anim>
                                    <p:anim from="0" to="-1.0" calcmode="lin" valueType="num">
                                      <p:cBhvr>
                                        <p:cTn id="38" dur="200" decel="50000" autoRev="1" fill="hold">
                                          <p:stCondLst>
                                            <p:cond delay="600"/>
                                          </p:stCondLst>
                                        </p:cTn>
                                        <p:tgtEl>
                                          <p:spTgt spid="3">
                                            <p:txEl>
                                              <p:pRg st="5" end="5"/>
                                            </p:txEl>
                                          </p:spTgt>
                                        </p:tgtEl>
                                        <p:attrNameLst>
                                          <p:attrName>xshear</p:attrName>
                                        </p:attrNameLst>
                                      </p:cBhvr>
                                    </p:anim>
                                    <p:animScale>
                                      <p:cBhvr>
                                        <p:cTn id="39" dur="200" decel="100000" autoRev="1" fill="hold">
                                          <p:stCondLst>
                                            <p:cond delay="600"/>
                                          </p:stCondLst>
                                        </p:cTn>
                                        <p:tgtEl>
                                          <p:spTgt spid="3">
                                            <p:txEl>
                                              <p:pRg st="5" end="5"/>
                                            </p:txEl>
                                          </p:spTgt>
                                        </p:tgtEl>
                                      </p:cBhvr>
                                      <p:from x="100000" y="100000"/>
                                      <p:to x="80000" y="100000"/>
                                    </p:animScale>
                                    <p:anim by="(#ppt_h/3+#ppt_w*0.1)" calcmode="lin" valueType="num">
                                      <p:cBhvr additive="sum">
                                        <p:cTn id="40" dur="200" decel="100000" autoRev="1" fill="hold">
                                          <p:stCondLst>
                                            <p:cond delay="600"/>
                                          </p:stCondLst>
                                        </p:cTn>
                                        <p:tgtEl>
                                          <p:spTgt spid="3">
                                            <p:txEl>
                                              <p:pRg st="5" end="5"/>
                                            </p:txEl>
                                          </p:spTgt>
                                        </p:tgtEl>
                                        <p:attrNameLst>
                                          <p:attrName>ppt_x</p:attrName>
                                        </p:attrNameLst>
                                      </p:cBhvr>
                                    </p:anim>
                                  </p:childTnLst>
                                </p:cTn>
                              </p:par>
                              <p:par>
                                <p:cTn id="41" presetID="34" presetClass="entr" presetSubtype="0" fill="hold" grpId="0" nodeType="with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from="(-#ppt_w/2)" to="(#ppt_x)" calcmode="lin" valueType="num">
                                      <p:cBhvr>
                                        <p:cTn id="43" dur="600" fill="hold">
                                          <p:stCondLst>
                                            <p:cond delay="0"/>
                                          </p:stCondLst>
                                        </p:cTn>
                                        <p:tgtEl>
                                          <p:spTgt spid="3">
                                            <p:txEl>
                                              <p:pRg st="6" end="6"/>
                                            </p:txEl>
                                          </p:spTgt>
                                        </p:tgtEl>
                                        <p:attrNameLst>
                                          <p:attrName>ppt_x</p:attrName>
                                        </p:attrNameLst>
                                      </p:cBhvr>
                                    </p:anim>
                                    <p:anim from="0" to="-1.0" calcmode="lin" valueType="num">
                                      <p:cBhvr>
                                        <p:cTn id="44" dur="200" decel="50000" autoRev="1" fill="hold">
                                          <p:stCondLst>
                                            <p:cond delay="600"/>
                                          </p:stCondLst>
                                        </p:cTn>
                                        <p:tgtEl>
                                          <p:spTgt spid="3">
                                            <p:txEl>
                                              <p:pRg st="6" end="6"/>
                                            </p:txEl>
                                          </p:spTgt>
                                        </p:tgtEl>
                                        <p:attrNameLst>
                                          <p:attrName>xshear</p:attrName>
                                        </p:attrNameLst>
                                      </p:cBhvr>
                                    </p:anim>
                                    <p:animScale>
                                      <p:cBhvr>
                                        <p:cTn id="45" dur="200" decel="100000" autoRev="1" fill="hold">
                                          <p:stCondLst>
                                            <p:cond delay="600"/>
                                          </p:stCondLst>
                                        </p:cTn>
                                        <p:tgtEl>
                                          <p:spTgt spid="3">
                                            <p:txEl>
                                              <p:pRg st="6" end="6"/>
                                            </p:txEl>
                                          </p:spTgt>
                                        </p:tgtEl>
                                      </p:cBhvr>
                                      <p:from x="100000" y="100000"/>
                                      <p:to x="80000" y="100000"/>
                                    </p:animScale>
                                    <p:anim by="(#ppt_h/3+#ppt_w*0.1)" calcmode="lin" valueType="num">
                                      <p:cBhvr additive="sum">
                                        <p:cTn id="46" dur="200" decel="100000" autoRev="1" fill="hold">
                                          <p:stCondLst>
                                            <p:cond delay="600"/>
                                          </p:stCondLst>
                                        </p:cTn>
                                        <p:tgtEl>
                                          <p:spTgt spid="3">
                                            <p:txEl>
                                              <p:pRg st="6" end="6"/>
                                            </p:txEl>
                                          </p:spTgt>
                                        </p:tgtEl>
                                        <p:attrNameLst>
                                          <p:attrName>ppt_x</p:attrName>
                                        </p:attrNameLst>
                                      </p:cBhvr>
                                    </p:anim>
                                  </p:childTnLst>
                                </p:cTn>
                              </p:par>
                              <p:par>
                                <p:cTn id="47" presetID="34" presetClass="entr" presetSubtype="0" fill="hold" grpId="0" nodeType="with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from="(-#ppt_w/2)" to="(#ppt_x)" calcmode="lin" valueType="num">
                                      <p:cBhvr>
                                        <p:cTn id="49" dur="600" fill="hold">
                                          <p:stCondLst>
                                            <p:cond delay="0"/>
                                          </p:stCondLst>
                                        </p:cTn>
                                        <p:tgtEl>
                                          <p:spTgt spid="3">
                                            <p:txEl>
                                              <p:pRg st="7" end="7"/>
                                            </p:txEl>
                                          </p:spTgt>
                                        </p:tgtEl>
                                        <p:attrNameLst>
                                          <p:attrName>ppt_x</p:attrName>
                                        </p:attrNameLst>
                                      </p:cBhvr>
                                    </p:anim>
                                    <p:anim from="0" to="-1.0" calcmode="lin" valueType="num">
                                      <p:cBhvr>
                                        <p:cTn id="50" dur="200" decel="50000" autoRev="1" fill="hold">
                                          <p:stCondLst>
                                            <p:cond delay="600"/>
                                          </p:stCondLst>
                                        </p:cTn>
                                        <p:tgtEl>
                                          <p:spTgt spid="3">
                                            <p:txEl>
                                              <p:pRg st="7" end="7"/>
                                            </p:txEl>
                                          </p:spTgt>
                                        </p:tgtEl>
                                        <p:attrNameLst>
                                          <p:attrName>xshear</p:attrName>
                                        </p:attrNameLst>
                                      </p:cBhvr>
                                    </p:anim>
                                    <p:animScale>
                                      <p:cBhvr>
                                        <p:cTn id="51" dur="200" decel="100000" autoRev="1" fill="hold">
                                          <p:stCondLst>
                                            <p:cond delay="600"/>
                                          </p:stCondLst>
                                        </p:cTn>
                                        <p:tgtEl>
                                          <p:spTgt spid="3">
                                            <p:txEl>
                                              <p:pRg st="7" end="7"/>
                                            </p:txEl>
                                          </p:spTgt>
                                        </p:tgtEl>
                                      </p:cBhvr>
                                      <p:from x="100000" y="100000"/>
                                      <p:to x="80000" y="100000"/>
                                    </p:animScale>
                                    <p:anim by="(#ppt_h/3+#ppt_w*0.1)" calcmode="lin" valueType="num">
                                      <p:cBhvr additive="sum">
                                        <p:cTn id="52" dur="200" decel="100000" autoRev="1" fill="hold">
                                          <p:stCondLst>
                                            <p:cond delay="600"/>
                                          </p:stCondLst>
                                        </p:cTn>
                                        <p:tgtEl>
                                          <p:spTgt spid="3">
                                            <p:txEl>
                                              <p:pRg st="7" end="7"/>
                                            </p:txEl>
                                          </p:spTgt>
                                        </p:tgtEl>
                                        <p:attrNameLst>
                                          <p:attrName>ppt_x</p:attrName>
                                        </p:attrNameLst>
                                      </p:cBhvr>
                                    </p:anim>
                                  </p:childTnLst>
                                </p:cTn>
                              </p:par>
                              <p:par>
                                <p:cTn id="53" presetID="34" presetClass="entr" presetSubtype="0" fill="hold" grpId="0" nodeType="with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from="(-#ppt_w/2)" to="(#ppt_x)" calcmode="lin" valueType="num">
                                      <p:cBhvr>
                                        <p:cTn id="55" dur="600" fill="hold">
                                          <p:stCondLst>
                                            <p:cond delay="0"/>
                                          </p:stCondLst>
                                        </p:cTn>
                                        <p:tgtEl>
                                          <p:spTgt spid="3">
                                            <p:txEl>
                                              <p:pRg st="8" end="8"/>
                                            </p:txEl>
                                          </p:spTgt>
                                        </p:tgtEl>
                                        <p:attrNameLst>
                                          <p:attrName>ppt_x</p:attrName>
                                        </p:attrNameLst>
                                      </p:cBhvr>
                                    </p:anim>
                                    <p:anim from="0" to="-1.0" calcmode="lin" valueType="num">
                                      <p:cBhvr>
                                        <p:cTn id="56" dur="200" decel="50000" autoRev="1" fill="hold">
                                          <p:stCondLst>
                                            <p:cond delay="600"/>
                                          </p:stCondLst>
                                        </p:cTn>
                                        <p:tgtEl>
                                          <p:spTgt spid="3">
                                            <p:txEl>
                                              <p:pRg st="8" end="8"/>
                                            </p:txEl>
                                          </p:spTgt>
                                        </p:tgtEl>
                                        <p:attrNameLst>
                                          <p:attrName>xshear</p:attrName>
                                        </p:attrNameLst>
                                      </p:cBhvr>
                                    </p:anim>
                                    <p:animScale>
                                      <p:cBhvr>
                                        <p:cTn id="57" dur="200" decel="100000" autoRev="1" fill="hold">
                                          <p:stCondLst>
                                            <p:cond delay="600"/>
                                          </p:stCondLst>
                                        </p:cTn>
                                        <p:tgtEl>
                                          <p:spTgt spid="3">
                                            <p:txEl>
                                              <p:pRg st="8" end="8"/>
                                            </p:txEl>
                                          </p:spTgt>
                                        </p:tgtEl>
                                      </p:cBhvr>
                                      <p:from x="100000" y="100000"/>
                                      <p:to x="80000" y="100000"/>
                                    </p:animScale>
                                    <p:anim by="(#ppt_h/3+#ppt_w*0.1)" calcmode="lin" valueType="num">
                                      <p:cBhvr additive="sum">
                                        <p:cTn id="58" dur="200" decel="100000" autoRev="1" fill="hold">
                                          <p:stCondLst>
                                            <p:cond delay="600"/>
                                          </p:stCondLst>
                                        </p:cTn>
                                        <p:tgtEl>
                                          <p:spTgt spid="3">
                                            <p:txEl>
                                              <p:pRg st="8" end="8"/>
                                            </p:txEl>
                                          </p:spTgt>
                                        </p:tgtEl>
                                        <p:attrNameLst>
                                          <p:attrName>ppt_x</p:attrName>
                                        </p:attrNameLst>
                                      </p:cBhvr>
                                    </p:anim>
                                  </p:childTnLst>
                                </p:cTn>
                              </p:par>
                              <p:par>
                                <p:cTn id="59" presetID="34" presetClass="entr" presetSubtype="0" fill="hold" grpId="0" nodeType="with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from="(-#ppt_w/2)" to="(#ppt_x)" calcmode="lin" valueType="num">
                                      <p:cBhvr>
                                        <p:cTn id="61" dur="600" fill="hold">
                                          <p:stCondLst>
                                            <p:cond delay="0"/>
                                          </p:stCondLst>
                                        </p:cTn>
                                        <p:tgtEl>
                                          <p:spTgt spid="3">
                                            <p:txEl>
                                              <p:pRg st="9" end="9"/>
                                            </p:txEl>
                                          </p:spTgt>
                                        </p:tgtEl>
                                        <p:attrNameLst>
                                          <p:attrName>ppt_x</p:attrName>
                                        </p:attrNameLst>
                                      </p:cBhvr>
                                    </p:anim>
                                    <p:anim from="0" to="-1.0" calcmode="lin" valueType="num">
                                      <p:cBhvr>
                                        <p:cTn id="62" dur="200" decel="50000" autoRev="1" fill="hold">
                                          <p:stCondLst>
                                            <p:cond delay="600"/>
                                          </p:stCondLst>
                                        </p:cTn>
                                        <p:tgtEl>
                                          <p:spTgt spid="3">
                                            <p:txEl>
                                              <p:pRg st="9" end="9"/>
                                            </p:txEl>
                                          </p:spTgt>
                                        </p:tgtEl>
                                        <p:attrNameLst>
                                          <p:attrName>xshear</p:attrName>
                                        </p:attrNameLst>
                                      </p:cBhvr>
                                    </p:anim>
                                    <p:animScale>
                                      <p:cBhvr>
                                        <p:cTn id="63" dur="200" decel="100000" autoRev="1" fill="hold">
                                          <p:stCondLst>
                                            <p:cond delay="600"/>
                                          </p:stCondLst>
                                        </p:cTn>
                                        <p:tgtEl>
                                          <p:spTgt spid="3">
                                            <p:txEl>
                                              <p:pRg st="9" end="9"/>
                                            </p:txEl>
                                          </p:spTgt>
                                        </p:tgtEl>
                                      </p:cBhvr>
                                      <p:from x="100000" y="100000"/>
                                      <p:to x="80000" y="100000"/>
                                    </p:animScale>
                                    <p:anim by="(#ppt_h/3+#ppt_w*0.1)" calcmode="lin" valueType="num">
                                      <p:cBhvr additive="sum">
                                        <p:cTn id="64" dur="200" decel="100000" autoRev="1" fill="hold">
                                          <p:stCondLst>
                                            <p:cond delay="600"/>
                                          </p:stCondLst>
                                        </p:cTn>
                                        <p:tgtEl>
                                          <p:spTgt spid="3">
                                            <p:txEl>
                                              <p:pRg st="9" end="9"/>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1538" y="1357298"/>
            <a:ext cx="7862150" cy="4800600"/>
          </a:xfrm>
        </p:spPr>
        <p:style>
          <a:lnRef idx="2">
            <a:schemeClr val="accent2"/>
          </a:lnRef>
          <a:fillRef idx="1">
            <a:schemeClr val="lt1"/>
          </a:fillRef>
          <a:effectRef idx="0">
            <a:schemeClr val="accent2"/>
          </a:effectRef>
          <a:fontRef idx="minor">
            <a:schemeClr val="dk1"/>
          </a:fontRef>
        </p:style>
        <p:txBody>
          <a:bodyPr>
            <a:normAutofit fontScale="77500" lnSpcReduction="20000"/>
          </a:bodyPr>
          <a:lstStyle/>
          <a:p>
            <a:pPr>
              <a:buNone/>
            </a:pPr>
            <a:r>
              <a:rPr lang="ar-SA" dirty="0" smtClean="0"/>
              <a:t> </a:t>
            </a:r>
            <a:endParaRPr lang="en-US" dirty="0" smtClean="0"/>
          </a:p>
          <a:p>
            <a:pPr lvl="0">
              <a:buNone/>
            </a:pPr>
            <a:r>
              <a:rPr lang="ar-SA" b="1" dirty="0" smtClean="0"/>
              <a:t>أهمية ورقة العمل من أهمية الموضوع الذي تتصدى له ، فالميدان يحتاج إلى المزيد من إلقاء الضوء على أبرز مظاهر الضعف ، وطرق علاجها؛ بوصفها مشكلة ميدانية لها تأثير على مستقبل التلاميذ والتلميذات0 </a:t>
            </a:r>
            <a:endParaRPr lang="en-US" dirty="0" smtClean="0"/>
          </a:p>
          <a:p>
            <a:pPr lvl="0">
              <a:buNone/>
            </a:pPr>
            <a:r>
              <a:rPr lang="ar-SA" b="1" dirty="0" smtClean="0"/>
              <a:t>قد يستفيد المشرفون والمشرفات والمعلمون والمعلمات من أداة ورقة العمل التي توضح أبرز مظاهر الضعف في معاييرلغتي0 </a:t>
            </a:r>
            <a:endParaRPr lang="en-US" dirty="0" smtClean="0"/>
          </a:p>
          <a:p>
            <a:pPr lvl="0">
              <a:buNone/>
            </a:pPr>
            <a:r>
              <a:rPr lang="ar-SA" b="1" dirty="0" smtClean="0"/>
              <a:t>قد تساعد المعلمين والمعلمات على معرفة الأدوات التي يمكن أن يستخدموها عند معالجة الضعف وفق المعايير0 </a:t>
            </a:r>
            <a:endParaRPr lang="en-US" dirty="0" smtClean="0"/>
          </a:p>
          <a:p>
            <a:pPr lvl="0">
              <a:buNone/>
            </a:pPr>
            <a:r>
              <a:rPr lang="ar-SA" b="1" dirty="0" smtClean="0"/>
              <a:t>إن الاستفادة من نتائج هذه الورقة يساعد المتعلمين /</a:t>
            </a:r>
            <a:r>
              <a:rPr lang="ar-SA" b="1" dirty="0" err="1" smtClean="0"/>
              <a:t>ات</a:t>
            </a:r>
            <a:r>
              <a:rPr lang="ar-SA" b="1" dirty="0" smtClean="0"/>
              <a:t> على تحسين قدراتهم في مقرر لغتي وفق المهارات اللغوية –القراءة، والكتابة،والمحادثة،والاستماع – وبالتالي زيادة تحصيلهم الدراسي0 </a:t>
            </a:r>
            <a:endParaRPr lang="en-US" dirty="0" smtClean="0"/>
          </a:p>
          <a:p>
            <a:pPr lvl="0">
              <a:buNone/>
            </a:pPr>
            <a:r>
              <a:rPr lang="ar-SA" b="1" dirty="0" smtClean="0"/>
              <a:t>فتح المجال أمام التربويين والتربويات في الميدان التعليمي للقيام (</a:t>
            </a:r>
            <a:r>
              <a:rPr lang="ar-SA" b="1" dirty="0" err="1" smtClean="0"/>
              <a:t>اورق</a:t>
            </a:r>
            <a:r>
              <a:rPr lang="ar-SA" b="1" dirty="0" smtClean="0"/>
              <a:t> عمل ، ودراسات وبحوث )في هذا المجال0 </a:t>
            </a:r>
            <a:endParaRPr lang="en-US" dirty="0" smtClean="0"/>
          </a:p>
          <a:p>
            <a:pPr>
              <a:buNone/>
            </a:pPr>
            <a:endParaRPr lang="ar-SA" dirty="0"/>
          </a:p>
        </p:txBody>
      </p:sp>
      <p:sp>
        <p:nvSpPr>
          <p:cNvPr id="5" name="مستطيل مستدير الزوايا 16"/>
          <p:cNvSpPr>
            <a:spLocks noChangeArrowheads="1"/>
          </p:cNvSpPr>
          <p:nvPr/>
        </p:nvSpPr>
        <p:spPr bwMode="auto">
          <a:xfrm>
            <a:off x="3071802" y="214290"/>
            <a:ext cx="3714776" cy="714380"/>
          </a:xfrm>
          <a:prstGeom prst="roundRect">
            <a:avLst>
              <a:gd name="adj" fmla="val 16667"/>
            </a:avLst>
          </a:prstGeom>
          <a:blipFill>
            <a:blip r:embed="rId2"/>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الأهمية</a:t>
            </a:r>
            <a:endParaRPr kumimoji="0" lang="ar-SA" sz="4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صورة 5" descr="الرؤية.jpg"/>
          <p:cNvPicPr>
            <a:picLocks noChangeAspect="1"/>
          </p:cNvPicPr>
          <p:nvPr/>
        </p:nvPicPr>
        <p:blipFill>
          <a:blip r:embed="rId3"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70" decel="100000"/>
                                        <p:tgtEl>
                                          <p:spTgt spid="5"/>
                                        </p:tgtEl>
                                      </p:cBhvr>
                                    </p:animEffect>
                                    <p:animScale>
                                      <p:cBhvr>
                                        <p:cTn id="8" dur="770" decel="100000"/>
                                        <p:tgtEl>
                                          <p:spTgt spid="5"/>
                                        </p:tgtEl>
                                      </p:cBhvr>
                                      <p:from x="10000" y="10000"/>
                                      <p:to x="200000" y="450000"/>
                                    </p:animScale>
                                    <p:animScale>
                                      <p:cBhvr>
                                        <p:cTn id="9" dur="1230" accel="100000" fill="hold">
                                          <p:stCondLst>
                                            <p:cond delay="770"/>
                                          </p:stCondLst>
                                        </p:cTn>
                                        <p:tgtEl>
                                          <p:spTgt spid="5"/>
                                        </p:tgtEl>
                                      </p:cBhvr>
                                      <p:from x="200000" y="450000"/>
                                      <p:to x="100000" y="100000"/>
                                    </p:animScale>
                                    <p:set>
                                      <p:cBhvr>
                                        <p:cTn id="10" dur="770" fill="hold"/>
                                        <p:tgtEl>
                                          <p:spTgt spid="5"/>
                                        </p:tgtEl>
                                        <p:attrNameLst>
                                          <p:attrName>ppt_x</p:attrName>
                                        </p:attrNameLst>
                                      </p:cBhvr>
                                      <p:to>
                                        <p:strVal val="(0.5)"/>
                                      </p:to>
                                    </p:set>
                                    <p:anim from="(0.5)" to="(#ppt_x)" calcmode="lin" valueType="num">
                                      <p:cBhvr>
                                        <p:cTn id="11" dur="1230" accel="100000" fill="hold">
                                          <p:stCondLst>
                                            <p:cond delay="770"/>
                                          </p:stCondLst>
                                        </p:cTn>
                                        <p:tgtEl>
                                          <p:spTgt spid="5"/>
                                        </p:tgtEl>
                                        <p:attrNameLst>
                                          <p:attrName>ppt_x</p:attrName>
                                        </p:attrNameLst>
                                      </p:cBhvr>
                                    </p:anim>
                                    <p:set>
                                      <p:cBhvr>
                                        <p:cTn id="12" dur="770" fill="hold"/>
                                        <p:tgtEl>
                                          <p:spTgt spid="5"/>
                                        </p:tgtEl>
                                        <p:attrNameLst>
                                          <p:attrName>ppt_y</p:attrName>
                                        </p:attrNameLst>
                                      </p:cBhvr>
                                      <p:to>
                                        <p:strVal val="(#ppt_y+0.4)"/>
                                      </p:to>
                                    </p:set>
                                    <p:anim from="(#ppt_y+0.4)" to="(#ppt_y)" calcmode="lin" valueType="num">
                                      <p:cBhvr>
                                        <p:cTn id="13" dur="1230" accel="100000" fill="hold">
                                          <p:stCondLst>
                                            <p:cond delay="770"/>
                                          </p:stCondLst>
                                        </p:cTn>
                                        <p:tgtEl>
                                          <p:spTgt spid="5"/>
                                        </p:tgtEl>
                                        <p:attrNameLst>
                                          <p:attrName>ppt_y</p:attrName>
                                        </p:attrNameLst>
                                      </p:cBhvr>
                                    </p:anim>
                                  </p:childTnLst>
                                </p:cTn>
                              </p:par>
                              <p:par>
                                <p:cTn id="14" presetID="51" presetClass="entr" presetSubtype="0" fill="hold" grpId="0" nodeType="withEffect">
                                  <p:stCondLst>
                                    <p:cond delay="0"/>
                                  </p:stCondLst>
                                  <p:childTnLst>
                                    <p:set>
                                      <p:cBhvr>
                                        <p:cTn id="15" dur="1" fill="hold">
                                          <p:stCondLst>
                                            <p:cond delay="0"/>
                                          </p:stCondLst>
                                        </p:cTn>
                                        <p:tgtEl>
                                          <p:spTgt spid="3">
                                            <p:bg/>
                                          </p:spTgt>
                                        </p:tgtEl>
                                        <p:attrNameLst>
                                          <p:attrName>style.visibility</p:attrName>
                                        </p:attrNameLst>
                                      </p:cBhvr>
                                      <p:to>
                                        <p:strVal val="visible"/>
                                      </p:to>
                                    </p:set>
                                    <p:animEffect transition="in" filter="fade">
                                      <p:cBhvr>
                                        <p:cTn id="16" dur="770" decel="100000"/>
                                        <p:tgtEl>
                                          <p:spTgt spid="3">
                                            <p:bg/>
                                          </p:spTgt>
                                        </p:tgtEl>
                                      </p:cBhvr>
                                    </p:animEffect>
                                    <p:animScale>
                                      <p:cBhvr>
                                        <p:cTn id="17" dur="770" decel="100000"/>
                                        <p:tgtEl>
                                          <p:spTgt spid="3">
                                            <p:bg/>
                                          </p:spTgt>
                                        </p:tgtEl>
                                      </p:cBhvr>
                                      <p:from x="10000" y="10000"/>
                                      <p:to x="200000" y="450000"/>
                                    </p:animScale>
                                    <p:animScale>
                                      <p:cBhvr>
                                        <p:cTn id="18" dur="1230" accel="100000" fill="hold">
                                          <p:stCondLst>
                                            <p:cond delay="770"/>
                                          </p:stCondLst>
                                        </p:cTn>
                                        <p:tgtEl>
                                          <p:spTgt spid="3">
                                            <p:bg/>
                                          </p:spTgt>
                                        </p:tgtEl>
                                      </p:cBhvr>
                                      <p:from x="200000" y="450000"/>
                                      <p:to x="100000" y="100000"/>
                                    </p:animScale>
                                    <p:set>
                                      <p:cBhvr>
                                        <p:cTn id="19" dur="770" fill="hold"/>
                                        <p:tgtEl>
                                          <p:spTgt spid="3">
                                            <p:bg/>
                                          </p:spTgt>
                                        </p:tgtEl>
                                        <p:attrNameLst>
                                          <p:attrName>ppt_x</p:attrName>
                                        </p:attrNameLst>
                                      </p:cBhvr>
                                      <p:to>
                                        <p:strVal val="(0.5)"/>
                                      </p:to>
                                    </p:set>
                                    <p:anim from="(0.5)" to="(#ppt_x)" calcmode="lin" valueType="num">
                                      <p:cBhvr>
                                        <p:cTn id="20" dur="1230" accel="100000" fill="hold">
                                          <p:stCondLst>
                                            <p:cond delay="770"/>
                                          </p:stCondLst>
                                        </p:cTn>
                                        <p:tgtEl>
                                          <p:spTgt spid="3">
                                            <p:bg/>
                                          </p:spTgt>
                                        </p:tgtEl>
                                        <p:attrNameLst>
                                          <p:attrName>ppt_x</p:attrName>
                                        </p:attrNameLst>
                                      </p:cBhvr>
                                    </p:anim>
                                    <p:set>
                                      <p:cBhvr>
                                        <p:cTn id="21" dur="770" fill="hold"/>
                                        <p:tgtEl>
                                          <p:spTgt spid="3">
                                            <p:bg/>
                                          </p:spTgt>
                                        </p:tgtEl>
                                        <p:attrNameLst>
                                          <p:attrName>ppt_y</p:attrName>
                                        </p:attrNameLst>
                                      </p:cBhvr>
                                      <p:to>
                                        <p:strVal val="(#ppt_y+0.4)"/>
                                      </p:to>
                                    </p:set>
                                    <p:anim from="(#ppt_y+0.4)" to="(#ppt_y)" calcmode="lin" valueType="num">
                                      <p:cBhvr>
                                        <p:cTn id="22" dur="1230" accel="100000" fill="hold">
                                          <p:stCondLst>
                                            <p:cond delay="770"/>
                                          </p:stCondLst>
                                        </p:cTn>
                                        <p:tgtEl>
                                          <p:spTgt spid="3">
                                            <p:bg/>
                                          </p:spTgt>
                                        </p:tgtEl>
                                        <p:attrNameLst>
                                          <p:attrName>ppt_y</p:attrName>
                                        </p:attrNameLst>
                                      </p:cBhvr>
                                    </p:anim>
                                  </p:childTnLst>
                                </p:cTn>
                              </p:par>
                              <p:par>
                                <p:cTn id="23" presetID="51" presetClass="entr" presetSubtype="0" fill="hold" grpId="0" nodeType="with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fade">
                                      <p:cBhvr>
                                        <p:cTn id="25" dur="770" decel="100000"/>
                                        <p:tgtEl>
                                          <p:spTgt spid="3">
                                            <p:txEl>
                                              <p:pRg st="0" end="0"/>
                                            </p:txEl>
                                          </p:spTgt>
                                        </p:tgtEl>
                                      </p:cBhvr>
                                    </p:animEffect>
                                    <p:animScale>
                                      <p:cBhvr>
                                        <p:cTn id="26" dur="770" decel="100000"/>
                                        <p:tgtEl>
                                          <p:spTgt spid="3">
                                            <p:txEl>
                                              <p:pRg st="0" end="0"/>
                                            </p:txEl>
                                          </p:spTgt>
                                        </p:tgtEl>
                                      </p:cBhvr>
                                      <p:from x="10000" y="10000"/>
                                      <p:to x="200000" y="450000"/>
                                    </p:animScale>
                                    <p:animScale>
                                      <p:cBhvr>
                                        <p:cTn id="27" dur="1230" accel="100000" fill="hold">
                                          <p:stCondLst>
                                            <p:cond delay="770"/>
                                          </p:stCondLst>
                                        </p:cTn>
                                        <p:tgtEl>
                                          <p:spTgt spid="3">
                                            <p:txEl>
                                              <p:pRg st="0" end="0"/>
                                            </p:txEl>
                                          </p:spTgt>
                                        </p:tgtEl>
                                      </p:cBhvr>
                                      <p:from x="200000" y="450000"/>
                                      <p:to x="100000" y="100000"/>
                                    </p:animScale>
                                    <p:set>
                                      <p:cBhvr>
                                        <p:cTn id="28" dur="770" fill="hold"/>
                                        <p:tgtEl>
                                          <p:spTgt spid="3">
                                            <p:txEl>
                                              <p:pRg st="0" end="0"/>
                                            </p:txEl>
                                          </p:spTgt>
                                        </p:tgtEl>
                                        <p:attrNameLst>
                                          <p:attrName>ppt_x</p:attrName>
                                        </p:attrNameLst>
                                      </p:cBhvr>
                                      <p:to>
                                        <p:strVal val="(0.5)"/>
                                      </p:to>
                                    </p:set>
                                    <p:anim from="(0.5)" to="(#ppt_x)" calcmode="lin" valueType="num">
                                      <p:cBhvr>
                                        <p:cTn id="29" dur="1230" accel="100000" fill="hold">
                                          <p:stCondLst>
                                            <p:cond delay="770"/>
                                          </p:stCondLst>
                                        </p:cTn>
                                        <p:tgtEl>
                                          <p:spTgt spid="3">
                                            <p:txEl>
                                              <p:pRg st="0" end="0"/>
                                            </p:txEl>
                                          </p:spTgt>
                                        </p:tgtEl>
                                        <p:attrNameLst>
                                          <p:attrName>ppt_x</p:attrName>
                                        </p:attrNameLst>
                                      </p:cBhvr>
                                    </p:anim>
                                    <p:set>
                                      <p:cBhvr>
                                        <p:cTn id="30" dur="770" fill="hold"/>
                                        <p:tgtEl>
                                          <p:spTgt spid="3">
                                            <p:txEl>
                                              <p:pRg st="0" end="0"/>
                                            </p:txEl>
                                          </p:spTgt>
                                        </p:tgtEl>
                                        <p:attrNameLst>
                                          <p:attrName>ppt_y</p:attrName>
                                        </p:attrNameLst>
                                      </p:cBhvr>
                                      <p:to>
                                        <p:strVal val="(#ppt_y+0.4)"/>
                                      </p:to>
                                    </p:set>
                                    <p:anim from="(#ppt_y+0.4)" to="(#ppt_y)" calcmode="lin" valueType="num">
                                      <p:cBhvr>
                                        <p:cTn id="31" dur="1230" accel="100000" fill="hold">
                                          <p:stCondLst>
                                            <p:cond delay="770"/>
                                          </p:stCondLst>
                                        </p:cTn>
                                        <p:tgtEl>
                                          <p:spTgt spid="3">
                                            <p:txEl>
                                              <p:pRg st="0" end="0"/>
                                            </p:txEl>
                                          </p:spTgt>
                                        </p:tgtEl>
                                        <p:attrNameLst>
                                          <p:attrName>ppt_y</p:attrName>
                                        </p:attrNameLst>
                                      </p:cBhvr>
                                    </p:anim>
                                  </p:childTnLst>
                                </p:cTn>
                              </p:par>
                              <p:par>
                                <p:cTn id="32" presetID="51" presetClass="entr" presetSubtype="0" fill="hold" grpId="0" nodeType="withEffect">
                                  <p:stCondLst>
                                    <p:cond delay="0"/>
                                  </p:stCondLst>
                                  <p:childTnLst>
                                    <p:set>
                                      <p:cBhvr>
                                        <p:cTn id="33" dur="1" fill="hold">
                                          <p:stCondLst>
                                            <p:cond delay="0"/>
                                          </p:stCondLst>
                                        </p:cTn>
                                        <p:tgtEl>
                                          <p:spTgt spid="3">
                                            <p:txEl>
                                              <p:pRg st="1" end="1"/>
                                            </p:txEl>
                                          </p:spTgt>
                                        </p:tgtEl>
                                        <p:attrNameLst>
                                          <p:attrName>style.visibility</p:attrName>
                                        </p:attrNameLst>
                                      </p:cBhvr>
                                      <p:to>
                                        <p:strVal val="visible"/>
                                      </p:to>
                                    </p:set>
                                    <p:animEffect transition="in" filter="fade">
                                      <p:cBhvr>
                                        <p:cTn id="34" dur="770" decel="100000"/>
                                        <p:tgtEl>
                                          <p:spTgt spid="3">
                                            <p:txEl>
                                              <p:pRg st="1" end="1"/>
                                            </p:txEl>
                                          </p:spTgt>
                                        </p:tgtEl>
                                      </p:cBhvr>
                                    </p:animEffect>
                                    <p:animScale>
                                      <p:cBhvr>
                                        <p:cTn id="35" dur="770" decel="100000"/>
                                        <p:tgtEl>
                                          <p:spTgt spid="3">
                                            <p:txEl>
                                              <p:pRg st="1" end="1"/>
                                            </p:txEl>
                                          </p:spTgt>
                                        </p:tgtEl>
                                      </p:cBhvr>
                                      <p:from x="10000" y="10000"/>
                                      <p:to x="200000" y="450000"/>
                                    </p:animScale>
                                    <p:animScale>
                                      <p:cBhvr>
                                        <p:cTn id="36" dur="1230" accel="100000" fill="hold">
                                          <p:stCondLst>
                                            <p:cond delay="770"/>
                                          </p:stCondLst>
                                        </p:cTn>
                                        <p:tgtEl>
                                          <p:spTgt spid="3">
                                            <p:txEl>
                                              <p:pRg st="1" end="1"/>
                                            </p:txEl>
                                          </p:spTgt>
                                        </p:tgtEl>
                                      </p:cBhvr>
                                      <p:from x="200000" y="450000"/>
                                      <p:to x="100000" y="100000"/>
                                    </p:animScale>
                                    <p:set>
                                      <p:cBhvr>
                                        <p:cTn id="37" dur="770" fill="hold"/>
                                        <p:tgtEl>
                                          <p:spTgt spid="3">
                                            <p:txEl>
                                              <p:pRg st="1" end="1"/>
                                            </p:txEl>
                                          </p:spTgt>
                                        </p:tgtEl>
                                        <p:attrNameLst>
                                          <p:attrName>ppt_x</p:attrName>
                                        </p:attrNameLst>
                                      </p:cBhvr>
                                      <p:to>
                                        <p:strVal val="(0.5)"/>
                                      </p:to>
                                    </p:set>
                                    <p:anim from="(0.5)" to="(#ppt_x)" calcmode="lin" valueType="num">
                                      <p:cBhvr>
                                        <p:cTn id="38" dur="1230" accel="100000" fill="hold">
                                          <p:stCondLst>
                                            <p:cond delay="770"/>
                                          </p:stCondLst>
                                        </p:cTn>
                                        <p:tgtEl>
                                          <p:spTgt spid="3">
                                            <p:txEl>
                                              <p:pRg st="1" end="1"/>
                                            </p:txEl>
                                          </p:spTgt>
                                        </p:tgtEl>
                                        <p:attrNameLst>
                                          <p:attrName>ppt_x</p:attrName>
                                        </p:attrNameLst>
                                      </p:cBhvr>
                                    </p:anim>
                                    <p:set>
                                      <p:cBhvr>
                                        <p:cTn id="39" dur="770" fill="hold"/>
                                        <p:tgtEl>
                                          <p:spTgt spid="3">
                                            <p:txEl>
                                              <p:pRg st="1" end="1"/>
                                            </p:txEl>
                                          </p:spTgt>
                                        </p:tgtEl>
                                        <p:attrNameLst>
                                          <p:attrName>ppt_y</p:attrName>
                                        </p:attrNameLst>
                                      </p:cBhvr>
                                      <p:to>
                                        <p:strVal val="(#ppt_y+0.4)"/>
                                      </p:to>
                                    </p:set>
                                    <p:anim from="(#ppt_y+0.4)" to="(#ppt_y)" calcmode="lin" valueType="num">
                                      <p:cBhvr>
                                        <p:cTn id="40" dur="1230" accel="100000" fill="hold">
                                          <p:stCondLst>
                                            <p:cond delay="770"/>
                                          </p:stCondLst>
                                        </p:cTn>
                                        <p:tgtEl>
                                          <p:spTgt spid="3">
                                            <p:txEl>
                                              <p:pRg st="1" end="1"/>
                                            </p:txEl>
                                          </p:spTgt>
                                        </p:tgtEl>
                                        <p:attrNameLst>
                                          <p:attrName>ppt_y</p:attrName>
                                        </p:attrNameLst>
                                      </p:cBhvr>
                                    </p:anim>
                                  </p:childTnLst>
                                </p:cTn>
                              </p:par>
                              <p:par>
                                <p:cTn id="41" presetID="51" presetClass="entr" presetSubtype="0" fill="hold" grpId="0" nodeType="with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fade">
                                      <p:cBhvr>
                                        <p:cTn id="43" dur="770" decel="100000"/>
                                        <p:tgtEl>
                                          <p:spTgt spid="3">
                                            <p:txEl>
                                              <p:pRg st="2" end="2"/>
                                            </p:txEl>
                                          </p:spTgt>
                                        </p:tgtEl>
                                      </p:cBhvr>
                                    </p:animEffect>
                                    <p:animScale>
                                      <p:cBhvr>
                                        <p:cTn id="44" dur="770" decel="100000"/>
                                        <p:tgtEl>
                                          <p:spTgt spid="3">
                                            <p:txEl>
                                              <p:pRg st="2" end="2"/>
                                            </p:txEl>
                                          </p:spTgt>
                                        </p:tgtEl>
                                      </p:cBhvr>
                                      <p:from x="10000" y="10000"/>
                                      <p:to x="200000" y="450000"/>
                                    </p:animScale>
                                    <p:animScale>
                                      <p:cBhvr>
                                        <p:cTn id="45" dur="1230" accel="100000" fill="hold">
                                          <p:stCondLst>
                                            <p:cond delay="770"/>
                                          </p:stCondLst>
                                        </p:cTn>
                                        <p:tgtEl>
                                          <p:spTgt spid="3">
                                            <p:txEl>
                                              <p:pRg st="2" end="2"/>
                                            </p:txEl>
                                          </p:spTgt>
                                        </p:tgtEl>
                                      </p:cBhvr>
                                      <p:from x="200000" y="450000"/>
                                      <p:to x="100000" y="100000"/>
                                    </p:animScale>
                                    <p:set>
                                      <p:cBhvr>
                                        <p:cTn id="46" dur="770" fill="hold"/>
                                        <p:tgtEl>
                                          <p:spTgt spid="3">
                                            <p:txEl>
                                              <p:pRg st="2" end="2"/>
                                            </p:txEl>
                                          </p:spTgt>
                                        </p:tgtEl>
                                        <p:attrNameLst>
                                          <p:attrName>ppt_x</p:attrName>
                                        </p:attrNameLst>
                                      </p:cBhvr>
                                      <p:to>
                                        <p:strVal val="(0.5)"/>
                                      </p:to>
                                    </p:set>
                                    <p:anim from="(0.5)" to="(#ppt_x)" calcmode="lin" valueType="num">
                                      <p:cBhvr>
                                        <p:cTn id="47" dur="1230" accel="100000" fill="hold">
                                          <p:stCondLst>
                                            <p:cond delay="770"/>
                                          </p:stCondLst>
                                        </p:cTn>
                                        <p:tgtEl>
                                          <p:spTgt spid="3">
                                            <p:txEl>
                                              <p:pRg st="2" end="2"/>
                                            </p:txEl>
                                          </p:spTgt>
                                        </p:tgtEl>
                                        <p:attrNameLst>
                                          <p:attrName>ppt_x</p:attrName>
                                        </p:attrNameLst>
                                      </p:cBhvr>
                                    </p:anim>
                                    <p:set>
                                      <p:cBhvr>
                                        <p:cTn id="48" dur="770" fill="hold"/>
                                        <p:tgtEl>
                                          <p:spTgt spid="3">
                                            <p:txEl>
                                              <p:pRg st="2" end="2"/>
                                            </p:txEl>
                                          </p:spTgt>
                                        </p:tgtEl>
                                        <p:attrNameLst>
                                          <p:attrName>ppt_y</p:attrName>
                                        </p:attrNameLst>
                                      </p:cBhvr>
                                      <p:to>
                                        <p:strVal val="(#ppt_y+0.4)"/>
                                      </p:to>
                                    </p:set>
                                    <p:anim from="(#ppt_y+0.4)" to="(#ppt_y)" calcmode="lin" valueType="num">
                                      <p:cBhvr>
                                        <p:cTn id="49" dur="1230" accel="100000" fill="hold">
                                          <p:stCondLst>
                                            <p:cond delay="770"/>
                                          </p:stCondLst>
                                        </p:cTn>
                                        <p:tgtEl>
                                          <p:spTgt spid="3">
                                            <p:txEl>
                                              <p:pRg st="2" end="2"/>
                                            </p:txEl>
                                          </p:spTgt>
                                        </p:tgtEl>
                                        <p:attrNameLst>
                                          <p:attrName>ppt_y</p:attrName>
                                        </p:attrNameLst>
                                      </p:cBhvr>
                                    </p:anim>
                                  </p:childTnLst>
                                </p:cTn>
                              </p:par>
                              <p:par>
                                <p:cTn id="50" presetID="51" presetClass="entr" presetSubtype="0" fill="hold" grpId="0" nodeType="withEffect">
                                  <p:stCondLst>
                                    <p:cond delay="0"/>
                                  </p:stCondLst>
                                  <p:childTnLst>
                                    <p:set>
                                      <p:cBhvr>
                                        <p:cTn id="51" dur="1" fill="hold">
                                          <p:stCondLst>
                                            <p:cond delay="0"/>
                                          </p:stCondLst>
                                        </p:cTn>
                                        <p:tgtEl>
                                          <p:spTgt spid="3">
                                            <p:txEl>
                                              <p:pRg st="3" end="3"/>
                                            </p:txEl>
                                          </p:spTgt>
                                        </p:tgtEl>
                                        <p:attrNameLst>
                                          <p:attrName>style.visibility</p:attrName>
                                        </p:attrNameLst>
                                      </p:cBhvr>
                                      <p:to>
                                        <p:strVal val="visible"/>
                                      </p:to>
                                    </p:set>
                                    <p:animEffect transition="in" filter="fade">
                                      <p:cBhvr>
                                        <p:cTn id="52" dur="770" decel="100000"/>
                                        <p:tgtEl>
                                          <p:spTgt spid="3">
                                            <p:txEl>
                                              <p:pRg st="3" end="3"/>
                                            </p:txEl>
                                          </p:spTgt>
                                        </p:tgtEl>
                                      </p:cBhvr>
                                    </p:animEffect>
                                    <p:animScale>
                                      <p:cBhvr>
                                        <p:cTn id="53" dur="770" decel="100000"/>
                                        <p:tgtEl>
                                          <p:spTgt spid="3">
                                            <p:txEl>
                                              <p:pRg st="3" end="3"/>
                                            </p:txEl>
                                          </p:spTgt>
                                        </p:tgtEl>
                                      </p:cBhvr>
                                      <p:from x="10000" y="10000"/>
                                      <p:to x="200000" y="450000"/>
                                    </p:animScale>
                                    <p:animScale>
                                      <p:cBhvr>
                                        <p:cTn id="54" dur="1230" accel="100000" fill="hold">
                                          <p:stCondLst>
                                            <p:cond delay="770"/>
                                          </p:stCondLst>
                                        </p:cTn>
                                        <p:tgtEl>
                                          <p:spTgt spid="3">
                                            <p:txEl>
                                              <p:pRg st="3" end="3"/>
                                            </p:txEl>
                                          </p:spTgt>
                                        </p:tgtEl>
                                      </p:cBhvr>
                                      <p:from x="200000" y="450000"/>
                                      <p:to x="100000" y="100000"/>
                                    </p:animScale>
                                    <p:set>
                                      <p:cBhvr>
                                        <p:cTn id="55" dur="770" fill="hold"/>
                                        <p:tgtEl>
                                          <p:spTgt spid="3">
                                            <p:txEl>
                                              <p:pRg st="3" end="3"/>
                                            </p:txEl>
                                          </p:spTgt>
                                        </p:tgtEl>
                                        <p:attrNameLst>
                                          <p:attrName>ppt_x</p:attrName>
                                        </p:attrNameLst>
                                      </p:cBhvr>
                                      <p:to>
                                        <p:strVal val="(0.5)"/>
                                      </p:to>
                                    </p:set>
                                    <p:anim from="(0.5)" to="(#ppt_x)" calcmode="lin" valueType="num">
                                      <p:cBhvr>
                                        <p:cTn id="56" dur="1230" accel="100000" fill="hold">
                                          <p:stCondLst>
                                            <p:cond delay="770"/>
                                          </p:stCondLst>
                                        </p:cTn>
                                        <p:tgtEl>
                                          <p:spTgt spid="3">
                                            <p:txEl>
                                              <p:pRg st="3" end="3"/>
                                            </p:txEl>
                                          </p:spTgt>
                                        </p:tgtEl>
                                        <p:attrNameLst>
                                          <p:attrName>ppt_x</p:attrName>
                                        </p:attrNameLst>
                                      </p:cBhvr>
                                    </p:anim>
                                    <p:set>
                                      <p:cBhvr>
                                        <p:cTn id="57" dur="770" fill="hold"/>
                                        <p:tgtEl>
                                          <p:spTgt spid="3">
                                            <p:txEl>
                                              <p:pRg st="3" end="3"/>
                                            </p:txEl>
                                          </p:spTgt>
                                        </p:tgtEl>
                                        <p:attrNameLst>
                                          <p:attrName>ppt_y</p:attrName>
                                        </p:attrNameLst>
                                      </p:cBhvr>
                                      <p:to>
                                        <p:strVal val="(#ppt_y+0.4)"/>
                                      </p:to>
                                    </p:set>
                                    <p:anim from="(#ppt_y+0.4)" to="(#ppt_y)" calcmode="lin" valueType="num">
                                      <p:cBhvr>
                                        <p:cTn id="58" dur="1230" accel="100000" fill="hold">
                                          <p:stCondLst>
                                            <p:cond delay="770"/>
                                          </p:stCondLst>
                                        </p:cTn>
                                        <p:tgtEl>
                                          <p:spTgt spid="3">
                                            <p:txEl>
                                              <p:pRg st="3" end="3"/>
                                            </p:txEl>
                                          </p:spTgt>
                                        </p:tgtEl>
                                        <p:attrNameLst>
                                          <p:attrName>ppt_y</p:attrName>
                                        </p:attrNameLst>
                                      </p:cBhvr>
                                    </p:anim>
                                  </p:childTnLst>
                                </p:cTn>
                              </p:par>
                              <p:par>
                                <p:cTn id="59" presetID="51" presetClass="entr" presetSubtype="0" fill="hold" grpId="0" nodeType="withEffect">
                                  <p:stCondLst>
                                    <p:cond delay="0"/>
                                  </p:stCondLst>
                                  <p:childTnLst>
                                    <p:set>
                                      <p:cBhvr>
                                        <p:cTn id="60" dur="1" fill="hold">
                                          <p:stCondLst>
                                            <p:cond delay="0"/>
                                          </p:stCondLst>
                                        </p:cTn>
                                        <p:tgtEl>
                                          <p:spTgt spid="3">
                                            <p:txEl>
                                              <p:pRg st="4" end="4"/>
                                            </p:txEl>
                                          </p:spTgt>
                                        </p:tgtEl>
                                        <p:attrNameLst>
                                          <p:attrName>style.visibility</p:attrName>
                                        </p:attrNameLst>
                                      </p:cBhvr>
                                      <p:to>
                                        <p:strVal val="visible"/>
                                      </p:to>
                                    </p:set>
                                    <p:animEffect transition="in" filter="fade">
                                      <p:cBhvr>
                                        <p:cTn id="61" dur="770" decel="100000"/>
                                        <p:tgtEl>
                                          <p:spTgt spid="3">
                                            <p:txEl>
                                              <p:pRg st="4" end="4"/>
                                            </p:txEl>
                                          </p:spTgt>
                                        </p:tgtEl>
                                      </p:cBhvr>
                                    </p:animEffect>
                                    <p:animScale>
                                      <p:cBhvr>
                                        <p:cTn id="62" dur="770" decel="100000"/>
                                        <p:tgtEl>
                                          <p:spTgt spid="3">
                                            <p:txEl>
                                              <p:pRg st="4" end="4"/>
                                            </p:txEl>
                                          </p:spTgt>
                                        </p:tgtEl>
                                      </p:cBhvr>
                                      <p:from x="10000" y="10000"/>
                                      <p:to x="200000" y="450000"/>
                                    </p:animScale>
                                    <p:animScale>
                                      <p:cBhvr>
                                        <p:cTn id="63" dur="1230" accel="100000" fill="hold">
                                          <p:stCondLst>
                                            <p:cond delay="770"/>
                                          </p:stCondLst>
                                        </p:cTn>
                                        <p:tgtEl>
                                          <p:spTgt spid="3">
                                            <p:txEl>
                                              <p:pRg st="4" end="4"/>
                                            </p:txEl>
                                          </p:spTgt>
                                        </p:tgtEl>
                                      </p:cBhvr>
                                      <p:from x="200000" y="450000"/>
                                      <p:to x="100000" y="100000"/>
                                    </p:animScale>
                                    <p:set>
                                      <p:cBhvr>
                                        <p:cTn id="64" dur="770" fill="hold"/>
                                        <p:tgtEl>
                                          <p:spTgt spid="3">
                                            <p:txEl>
                                              <p:pRg st="4" end="4"/>
                                            </p:txEl>
                                          </p:spTgt>
                                        </p:tgtEl>
                                        <p:attrNameLst>
                                          <p:attrName>ppt_x</p:attrName>
                                        </p:attrNameLst>
                                      </p:cBhvr>
                                      <p:to>
                                        <p:strVal val="(0.5)"/>
                                      </p:to>
                                    </p:set>
                                    <p:anim from="(0.5)" to="(#ppt_x)" calcmode="lin" valueType="num">
                                      <p:cBhvr>
                                        <p:cTn id="65" dur="1230" accel="100000" fill="hold">
                                          <p:stCondLst>
                                            <p:cond delay="770"/>
                                          </p:stCondLst>
                                        </p:cTn>
                                        <p:tgtEl>
                                          <p:spTgt spid="3">
                                            <p:txEl>
                                              <p:pRg st="4" end="4"/>
                                            </p:txEl>
                                          </p:spTgt>
                                        </p:tgtEl>
                                        <p:attrNameLst>
                                          <p:attrName>ppt_x</p:attrName>
                                        </p:attrNameLst>
                                      </p:cBhvr>
                                    </p:anim>
                                    <p:set>
                                      <p:cBhvr>
                                        <p:cTn id="66" dur="770" fill="hold"/>
                                        <p:tgtEl>
                                          <p:spTgt spid="3">
                                            <p:txEl>
                                              <p:pRg st="4" end="4"/>
                                            </p:txEl>
                                          </p:spTgt>
                                        </p:tgtEl>
                                        <p:attrNameLst>
                                          <p:attrName>ppt_y</p:attrName>
                                        </p:attrNameLst>
                                      </p:cBhvr>
                                      <p:to>
                                        <p:strVal val="(#ppt_y+0.4)"/>
                                      </p:to>
                                    </p:set>
                                    <p:anim from="(#ppt_y+0.4)" to="(#ppt_y)" calcmode="lin" valueType="num">
                                      <p:cBhvr>
                                        <p:cTn id="67" dur="1230" accel="100000" fill="hold">
                                          <p:stCondLst>
                                            <p:cond delay="770"/>
                                          </p:stCondLst>
                                        </p:cTn>
                                        <p:tgtEl>
                                          <p:spTgt spid="3">
                                            <p:txEl>
                                              <p:pRg st="4" end="4"/>
                                            </p:txEl>
                                          </p:spTgt>
                                        </p:tgtEl>
                                        <p:attrNameLst>
                                          <p:attrName>ppt_y</p:attrName>
                                        </p:attrNameLst>
                                      </p:cBhvr>
                                    </p:anim>
                                  </p:childTnLst>
                                </p:cTn>
                              </p:par>
                              <p:par>
                                <p:cTn id="68" presetID="51" presetClass="entr" presetSubtype="0" fill="hold" grpId="0" nodeType="withEffect">
                                  <p:stCondLst>
                                    <p:cond delay="0"/>
                                  </p:stCondLst>
                                  <p:childTnLst>
                                    <p:set>
                                      <p:cBhvr>
                                        <p:cTn id="69" dur="1" fill="hold">
                                          <p:stCondLst>
                                            <p:cond delay="0"/>
                                          </p:stCondLst>
                                        </p:cTn>
                                        <p:tgtEl>
                                          <p:spTgt spid="3">
                                            <p:txEl>
                                              <p:pRg st="5" end="5"/>
                                            </p:txEl>
                                          </p:spTgt>
                                        </p:tgtEl>
                                        <p:attrNameLst>
                                          <p:attrName>style.visibility</p:attrName>
                                        </p:attrNameLst>
                                      </p:cBhvr>
                                      <p:to>
                                        <p:strVal val="visible"/>
                                      </p:to>
                                    </p:set>
                                    <p:animEffect transition="in" filter="fade">
                                      <p:cBhvr>
                                        <p:cTn id="70" dur="770" decel="100000"/>
                                        <p:tgtEl>
                                          <p:spTgt spid="3">
                                            <p:txEl>
                                              <p:pRg st="5" end="5"/>
                                            </p:txEl>
                                          </p:spTgt>
                                        </p:tgtEl>
                                      </p:cBhvr>
                                    </p:animEffect>
                                    <p:animScale>
                                      <p:cBhvr>
                                        <p:cTn id="71" dur="770" decel="100000"/>
                                        <p:tgtEl>
                                          <p:spTgt spid="3">
                                            <p:txEl>
                                              <p:pRg st="5" end="5"/>
                                            </p:txEl>
                                          </p:spTgt>
                                        </p:tgtEl>
                                      </p:cBhvr>
                                      <p:from x="10000" y="10000"/>
                                      <p:to x="200000" y="450000"/>
                                    </p:animScale>
                                    <p:animScale>
                                      <p:cBhvr>
                                        <p:cTn id="72" dur="1230" accel="100000" fill="hold">
                                          <p:stCondLst>
                                            <p:cond delay="770"/>
                                          </p:stCondLst>
                                        </p:cTn>
                                        <p:tgtEl>
                                          <p:spTgt spid="3">
                                            <p:txEl>
                                              <p:pRg st="5" end="5"/>
                                            </p:txEl>
                                          </p:spTgt>
                                        </p:tgtEl>
                                      </p:cBhvr>
                                      <p:from x="200000" y="450000"/>
                                      <p:to x="100000" y="100000"/>
                                    </p:animScale>
                                    <p:set>
                                      <p:cBhvr>
                                        <p:cTn id="73" dur="770" fill="hold"/>
                                        <p:tgtEl>
                                          <p:spTgt spid="3">
                                            <p:txEl>
                                              <p:pRg st="5" end="5"/>
                                            </p:txEl>
                                          </p:spTgt>
                                        </p:tgtEl>
                                        <p:attrNameLst>
                                          <p:attrName>ppt_x</p:attrName>
                                        </p:attrNameLst>
                                      </p:cBhvr>
                                      <p:to>
                                        <p:strVal val="(0.5)"/>
                                      </p:to>
                                    </p:set>
                                    <p:anim from="(0.5)" to="(#ppt_x)" calcmode="lin" valueType="num">
                                      <p:cBhvr>
                                        <p:cTn id="74" dur="1230" accel="100000" fill="hold">
                                          <p:stCondLst>
                                            <p:cond delay="770"/>
                                          </p:stCondLst>
                                        </p:cTn>
                                        <p:tgtEl>
                                          <p:spTgt spid="3">
                                            <p:txEl>
                                              <p:pRg st="5" end="5"/>
                                            </p:txEl>
                                          </p:spTgt>
                                        </p:tgtEl>
                                        <p:attrNameLst>
                                          <p:attrName>ppt_x</p:attrName>
                                        </p:attrNameLst>
                                      </p:cBhvr>
                                    </p:anim>
                                    <p:set>
                                      <p:cBhvr>
                                        <p:cTn id="75" dur="770" fill="hold"/>
                                        <p:tgtEl>
                                          <p:spTgt spid="3">
                                            <p:txEl>
                                              <p:pRg st="5" end="5"/>
                                            </p:txEl>
                                          </p:spTgt>
                                        </p:tgtEl>
                                        <p:attrNameLst>
                                          <p:attrName>ppt_y</p:attrName>
                                        </p:attrNameLst>
                                      </p:cBhvr>
                                      <p:to>
                                        <p:strVal val="(#ppt_y+0.4)"/>
                                      </p:to>
                                    </p:set>
                                    <p:anim from="(#ppt_y+0.4)" to="(#ppt_y)" calcmode="lin" valueType="num">
                                      <p:cBhvr>
                                        <p:cTn id="76" dur="1230" accel="100000" fill="hold">
                                          <p:stCondLst>
                                            <p:cond delay="770"/>
                                          </p:stCondLst>
                                        </p:cTn>
                                        <p:tgtEl>
                                          <p:spTgt spid="3">
                                            <p:txEl>
                                              <p:pRg st="5" end="5"/>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214282" y="1071546"/>
          <a:ext cx="9381506" cy="5572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مستطيل مستدير الزوايا 16"/>
          <p:cNvSpPr>
            <a:spLocks noChangeArrowheads="1"/>
          </p:cNvSpPr>
          <p:nvPr/>
        </p:nvSpPr>
        <p:spPr bwMode="auto">
          <a:xfrm>
            <a:off x="3071802" y="214290"/>
            <a:ext cx="3714776" cy="714380"/>
          </a:xfrm>
          <a:prstGeom prst="roundRect">
            <a:avLst>
              <a:gd name="adj" fmla="val 16667"/>
            </a:avLst>
          </a:prstGeom>
          <a:blipFill>
            <a:blip r:embed="rId6"/>
            <a:tile tx="0" ty="0" sx="100000" sy="100000" flip="none" algn="tl"/>
          </a:blipFill>
          <a:ln w="254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lang="ar-SA" sz="4400" b="1" dirty="0" smtClean="0">
                <a:latin typeface="Calibri" pitchFamily="34" charset="0"/>
                <a:cs typeface="Arial" pitchFamily="34" charset="0"/>
              </a:rPr>
              <a:t>حدود ورقة العمل</a:t>
            </a:r>
            <a:endParaRPr kumimoji="0" lang="ar-SA" sz="4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صورة 6" descr="الرؤية.jpg"/>
          <p:cNvPicPr>
            <a:picLocks noChangeAspect="1"/>
          </p:cNvPicPr>
          <p:nvPr/>
        </p:nvPicPr>
        <p:blipFill>
          <a:blip r:embed="rId7"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928662" y="-214338"/>
          <a:ext cx="8215338" cy="7072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صورة 4" descr="الرؤية.jpg"/>
          <p:cNvPicPr>
            <a:picLocks noChangeAspect="1"/>
          </p:cNvPicPr>
          <p:nvPr/>
        </p:nvPicPr>
        <p:blipFill>
          <a:blip r:embed="rId6" cstate="print"/>
          <a:stretch>
            <a:fillRect/>
          </a:stretch>
        </p:blipFill>
        <p:spPr>
          <a:xfrm>
            <a:off x="1" y="0"/>
            <a:ext cx="1000099" cy="1281361"/>
          </a:xfrm>
          <a:prstGeom prst="rect">
            <a:avLst/>
          </a:prstGeom>
          <a:effectLst>
            <a:innerShdw blurRad="63500" dist="50800">
              <a:prstClr val="black">
                <a:alpha val="50000"/>
              </a:prstClr>
            </a:innerShdw>
            <a:reflection blurRad="6350" stA="50000" endA="300" endPos="90000" dir="5400000" sy="-100000" algn="bl" rotWithShape="0"/>
          </a:effectLst>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166</TotalTime>
  <Words>4743</Words>
  <Application>Microsoft Office PowerPoint</Application>
  <PresentationFormat>عرض على الشاشة (3:4)‏</PresentationFormat>
  <Paragraphs>1035</Paragraphs>
  <Slides>38</Slides>
  <Notes>3</Notes>
  <HiddenSlides>0</HiddenSlides>
  <MMClips>0</MMClips>
  <ScaleCrop>false</ScaleCrop>
  <HeadingPairs>
    <vt:vector size="4" baseType="variant">
      <vt:variant>
        <vt:lpstr>سمة</vt:lpstr>
      </vt:variant>
      <vt:variant>
        <vt:i4>1</vt:i4>
      </vt:variant>
      <vt:variant>
        <vt:lpstr>عناوين الشرائح</vt:lpstr>
      </vt:variant>
      <vt:variant>
        <vt:i4>38</vt:i4>
      </vt:variant>
    </vt:vector>
  </HeadingPairs>
  <TitlesOfParts>
    <vt:vector size="39" baseType="lpstr">
      <vt:lpstr>انقلاب</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الوعد للحاسبات</dc:creator>
  <cp:lastModifiedBy>الوعد للحاسبات</cp:lastModifiedBy>
  <cp:revision>21</cp:revision>
  <dcterms:created xsi:type="dcterms:W3CDTF">2018-09-26T16:00:36Z</dcterms:created>
  <dcterms:modified xsi:type="dcterms:W3CDTF">2018-09-26T18:47:07Z</dcterms:modified>
</cp:coreProperties>
</file>